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9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10.xml" ContentType="application/vnd.openxmlformats-officedocument.presentationml.notesSlide+xml"/>
  <Override PartName="/ppt/charts/chart15.xml" ContentType="application/vnd.openxmlformats-officedocument.drawingml.chart+xml"/>
  <Override PartName="/ppt/notesSlides/notesSlide11.xml" ContentType="application/vnd.openxmlformats-officedocument.presentationml.notesSlide+xml"/>
  <Override PartName="/ppt/charts/chart16.xml" ContentType="application/vnd.openxmlformats-officedocument.drawingml.chart+xml"/>
  <Override PartName="/ppt/notesSlides/notesSlide12.xml" ContentType="application/vnd.openxmlformats-officedocument.presentationml.notesSlide+xml"/>
  <Override PartName="/ppt/charts/chart17.xml" ContentType="application/vnd.openxmlformats-officedocument.drawingml.chart+xml"/>
  <Override PartName="/ppt/notesSlides/notesSlide13.xml" ContentType="application/vnd.openxmlformats-officedocument.presentationml.notesSlide+xml"/>
  <Override PartName="/ppt/charts/chart18.xml" ContentType="application/vnd.openxmlformats-officedocument.drawingml.chart+xml"/>
  <Override PartName="/ppt/notesSlides/notesSlide14.xml" ContentType="application/vnd.openxmlformats-officedocument.presentationml.notesSl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notesSlides/notesSlide15.xml" ContentType="application/vnd.openxmlformats-officedocument.presentationml.notesSlid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58" r:id="rId3"/>
    <p:sldId id="262" r:id="rId4"/>
    <p:sldId id="264" r:id="rId5"/>
    <p:sldId id="265" r:id="rId6"/>
    <p:sldId id="266" r:id="rId7"/>
    <p:sldId id="267" r:id="rId8"/>
    <p:sldId id="282" r:id="rId9"/>
    <p:sldId id="269" r:id="rId10"/>
    <p:sldId id="271" r:id="rId11"/>
    <p:sldId id="274" r:id="rId12"/>
    <p:sldId id="275" r:id="rId13"/>
    <p:sldId id="277" r:id="rId14"/>
    <p:sldId id="278" r:id="rId15"/>
    <p:sldId id="279" r:id="rId16"/>
    <p:sldId id="281" r:id="rId17"/>
  </p:sldIdLst>
  <p:sldSz cx="9144000" cy="6858000" type="screen4x3"/>
  <p:notesSz cx="6797675" cy="992822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5" autoAdjust="0"/>
    <p:restoredTop sz="94508" autoAdjust="0"/>
  </p:normalViewPr>
  <p:slideViewPr>
    <p:cSldViewPr>
      <p:cViewPr>
        <p:scale>
          <a:sx n="66" d="100"/>
          <a:sy n="66" d="100"/>
        </p:scale>
        <p:origin x="-43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50" d="100"/>
          <a:sy n="50" d="100"/>
        </p:scale>
        <p:origin x="-1710" y="-27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s12-01.sanidad.msc\pndseit\1.%20OBSERVATORIO%20COMUN\2.%20Encuesta%20DOMICILIARIA%20EDADES\2017\7.%20FIGURAS%20Y%20TABLAS\11-CANNABIS%20EDADES%202017%20v2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850606431751257E-2"/>
          <c:y val="1.4167786442962578E-2"/>
          <c:w val="0.97182909304846576"/>
          <c:h val="0.619489559164733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Hoja2!$B$3</c:f>
              <c:strCache>
                <c:ptCount val="1"/>
                <c:pt idx="0">
                  <c:v>H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 w="12700">
              <a:noFill/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Hoja2!$A$4:$A$18</c:f>
              <c:strCache>
                <c:ptCount val="15"/>
                <c:pt idx="0">
                  <c:v>Alcohol</c:v>
                </c:pt>
                <c:pt idx="1">
                  <c:v>Tabaco</c:v>
                </c:pt>
                <c:pt idx="2">
                  <c:v>Hipnosedantes*</c:v>
                </c:pt>
                <c:pt idx="3">
                  <c:v>Analgésicos opioides</c:v>
                </c:pt>
                <c:pt idx="4">
                  <c:v>Cannabis</c:v>
                </c:pt>
                <c:pt idx="5">
                  <c:v>Hipnosedantes**</c:v>
                </c:pt>
                <c:pt idx="6">
                  <c:v>Cocaína***</c:v>
                </c:pt>
                <c:pt idx="7">
                  <c:v>Éxtasis</c:v>
                </c:pt>
                <c:pt idx="8">
                  <c:v>Alucinógenos</c:v>
                </c:pt>
                <c:pt idx="9">
                  <c:v>Anfetaminas/speed</c:v>
                </c:pt>
                <c:pt idx="10">
                  <c:v>Setas mágicas</c:v>
                </c:pt>
                <c:pt idx="11">
                  <c:v>Metanfetaminas</c:v>
                </c:pt>
                <c:pt idx="12">
                  <c:v>Inhalables volátiles</c:v>
                </c:pt>
                <c:pt idx="13">
                  <c:v>Heroína</c:v>
                </c:pt>
                <c:pt idx="14">
                  <c:v>GHB</c:v>
                </c:pt>
              </c:strCache>
            </c:strRef>
          </c:cat>
          <c:val>
            <c:numRef>
              <c:f>Hoja2!$B$4:$B$18</c:f>
              <c:numCache>
                <c:formatCode>0.0</c:formatCode>
                <c:ptCount val="15"/>
                <c:pt idx="0">
                  <c:v>81.293523045071908</c:v>
                </c:pt>
                <c:pt idx="1">
                  <c:v>45.996540211946588</c:v>
                </c:pt>
                <c:pt idx="2">
                  <c:v>8.1224134256711551</c:v>
                </c:pt>
                <c:pt idx="3">
                  <c:v>5.9</c:v>
                </c:pt>
                <c:pt idx="4">
                  <c:v>15.360074893821565</c:v>
                </c:pt>
                <c:pt idx="5">
                  <c:v>1.1853406036665024</c:v>
                </c:pt>
                <c:pt idx="6">
                  <c:v>3.3771261243154189</c:v>
                </c:pt>
                <c:pt idx="7">
                  <c:v>0.97104500255667314</c:v>
                </c:pt>
                <c:pt idx="8">
                  <c:v>0.75208415530409878</c:v>
                </c:pt>
                <c:pt idx="9">
                  <c:v>0.75208415530409878</c:v>
                </c:pt>
                <c:pt idx="10">
                  <c:v>0.4</c:v>
                </c:pt>
                <c:pt idx="11">
                  <c:v>0.4</c:v>
                </c:pt>
                <c:pt idx="12">
                  <c:v>8.0126659911721118E-2</c:v>
                </c:pt>
                <c:pt idx="13">
                  <c:v>8.1020789388891956E-2</c:v>
                </c:pt>
                <c:pt idx="14">
                  <c:v>0</c:v>
                </c:pt>
              </c:numCache>
            </c:numRef>
          </c:val>
        </c:ser>
        <c:ser>
          <c:idx val="1"/>
          <c:order val="1"/>
          <c:tx>
            <c:strRef>
              <c:f>Hoja2!$C$3</c:f>
              <c:strCache>
                <c:ptCount val="1"/>
                <c:pt idx="0">
                  <c:v>M</c:v>
                </c:pt>
              </c:strCache>
            </c:strRef>
          </c:tx>
          <c:spPr>
            <a:solidFill>
              <a:schemeClr val="accent2"/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</c:spPr>
          <c:invertIfNegative val="0"/>
          <c:dLbls>
            <c:dLbl>
              <c:idx val="2"/>
              <c:spPr/>
              <c:txPr>
                <a:bodyPr/>
                <a:lstStyle/>
                <a:p>
                  <a:pPr>
                    <a:defRPr sz="1050" b="1"/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sz="1050" b="1"/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sz="1050" b="0"/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/>
              <c:txPr>
                <a:bodyPr/>
                <a:lstStyle/>
                <a:p>
                  <a:pPr>
                    <a:defRPr sz="1050" b="1"/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/>
              <c:txPr>
                <a:bodyPr/>
                <a:lstStyle/>
                <a:p>
                  <a:pPr>
                    <a:defRPr sz="1050" b="0"/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Hoja2!$A$4:$A$18</c:f>
              <c:strCache>
                <c:ptCount val="15"/>
                <c:pt idx="0">
                  <c:v>Alcohol</c:v>
                </c:pt>
                <c:pt idx="1">
                  <c:v>Tabaco</c:v>
                </c:pt>
                <c:pt idx="2">
                  <c:v>Hipnosedantes*</c:v>
                </c:pt>
                <c:pt idx="3">
                  <c:v>Analgésicos opioides</c:v>
                </c:pt>
                <c:pt idx="4">
                  <c:v>Cannabis</c:v>
                </c:pt>
                <c:pt idx="5">
                  <c:v>Hipnosedantes**</c:v>
                </c:pt>
                <c:pt idx="6">
                  <c:v>Cocaína***</c:v>
                </c:pt>
                <c:pt idx="7">
                  <c:v>Éxtasis</c:v>
                </c:pt>
                <c:pt idx="8">
                  <c:v>Alucinógenos</c:v>
                </c:pt>
                <c:pt idx="9">
                  <c:v>Anfetaminas/speed</c:v>
                </c:pt>
                <c:pt idx="10">
                  <c:v>Setas mágicas</c:v>
                </c:pt>
                <c:pt idx="11">
                  <c:v>Metanfetaminas</c:v>
                </c:pt>
                <c:pt idx="12">
                  <c:v>Inhalables volátiles</c:v>
                </c:pt>
                <c:pt idx="13">
                  <c:v>Heroína</c:v>
                </c:pt>
                <c:pt idx="14">
                  <c:v>GHB</c:v>
                </c:pt>
              </c:strCache>
            </c:strRef>
          </c:cat>
          <c:val>
            <c:numRef>
              <c:f>Hoja2!$C$4:$C$18</c:f>
              <c:numCache>
                <c:formatCode>0.0</c:formatCode>
                <c:ptCount val="15"/>
                <c:pt idx="0">
                  <c:v>69.155228847073644</c:v>
                </c:pt>
                <c:pt idx="1">
                  <c:v>35.770338764878844</c:v>
                </c:pt>
                <c:pt idx="2">
                  <c:v>14.070910185983781</c:v>
                </c:pt>
                <c:pt idx="3">
                  <c:v>7.4</c:v>
                </c:pt>
                <c:pt idx="4">
                  <c:v>6.6235285599145755</c:v>
                </c:pt>
                <c:pt idx="5">
                  <c:v>1.3771801678353959</c:v>
                </c:pt>
                <c:pt idx="6">
                  <c:v>0.97682046360107833</c:v>
                </c:pt>
                <c:pt idx="7">
                  <c:v>0.28394815460049005</c:v>
                </c:pt>
                <c:pt idx="8">
                  <c:v>0.22877391378407333</c:v>
                </c:pt>
                <c:pt idx="9">
                  <c:v>0.22877391378407333</c:v>
                </c:pt>
                <c:pt idx="10">
                  <c:v>0.1</c:v>
                </c:pt>
                <c:pt idx="11">
                  <c:v>0.1</c:v>
                </c:pt>
                <c:pt idx="12">
                  <c:v>4.3464991514294331E-2</c:v>
                </c:pt>
                <c:pt idx="13">
                  <c:v>3.7282544972631615E-2</c:v>
                </c:pt>
                <c:pt idx="1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82598144"/>
        <c:axId val="82604032"/>
      </c:barChart>
      <c:catAx>
        <c:axId val="82598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9525">
            <a:noFill/>
          </a:ln>
        </c:spPr>
        <c:txPr>
          <a:bodyPr rot="-5400000" vert="horz"/>
          <a:lstStyle/>
          <a:p>
            <a:pPr>
              <a:defRPr b="1"/>
            </a:pPr>
            <a:endParaRPr lang="es-ES"/>
          </a:p>
        </c:txPr>
        <c:crossAx val="826040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2604032"/>
        <c:scaling>
          <c:orientation val="minMax"/>
          <c:max val="100"/>
        </c:scaling>
        <c:delete val="1"/>
        <c:axPos val="l"/>
        <c:numFmt formatCode="0" sourceLinked="0"/>
        <c:majorTickMark val="out"/>
        <c:minorTickMark val="none"/>
        <c:tickLblPos val="nextTo"/>
        <c:crossAx val="825981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Century Gothic" panose="020B0502020202020204" pitchFamily="34" charset="0"/>
          <a:ea typeface="Arial"/>
          <a:cs typeface="Arial"/>
        </a:defRPr>
      </a:pPr>
      <a:endParaRPr lang="es-ES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234011373578302"/>
          <c:y val="7.8589484711789961E-2"/>
          <c:w val="0.67698665791776025"/>
          <c:h val="0.66256145456071136"/>
        </c:manualLayout>
      </c:layout>
      <c:pieChart>
        <c:varyColors val="1"/>
        <c:ser>
          <c:idx val="0"/>
          <c:order val="0"/>
          <c:dLbls>
            <c:dLbl>
              <c:idx val="0"/>
              <c:layout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1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'Tabla 2 OPI'!$L$17:$L$26</c:f>
              <c:strCache>
                <c:ptCount val="10"/>
                <c:pt idx="0">
                  <c:v>Codeína</c:v>
                </c:pt>
                <c:pt idx="1">
                  <c:v>Tramadol</c:v>
                </c:pt>
                <c:pt idx="2">
                  <c:v>Morfina</c:v>
                </c:pt>
                <c:pt idx="3">
                  <c:v>Oxicodona </c:v>
                </c:pt>
                <c:pt idx="4">
                  <c:v>Fentanilo</c:v>
                </c:pt>
                <c:pt idx="5">
                  <c:v>Tapentadol</c:v>
                </c:pt>
                <c:pt idx="6">
                  <c:v>Petidina </c:v>
                </c:pt>
                <c:pt idx="7">
                  <c:v>Buprenorfina </c:v>
                </c:pt>
                <c:pt idx="8">
                  <c:v>Metadona </c:v>
                </c:pt>
                <c:pt idx="9">
                  <c:v>Hidromorfona </c:v>
                </c:pt>
              </c:strCache>
            </c:strRef>
          </c:cat>
          <c:val>
            <c:numRef>
              <c:f>'Tabla 2 OPI'!$M$17:$M$26</c:f>
              <c:numCache>
                <c:formatCode>0.0</c:formatCode>
                <c:ptCount val="10"/>
                <c:pt idx="0">
                  <c:v>69.23585450296595</c:v>
                </c:pt>
                <c:pt idx="1">
                  <c:v>35.534657582501993</c:v>
                </c:pt>
                <c:pt idx="2">
                  <c:v>14.71795177967247</c:v>
                </c:pt>
                <c:pt idx="3">
                  <c:v>2.1884479406691217</c:v>
                </c:pt>
                <c:pt idx="4">
                  <c:v>1.913482092715145</c:v>
                </c:pt>
                <c:pt idx="5">
                  <c:v>1.5612533876093948</c:v>
                </c:pt>
                <c:pt idx="6">
                  <c:v>1.4569773777872179</c:v>
                </c:pt>
                <c:pt idx="7">
                  <c:v>1.4285236848715261</c:v>
                </c:pt>
                <c:pt idx="8">
                  <c:v>1.3422649849313606</c:v>
                </c:pt>
                <c:pt idx="9">
                  <c:v>0.53411452999103193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/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100" b="1">
          <a:latin typeface="Century Gothic" panose="020B0502020202020204" pitchFamily="34" charset="0"/>
        </a:defRPr>
      </a:pPr>
      <a:endParaRPr lang="es-E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1 OPI'!$C$3</c:f>
              <c:strCache>
                <c:ptCount val="1"/>
                <c:pt idx="0">
                  <c:v>Hombre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'Tabla 1 OPI'!$A$5:$A$7</c:f>
              <c:strCache>
                <c:ptCount val="3"/>
                <c:pt idx="0">
                  <c:v>Alguna vez en la vida</c:v>
                </c:pt>
                <c:pt idx="1">
                  <c:v>Últimos 12 meses</c:v>
                </c:pt>
                <c:pt idx="2">
                  <c:v>Últimos 30 días</c:v>
                </c:pt>
              </c:strCache>
            </c:strRef>
          </c:cat>
          <c:val>
            <c:numRef>
              <c:f>'Tabla 1 OPI'!$C$5:$C$7</c:f>
              <c:numCache>
                <c:formatCode>0.0</c:formatCode>
                <c:ptCount val="3"/>
                <c:pt idx="0">
                  <c:v>13.050647409599728</c:v>
                </c:pt>
                <c:pt idx="1">
                  <c:v>5.8864818111935442</c:v>
                </c:pt>
                <c:pt idx="2">
                  <c:v>2.349750240899966</c:v>
                </c:pt>
              </c:numCache>
            </c:numRef>
          </c:val>
        </c:ser>
        <c:ser>
          <c:idx val="1"/>
          <c:order val="1"/>
          <c:tx>
            <c:strRef>
              <c:f>'Tabla 1 OPI'!$D$3</c:f>
              <c:strCache>
                <c:ptCount val="1"/>
                <c:pt idx="0">
                  <c:v>Mujer</c:v>
                </c:pt>
              </c:strCache>
            </c:strRef>
          </c:tx>
          <c:spPr>
            <a:effectLst>
              <a:innerShdw blurRad="63500" dist="50800" dir="13500000">
                <a:prstClr val="black">
                  <a:alpha val="50000"/>
                </a:prstClr>
              </a:inn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'Tabla 1 OPI'!$A$5:$A$7</c:f>
              <c:strCache>
                <c:ptCount val="3"/>
                <c:pt idx="0">
                  <c:v>Alguna vez en la vida</c:v>
                </c:pt>
                <c:pt idx="1">
                  <c:v>Últimos 12 meses</c:v>
                </c:pt>
                <c:pt idx="2">
                  <c:v>Últimos 30 días</c:v>
                </c:pt>
              </c:strCache>
            </c:strRef>
          </c:cat>
          <c:val>
            <c:numRef>
              <c:f>'Tabla 1 OPI'!$D$5:$D$7</c:f>
              <c:numCache>
                <c:formatCode>0.0</c:formatCode>
                <c:ptCount val="3"/>
                <c:pt idx="0">
                  <c:v>15.980524413376976</c:v>
                </c:pt>
                <c:pt idx="1">
                  <c:v>7.4384219584483446</c:v>
                </c:pt>
                <c:pt idx="2">
                  <c:v>3.3887933097517227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141376"/>
        <c:axId val="41142912"/>
      </c:barChart>
      <c:catAx>
        <c:axId val="41141376"/>
        <c:scaling>
          <c:orientation val="minMax"/>
        </c:scaling>
        <c:delete val="0"/>
        <c:axPos val="l"/>
        <c:majorTickMark val="out"/>
        <c:minorTickMark val="none"/>
        <c:tickLblPos val="nextTo"/>
        <c:spPr>
          <a:ln>
            <a:noFill/>
          </a:ln>
        </c:spPr>
        <c:crossAx val="41142912"/>
        <c:crosses val="autoZero"/>
        <c:auto val="1"/>
        <c:lblAlgn val="ctr"/>
        <c:lblOffset val="100"/>
        <c:noMultiLvlLbl val="0"/>
      </c:catAx>
      <c:valAx>
        <c:axId val="41142912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41141376"/>
        <c:crosses val="autoZero"/>
        <c:crossBetween val="between"/>
      </c:valAx>
      <c:spPr>
        <a:noFill/>
      </c:spPr>
    </c:plotArea>
    <c:legend>
      <c:legendPos val="b"/>
      <c:layout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1">
          <a:latin typeface="Century Gothic" panose="020B0502020202020204" pitchFamily="34" charset="0"/>
        </a:defRPr>
      </a:pPr>
      <a:endParaRPr lang="es-E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3927127701731273E-2"/>
          <c:y val="3.5286662507657635E-2"/>
          <c:w val="0.97591095333149547"/>
          <c:h val="0.87017505624296965"/>
        </c:manualLayout>
      </c:layout>
      <c:lineChart>
        <c:grouping val="standard"/>
        <c:varyColors val="0"/>
        <c:ser>
          <c:idx val="1"/>
          <c:order val="0"/>
          <c:tx>
            <c:strRef>
              <c:f>'Fig 1 CAN'!$A$3</c:f>
              <c:strCache>
                <c:ptCount val="1"/>
                <c:pt idx="0">
                  <c:v>Alguna vez en la vida</c:v>
                </c:pt>
              </c:strCache>
            </c:strRef>
          </c:tx>
          <c:spPr>
            <a:ln w="38100">
              <a:solidFill>
                <a:schemeClr val="accent3">
                  <a:lumMod val="50000"/>
                </a:scheme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1"/>
              <c:layout>
                <c:manualLayout>
                  <c:x val="-2.4904412000563932E-2"/>
                  <c:y val="8.7332677165354325E-2"/>
                </c:manualLayout>
              </c:layout>
              <c:spPr/>
              <c:txPr>
                <a:bodyPr/>
                <a:lstStyle/>
                <a:p>
                  <a:pPr>
                    <a:defRPr b="0"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0"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0704679791362594E-2"/>
                  <c:y val="8.2868391451068613E-2"/>
                </c:manualLayout>
              </c:layout>
              <c:spPr/>
              <c:txPr>
                <a:bodyPr/>
                <a:lstStyle/>
                <a:p>
                  <a:pPr>
                    <a:defRPr b="0"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b="0">
                      <a:solidFill>
                        <a:schemeClr val="tx1"/>
                      </a:solidFill>
                    </a:defRPr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/>
              <c:txPr>
                <a:bodyPr/>
                <a:lstStyle/>
                <a:p>
                  <a:pPr>
                    <a:defRPr b="0"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/>
              <c:txPr>
                <a:bodyPr/>
                <a:lstStyle/>
                <a:p>
                  <a:pPr>
                    <a:defRPr b="0"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spPr/>
              <c:txPr>
                <a:bodyPr/>
                <a:lstStyle/>
                <a:p>
                  <a:pPr>
                    <a:defRPr b="0"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spPr/>
              <c:txPr>
                <a:bodyPr/>
                <a:lstStyle/>
                <a:p>
                  <a:pPr>
                    <a:defRPr b="0"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/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/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'Fig 1 CAN'!$B$2:$M$2</c:f>
              <c:numCache>
                <c:formatCode>General</c:formatCode>
                <c:ptCount val="12"/>
                <c:pt idx="0">
                  <c:v>1995</c:v>
                </c:pt>
                <c:pt idx="1">
                  <c:v>1997</c:v>
                </c:pt>
                <c:pt idx="2">
                  <c:v>1999</c:v>
                </c:pt>
                <c:pt idx="3">
                  <c:v>2001</c:v>
                </c:pt>
                <c:pt idx="4">
                  <c:v>2003</c:v>
                </c:pt>
                <c:pt idx="5">
                  <c:v>2005</c:v>
                </c:pt>
                <c:pt idx="6">
                  <c:v>2007</c:v>
                </c:pt>
                <c:pt idx="7">
                  <c:v>2009</c:v>
                </c:pt>
                <c:pt idx="8">
                  <c:v>2011</c:v>
                </c:pt>
                <c:pt idx="9">
                  <c:v>2013</c:v>
                </c:pt>
                <c:pt idx="10">
                  <c:v>2015</c:v>
                </c:pt>
                <c:pt idx="11">
                  <c:v>2017</c:v>
                </c:pt>
              </c:numCache>
            </c:numRef>
          </c:cat>
          <c:val>
            <c:numRef>
              <c:f>'Fig 1 CAN'!$B$3:$M$3</c:f>
              <c:numCache>
                <c:formatCode>0.0</c:formatCode>
                <c:ptCount val="12"/>
                <c:pt idx="0">
                  <c:v>14.5</c:v>
                </c:pt>
                <c:pt idx="1">
                  <c:v>22.9</c:v>
                </c:pt>
                <c:pt idx="2">
                  <c:v>19.600000000000001</c:v>
                </c:pt>
                <c:pt idx="3">
                  <c:v>23.8</c:v>
                </c:pt>
                <c:pt idx="4">
                  <c:v>29</c:v>
                </c:pt>
                <c:pt idx="5">
                  <c:v>28.6</c:v>
                </c:pt>
                <c:pt idx="6">
                  <c:v>27.3</c:v>
                </c:pt>
                <c:pt idx="7">
                  <c:v>32.1</c:v>
                </c:pt>
                <c:pt idx="8">
                  <c:v>27.405209701775927</c:v>
                </c:pt>
                <c:pt idx="9">
                  <c:v>30.402806081022142</c:v>
                </c:pt>
                <c:pt idx="10">
                  <c:v>31.521225417415657</c:v>
                </c:pt>
                <c:pt idx="11">
                  <c:v>35.196314390038481</c:v>
                </c:pt>
              </c:numCache>
            </c:numRef>
          </c:val>
          <c:smooth val="1"/>
        </c:ser>
        <c:ser>
          <c:idx val="0"/>
          <c:order val="1"/>
          <c:tx>
            <c:strRef>
              <c:f>'Fig 1 CAN'!$A$4</c:f>
              <c:strCache>
                <c:ptCount val="1"/>
                <c:pt idx="0">
                  <c:v>Últimos 12 meses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1"/>
              <c:spPr/>
              <c:txPr>
                <a:bodyPr/>
                <a:lstStyle/>
                <a:p>
                  <a:pPr>
                    <a:defRPr b="0"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b="0"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b="0"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/>
              <c:txPr>
                <a:bodyPr/>
                <a:lstStyle/>
                <a:p>
                  <a:pPr>
                    <a:defRPr b="0"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/>
              <c:txPr>
                <a:bodyPr/>
                <a:lstStyle/>
                <a:p>
                  <a:pPr>
                    <a:defRPr b="0"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spPr/>
              <c:txPr>
                <a:bodyPr/>
                <a:lstStyle/>
                <a:p>
                  <a:pPr>
                    <a:defRPr b="0"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spPr/>
              <c:txPr>
                <a:bodyPr/>
                <a:lstStyle/>
                <a:p>
                  <a:pPr>
                    <a:defRPr b="0"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/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/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'Fig 1 CAN'!$B$2:$M$2</c:f>
              <c:numCache>
                <c:formatCode>General</c:formatCode>
                <c:ptCount val="12"/>
                <c:pt idx="0">
                  <c:v>1995</c:v>
                </c:pt>
                <c:pt idx="1">
                  <c:v>1997</c:v>
                </c:pt>
                <c:pt idx="2">
                  <c:v>1999</c:v>
                </c:pt>
                <c:pt idx="3">
                  <c:v>2001</c:v>
                </c:pt>
                <c:pt idx="4">
                  <c:v>2003</c:v>
                </c:pt>
                <c:pt idx="5">
                  <c:v>2005</c:v>
                </c:pt>
                <c:pt idx="6">
                  <c:v>2007</c:v>
                </c:pt>
                <c:pt idx="7">
                  <c:v>2009</c:v>
                </c:pt>
                <c:pt idx="8">
                  <c:v>2011</c:v>
                </c:pt>
                <c:pt idx="9">
                  <c:v>2013</c:v>
                </c:pt>
                <c:pt idx="10">
                  <c:v>2015</c:v>
                </c:pt>
                <c:pt idx="11">
                  <c:v>2017</c:v>
                </c:pt>
              </c:numCache>
            </c:numRef>
          </c:cat>
          <c:val>
            <c:numRef>
              <c:f>'Fig 1 CAN'!$B$4:$M$4</c:f>
              <c:numCache>
                <c:formatCode>0.0</c:formatCode>
                <c:ptCount val="12"/>
                <c:pt idx="0">
                  <c:v>7.5</c:v>
                </c:pt>
                <c:pt idx="1">
                  <c:v>7.7</c:v>
                </c:pt>
                <c:pt idx="2">
                  <c:v>7</c:v>
                </c:pt>
                <c:pt idx="3">
                  <c:v>9.1999999999999993</c:v>
                </c:pt>
                <c:pt idx="4">
                  <c:v>11.3</c:v>
                </c:pt>
                <c:pt idx="5">
                  <c:v>11.2</c:v>
                </c:pt>
                <c:pt idx="6">
                  <c:v>10.1</c:v>
                </c:pt>
                <c:pt idx="7">
                  <c:v>10.6</c:v>
                </c:pt>
                <c:pt idx="8">
                  <c:v>9.6400031214915494</c:v>
                </c:pt>
                <c:pt idx="9">
                  <c:v>9.2051603777019864</c:v>
                </c:pt>
                <c:pt idx="10">
                  <c:v>9.4570274107237076</c:v>
                </c:pt>
                <c:pt idx="11">
                  <c:v>11.006610412717588</c:v>
                </c:pt>
              </c:numCache>
            </c:numRef>
          </c:val>
          <c:smooth val="1"/>
        </c:ser>
        <c:ser>
          <c:idx val="4"/>
          <c:order val="2"/>
          <c:tx>
            <c:strRef>
              <c:f>'Fig 1 CAN'!$A$5</c:f>
              <c:strCache>
                <c:ptCount val="1"/>
                <c:pt idx="0">
                  <c:v>Últimos 30 días</c:v>
                </c:pt>
              </c:strCache>
            </c:strRef>
          </c:tx>
          <c:spPr>
            <a:ln w="38100">
              <a:solidFill>
                <a:schemeClr val="accent5">
                  <a:lumMod val="50000"/>
                </a:scheme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1"/>
              <c:layout>
                <c:manualLayout>
                  <c:x val="-4.178733548155332E-2"/>
                  <c:y val="1.53462457817772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0788674435546595E-2"/>
                  <c:y val="-0.12751089707536559"/>
                </c:manualLayout>
              </c:layout>
              <c:spPr/>
              <c:txPr>
                <a:bodyPr/>
                <a:lstStyle/>
                <a:p>
                  <a:pPr>
                    <a:defRPr b="0"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b="0"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es-E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6588942226345285E-2"/>
                  <c:y val="3.32033886389201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spPr/>
              <c:txPr>
                <a:bodyPr/>
                <a:lstStyle/>
                <a:p>
                  <a:pPr>
                    <a:defRPr b="0"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es-E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/>
              <c:txPr>
                <a:bodyPr/>
                <a:lstStyle/>
                <a:p>
                  <a:pPr>
                    <a:defRPr b="0"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es-E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2188585171947068E-2"/>
                  <c:y val="3.32033886389201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spPr/>
              <c:txPr>
                <a:bodyPr/>
                <a:lstStyle/>
                <a:p>
                  <a:pPr>
                    <a:defRPr b="0"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es-E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spPr/>
              <c:txPr>
                <a:bodyPr/>
                <a:lstStyle/>
                <a:p>
                  <a:pPr>
                    <a:defRPr b="0"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es-E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0788674435546519E-2"/>
                  <c:y val="2.42748172103487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/>
                  </a:pPr>
                  <a:endParaRPr lang="es-E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/>
                </a:pPr>
                <a:endParaRPr lang="es-E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'Fig 1 CAN'!$B$2:$M$2</c:f>
              <c:numCache>
                <c:formatCode>General</c:formatCode>
                <c:ptCount val="12"/>
                <c:pt idx="0">
                  <c:v>1995</c:v>
                </c:pt>
                <c:pt idx="1">
                  <c:v>1997</c:v>
                </c:pt>
                <c:pt idx="2">
                  <c:v>1999</c:v>
                </c:pt>
                <c:pt idx="3">
                  <c:v>2001</c:v>
                </c:pt>
                <c:pt idx="4">
                  <c:v>2003</c:v>
                </c:pt>
                <c:pt idx="5">
                  <c:v>2005</c:v>
                </c:pt>
                <c:pt idx="6">
                  <c:v>2007</c:v>
                </c:pt>
                <c:pt idx="7">
                  <c:v>2009</c:v>
                </c:pt>
                <c:pt idx="8">
                  <c:v>2011</c:v>
                </c:pt>
                <c:pt idx="9">
                  <c:v>2013</c:v>
                </c:pt>
                <c:pt idx="10">
                  <c:v>2015</c:v>
                </c:pt>
                <c:pt idx="11">
                  <c:v>2017</c:v>
                </c:pt>
              </c:numCache>
            </c:numRef>
          </c:cat>
          <c:val>
            <c:numRef>
              <c:f>'Fig 1 CAN'!$B$5:$M$5</c:f>
              <c:numCache>
                <c:formatCode>0.0</c:formatCode>
                <c:ptCount val="12"/>
                <c:pt idx="1">
                  <c:v>4.5999999999999996</c:v>
                </c:pt>
                <c:pt idx="2">
                  <c:v>4.5</c:v>
                </c:pt>
                <c:pt idx="3">
                  <c:v>6.4</c:v>
                </c:pt>
                <c:pt idx="4">
                  <c:v>7.6</c:v>
                </c:pt>
                <c:pt idx="5">
                  <c:v>8.6999999999999993</c:v>
                </c:pt>
                <c:pt idx="6">
                  <c:v>7.2</c:v>
                </c:pt>
                <c:pt idx="7">
                  <c:v>7.6</c:v>
                </c:pt>
                <c:pt idx="8">
                  <c:v>7.0458953594807499</c:v>
                </c:pt>
                <c:pt idx="9">
                  <c:v>6.641745338554859</c:v>
                </c:pt>
                <c:pt idx="10">
                  <c:v>7.333174672039922</c:v>
                </c:pt>
                <c:pt idx="11">
                  <c:v>9.0833246358180517</c:v>
                </c:pt>
              </c:numCache>
            </c:numRef>
          </c:val>
          <c:smooth val="1"/>
        </c:ser>
        <c:ser>
          <c:idx val="2"/>
          <c:order val="3"/>
          <c:tx>
            <c:strRef>
              <c:f>'Fig 1 CAN'!$A$6</c:f>
              <c:strCache>
                <c:ptCount val="1"/>
                <c:pt idx="0">
                  <c:v>Diariamente en los últimos 30 días</c:v>
                </c:pt>
              </c:strCache>
            </c:strRef>
          </c:tx>
          <c:spPr>
            <a:ln w="38100">
              <a:solidFill>
                <a:schemeClr val="bg1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1"/>
              <c:layout>
                <c:manualLayout>
                  <c:x val="-4.3187356447145601E-2"/>
                  <c:y val="6.97553430821147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0788674435546595E-2"/>
                  <c:y val="-0.19391732283464558"/>
                </c:manualLayout>
              </c:layout>
              <c:spPr/>
              <c:txPr>
                <a:bodyPr/>
                <a:lstStyle/>
                <a:p>
                  <a:pPr>
                    <a:defRPr b="0"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b="0"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6588942226345285E-2"/>
                  <c:y val="-6.41732283464566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spPr/>
              <c:txPr>
                <a:bodyPr/>
                <a:lstStyle/>
                <a:p>
                  <a:pPr>
                    <a:defRPr b="0"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/>
              <c:txPr>
                <a:bodyPr/>
                <a:lstStyle/>
                <a:p>
                  <a:pPr>
                    <a:defRPr b="0"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0788674435546623E-2"/>
                  <c:y val="-1.53458942632170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spPr/>
              <c:txPr>
                <a:bodyPr/>
                <a:lstStyle/>
                <a:p>
                  <a:pPr>
                    <a:defRPr b="0"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spPr/>
              <c:txPr>
                <a:bodyPr/>
                <a:lstStyle/>
                <a:p>
                  <a:pPr>
                    <a:defRPr b="0"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1.9388763699146074E-2"/>
                  <c:y val="-1.08816085489313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2.2188585171947068E-2"/>
                  <c:y val="-1.534589426321709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/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/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'Fig 1 CAN'!$B$2:$M$2</c:f>
              <c:numCache>
                <c:formatCode>General</c:formatCode>
                <c:ptCount val="12"/>
                <c:pt idx="0">
                  <c:v>1995</c:v>
                </c:pt>
                <c:pt idx="1">
                  <c:v>1997</c:v>
                </c:pt>
                <c:pt idx="2">
                  <c:v>1999</c:v>
                </c:pt>
                <c:pt idx="3">
                  <c:v>2001</c:v>
                </c:pt>
                <c:pt idx="4">
                  <c:v>2003</c:v>
                </c:pt>
                <c:pt idx="5">
                  <c:v>2005</c:v>
                </c:pt>
                <c:pt idx="6">
                  <c:v>2007</c:v>
                </c:pt>
                <c:pt idx="7">
                  <c:v>2009</c:v>
                </c:pt>
                <c:pt idx="8">
                  <c:v>2011</c:v>
                </c:pt>
                <c:pt idx="9">
                  <c:v>2013</c:v>
                </c:pt>
                <c:pt idx="10">
                  <c:v>2015</c:v>
                </c:pt>
                <c:pt idx="11">
                  <c:v>2017</c:v>
                </c:pt>
              </c:numCache>
            </c:numRef>
          </c:cat>
          <c:val>
            <c:numRef>
              <c:f>'Fig 1 CAN'!$B$6:$M$6</c:f>
              <c:numCache>
                <c:formatCode>0.0</c:formatCode>
                <c:ptCount val="12"/>
                <c:pt idx="1">
                  <c:v>0.7</c:v>
                </c:pt>
                <c:pt idx="2">
                  <c:v>0.8</c:v>
                </c:pt>
                <c:pt idx="3">
                  <c:v>1.5</c:v>
                </c:pt>
                <c:pt idx="4">
                  <c:v>1.5</c:v>
                </c:pt>
                <c:pt idx="5">
                  <c:v>2</c:v>
                </c:pt>
                <c:pt idx="6">
                  <c:v>1.7</c:v>
                </c:pt>
                <c:pt idx="7">
                  <c:v>2</c:v>
                </c:pt>
                <c:pt idx="8">
                  <c:v>1.7426524112840618</c:v>
                </c:pt>
                <c:pt idx="9">
                  <c:v>1.9409525239377583</c:v>
                </c:pt>
                <c:pt idx="10">
                  <c:v>2.126746380387619</c:v>
                </c:pt>
                <c:pt idx="11">
                  <c:v>2.1006475504667388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608320"/>
        <c:axId val="41609856"/>
      </c:lineChart>
      <c:catAx>
        <c:axId val="41608320"/>
        <c:scaling>
          <c:orientation val="minMax"/>
        </c:scaling>
        <c:delete val="0"/>
        <c:axPos val="b"/>
        <c:majorGridlines>
          <c:spPr>
            <a:ln w="6350"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majorTickMark val="cross"/>
        <c:minorTickMark val="none"/>
        <c:tickLblPos val="nextTo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/>
            </a:pPr>
            <a:endParaRPr lang="es-ES"/>
          </a:p>
        </c:txPr>
        <c:crossAx val="41609856"/>
        <c:crosses val="autoZero"/>
        <c:auto val="0"/>
        <c:lblAlgn val="ctr"/>
        <c:lblOffset val="100"/>
        <c:tickMarkSkip val="1"/>
        <c:noMultiLvlLbl val="0"/>
      </c:catAx>
      <c:valAx>
        <c:axId val="41609856"/>
        <c:scaling>
          <c:orientation val="minMax"/>
        </c:scaling>
        <c:delete val="1"/>
        <c:axPos val="l"/>
        <c:numFmt formatCode="0.0" sourceLinked="1"/>
        <c:majorTickMark val="cross"/>
        <c:minorTickMark val="none"/>
        <c:tickLblPos val="nextTo"/>
        <c:crossAx val="41608320"/>
        <c:crosses val="autoZero"/>
        <c:crossBetween val="between"/>
      </c:valAx>
      <c:spPr>
        <a:noFill/>
        <a:ln w="25400">
          <a:noFill/>
        </a:ln>
      </c:spPr>
    </c:plotArea>
    <c:legend>
      <c:legendPos val="l"/>
      <c:layout>
        <c:manualLayout>
          <c:xMode val="edge"/>
          <c:yMode val="edge"/>
          <c:x val="6.5306122448979594E-3"/>
          <c:y val="2.7369938132733408E-2"/>
          <c:w val="0.27884392064512298"/>
          <c:h val="0.32773200224971877"/>
        </c:manualLayout>
      </c:layout>
      <c:overlay val="1"/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50" b="1" i="0" u="none" strike="noStrike" baseline="0">
          <a:solidFill>
            <a:srgbClr val="000000"/>
          </a:solidFill>
          <a:latin typeface="Century Gothic" panose="020B0502020202020204" pitchFamily="34" charset="0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tx1">
                <a:lumMod val="75000"/>
                <a:lumOff val="25000"/>
              </a:schemeClr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'Tabla 20 CAN'!$F$4:$F$7</c:f>
              <c:strCache>
                <c:ptCount val="4"/>
                <c:pt idx="0">
                  <c:v>Cigarrillos electrónicos</c:v>
                </c:pt>
                <c:pt idx="1">
                  <c:v>Vía oral</c:v>
                </c:pt>
                <c:pt idx="2">
                  <c:v>Cachimbas</c:v>
                </c:pt>
                <c:pt idx="3">
                  <c:v>Porros</c:v>
                </c:pt>
              </c:strCache>
            </c:strRef>
          </c:cat>
          <c:val>
            <c:numRef>
              <c:f>'Tabla 20 CAN'!$G$4:$G$7</c:f>
              <c:numCache>
                <c:formatCode>0.0</c:formatCode>
                <c:ptCount val="4"/>
                <c:pt idx="0">
                  <c:v>0.51154824706355717</c:v>
                </c:pt>
                <c:pt idx="1">
                  <c:v>2.5935008442967868</c:v>
                </c:pt>
                <c:pt idx="2">
                  <c:v>4.4243866614462286</c:v>
                </c:pt>
                <c:pt idx="3">
                  <c:v>97.932615609602337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683584"/>
        <c:axId val="41689472"/>
      </c:barChart>
      <c:catAx>
        <c:axId val="4168358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41689472"/>
        <c:crosses val="autoZero"/>
        <c:auto val="1"/>
        <c:lblAlgn val="ctr"/>
        <c:lblOffset val="100"/>
        <c:noMultiLvlLbl val="0"/>
      </c:catAx>
      <c:valAx>
        <c:axId val="41689472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416835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b="1">
          <a:latin typeface="Century Gothic" panose="020B0502020202020204" pitchFamily="34" charset="0"/>
        </a:defRPr>
      </a:pPr>
      <a:endParaRPr lang="es-E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716633776315022"/>
          <c:y val="0.13857587252210071"/>
          <c:w val="0.53619752568397727"/>
          <c:h val="0.7228482549557985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'Tabla 5 CAN'!$AC$4:$AC$6</c:f>
              <c:strCache>
                <c:ptCount val="3"/>
                <c:pt idx="0">
                  <c:v>Hachís</c:v>
                </c:pt>
                <c:pt idx="1">
                  <c:v>De los 2 tipos</c:v>
                </c:pt>
                <c:pt idx="2">
                  <c:v>Marihuana</c:v>
                </c:pt>
              </c:strCache>
            </c:strRef>
          </c:cat>
          <c:val>
            <c:numRef>
              <c:f>'Tabla 5 CAN'!$AD$4:$AD$6</c:f>
              <c:numCache>
                <c:formatCode>####.0</c:formatCode>
                <c:ptCount val="3"/>
                <c:pt idx="0">
                  <c:v>21.924664419120099</c:v>
                </c:pt>
                <c:pt idx="1">
                  <c:v>29.78515116501924</c:v>
                </c:pt>
                <c:pt idx="2">
                  <c:v>48.290184415860629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105664"/>
        <c:axId val="103107200"/>
      </c:barChart>
      <c:catAx>
        <c:axId val="10310566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103107200"/>
        <c:crosses val="autoZero"/>
        <c:auto val="1"/>
        <c:lblAlgn val="ctr"/>
        <c:lblOffset val="100"/>
        <c:noMultiLvlLbl val="0"/>
      </c:catAx>
      <c:valAx>
        <c:axId val="103107200"/>
        <c:scaling>
          <c:orientation val="minMax"/>
        </c:scaling>
        <c:delete val="1"/>
        <c:axPos val="b"/>
        <c:numFmt formatCode="####.0" sourceLinked="1"/>
        <c:majorTickMark val="out"/>
        <c:minorTickMark val="none"/>
        <c:tickLblPos val="nextTo"/>
        <c:crossAx val="10310566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b="1">
          <a:latin typeface="Century Gothic" panose="020B0502020202020204" pitchFamily="34" charset="0"/>
        </a:defRPr>
      </a:pPr>
      <a:endParaRPr lang="es-E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2086636266426294E-2"/>
          <c:y val="6.619400624724403E-2"/>
          <c:w val="0.97429202347181354"/>
          <c:h val="0.84581572146273132"/>
        </c:manualLayout>
      </c:layout>
      <c:lineChart>
        <c:grouping val="standard"/>
        <c:varyColors val="0"/>
        <c:ser>
          <c:idx val="1"/>
          <c:order val="0"/>
          <c:tx>
            <c:strRef>
              <c:f>'Fig 4 COC'!$A$3</c:f>
              <c:strCache>
                <c:ptCount val="1"/>
                <c:pt idx="0">
                  <c:v>Alguna vez en la vida</c:v>
                </c:pt>
              </c:strCache>
            </c:strRef>
          </c:tx>
          <c:spPr>
            <a:ln w="38100">
              <a:solidFill>
                <a:schemeClr val="accent3">
                  <a:lumMod val="50000"/>
                </a:scheme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1"/>
              <c:spPr/>
              <c:txPr>
                <a:bodyPr/>
                <a:lstStyle/>
                <a:p>
                  <a:pPr>
                    <a:defRPr b="0"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b="0"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b="0"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/>
              <c:txPr>
                <a:bodyPr/>
                <a:lstStyle/>
                <a:p>
                  <a:pPr>
                    <a:defRPr b="0"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/>
              <c:txPr>
                <a:bodyPr/>
                <a:lstStyle/>
                <a:p>
                  <a:pPr>
                    <a:defRPr b="0"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/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/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'Fig 4 COC'!$B$2:$M$2</c:f>
              <c:numCache>
                <c:formatCode>General</c:formatCode>
                <c:ptCount val="12"/>
                <c:pt idx="0">
                  <c:v>1995</c:v>
                </c:pt>
                <c:pt idx="1">
                  <c:v>1997</c:v>
                </c:pt>
                <c:pt idx="2">
                  <c:v>1999</c:v>
                </c:pt>
                <c:pt idx="3">
                  <c:v>2001</c:v>
                </c:pt>
                <c:pt idx="4">
                  <c:v>2003</c:v>
                </c:pt>
                <c:pt idx="5">
                  <c:v>2005</c:v>
                </c:pt>
                <c:pt idx="6">
                  <c:v>2007</c:v>
                </c:pt>
                <c:pt idx="7">
                  <c:v>2009</c:v>
                </c:pt>
                <c:pt idx="8">
                  <c:v>2011</c:v>
                </c:pt>
                <c:pt idx="9">
                  <c:v>2013</c:v>
                </c:pt>
                <c:pt idx="10">
                  <c:v>2015</c:v>
                </c:pt>
                <c:pt idx="11">
                  <c:v>2017</c:v>
                </c:pt>
              </c:numCache>
            </c:numRef>
          </c:cat>
          <c:val>
            <c:numRef>
              <c:f>'Fig 4 COC'!$B$3:$M$3</c:f>
              <c:numCache>
                <c:formatCode>0.0</c:formatCode>
                <c:ptCount val="12"/>
                <c:pt idx="0">
                  <c:v>3.4</c:v>
                </c:pt>
                <c:pt idx="1">
                  <c:v>3.4</c:v>
                </c:pt>
                <c:pt idx="2">
                  <c:v>3.1</c:v>
                </c:pt>
                <c:pt idx="3">
                  <c:v>4.8</c:v>
                </c:pt>
                <c:pt idx="4">
                  <c:v>5.9</c:v>
                </c:pt>
                <c:pt idx="5">
                  <c:v>7</c:v>
                </c:pt>
                <c:pt idx="6">
                  <c:v>8</c:v>
                </c:pt>
                <c:pt idx="7">
                  <c:v>10.199999999999999</c:v>
                </c:pt>
                <c:pt idx="8">
                  <c:v>8.7532000697994032</c:v>
                </c:pt>
                <c:pt idx="9">
                  <c:v>10.195234237378081</c:v>
                </c:pt>
                <c:pt idx="10">
                  <c:v>8.9442728746850939</c:v>
                </c:pt>
                <c:pt idx="11">
                  <c:v>9.9686724019464119</c:v>
                </c:pt>
              </c:numCache>
            </c:numRef>
          </c:val>
          <c:smooth val="1"/>
        </c:ser>
        <c:ser>
          <c:idx val="0"/>
          <c:order val="1"/>
          <c:tx>
            <c:strRef>
              <c:f>'Fig 4 COC'!$A$4</c:f>
              <c:strCache>
                <c:ptCount val="1"/>
                <c:pt idx="0">
                  <c:v>Últimos 12 meses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1"/>
              <c:spPr/>
              <c:txPr>
                <a:bodyPr/>
                <a:lstStyle/>
                <a:p>
                  <a:pPr>
                    <a:defRPr b="0"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b="0"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b="0"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/>
              <c:txPr>
                <a:bodyPr/>
                <a:lstStyle/>
                <a:p>
                  <a:pPr>
                    <a:defRPr b="0"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spPr/>
              <c:txPr>
                <a:bodyPr/>
                <a:lstStyle/>
                <a:p>
                  <a:pPr>
                    <a:defRPr b="0"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spPr/>
              <c:txPr>
                <a:bodyPr/>
                <a:lstStyle/>
                <a:p>
                  <a:pPr>
                    <a:defRPr b="0"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spPr/>
              <c:txPr>
                <a:bodyPr/>
                <a:lstStyle/>
                <a:p>
                  <a:pPr>
                    <a:defRPr b="0"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/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/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'Fig 4 COC'!$B$2:$M$2</c:f>
              <c:numCache>
                <c:formatCode>General</c:formatCode>
                <c:ptCount val="12"/>
                <c:pt idx="0">
                  <c:v>1995</c:v>
                </c:pt>
                <c:pt idx="1">
                  <c:v>1997</c:v>
                </c:pt>
                <c:pt idx="2">
                  <c:v>1999</c:v>
                </c:pt>
                <c:pt idx="3">
                  <c:v>2001</c:v>
                </c:pt>
                <c:pt idx="4">
                  <c:v>2003</c:v>
                </c:pt>
                <c:pt idx="5">
                  <c:v>2005</c:v>
                </c:pt>
                <c:pt idx="6">
                  <c:v>2007</c:v>
                </c:pt>
                <c:pt idx="7">
                  <c:v>2009</c:v>
                </c:pt>
                <c:pt idx="8">
                  <c:v>2011</c:v>
                </c:pt>
                <c:pt idx="9">
                  <c:v>2013</c:v>
                </c:pt>
                <c:pt idx="10">
                  <c:v>2015</c:v>
                </c:pt>
                <c:pt idx="11">
                  <c:v>2017</c:v>
                </c:pt>
              </c:numCache>
            </c:numRef>
          </c:cat>
          <c:val>
            <c:numRef>
              <c:f>'Fig 4 COC'!$B$4:$M$4</c:f>
              <c:numCache>
                <c:formatCode>0.0</c:formatCode>
                <c:ptCount val="12"/>
                <c:pt idx="0">
                  <c:v>1.8</c:v>
                </c:pt>
                <c:pt idx="1">
                  <c:v>1.6</c:v>
                </c:pt>
                <c:pt idx="2">
                  <c:v>1.6</c:v>
                </c:pt>
                <c:pt idx="3">
                  <c:v>2.5</c:v>
                </c:pt>
                <c:pt idx="4">
                  <c:v>2.7</c:v>
                </c:pt>
                <c:pt idx="5">
                  <c:v>3</c:v>
                </c:pt>
                <c:pt idx="6">
                  <c:v>3</c:v>
                </c:pt>
                <c:pt idx="7">
                  <c:v>2.6</c:v>
                </c:pt>
                <c:pt idx="8">
                  <c:v>2.2372699847138175</c:v>
                </c:pt>
                <c:pt idx="9">
                  <c:v>2.1305962301912471</c:v>
                </c:pt>
                <c:pt idx="10">
                  <c:v>1.8983881862099248</c:v>
                </c:pt>
                <c:pt idx="11">
                  <c:v>2.0220610082775603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'Fig 4 COC'!$A$5</c:f>
              <c:strCache>
                <c:ptCount val="1"/>
                <c:pt idx="0">
                  <c:v>Últimos 30 días</c:v>
                </c:pt>
              </c:strCache>
            </c:strRef>
          </c:tx>
          <c:spPr>
            <a:ln w="38100">
              <a:solidFill>
                <a:schemeClr val="accent5">
                  <a:lumMod val="50000"/>
                </a:scheme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1"/>
              <c:layout>
                <c:manualLayout>
                  <c:x val="-4.0965207631874299E-2"/>
                  <c:y val="2.96875754794454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0"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es-E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b="0"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es-E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b="0"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es-E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/>
              <c:txPr>
                <a:bodyPr/>
                <a:lstStyle/>
                <a:p>
                  <a:pPr>
                    <a:defRPr b="0"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es-E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/>
              <c:txPr>
                <a:bodyPr/>
                <a:lstStyle/>
                <a:p>
                  <a:pPr>
                    <a:defRPr b="0"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es-E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spPr/>
              <c:txPr>
                <a:bodyPr/>
                <a:lstStyle/>
                <a:p>
                  <a:pPr>
                    <a:defRPr b="0"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es-E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spPr/>
              <c:txPr>
                <a:bodyPr/>
                <a:lstStyle/>
                <a:p>
                  <a:pPr>
                    <a:defRPr b="0"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es-E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spPr/>
              <c:txPr>
                <a:bodyPr/>
                <a:lstStyle/>
                <a:p>
                  <a:pPr>
                    <a:defRPr b="0"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es-E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/>
                  </a:pPr>
                  <a:endParaRPr lang="es-E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/>
                </a:pPr>
                <a:endParaRPr lang="es-E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'Fig 4 COC'!$B$2:$M$2</c:f>
              <c:numCache>
                <c:formatCode>General</c:formatCode>
                <c:ptCount val="12"/>
                <c:pt idx="0">
                  <c:v>1995</c:v>
                </c:pt>
                <c:pt idx="1">
                  <c:v>1997</c:v>
                </c:pt>
                <c:pt idx="2">
                  <c:v>1999</c:v>
                </c:pt>
                <c:pt idx="3">
                  <c:v>2001</c:v>
                </c:pt>
                <c:pt idx="4">
                  <c:v>2003</c:v>
                </c:pt>
                <c:pt idx="5">
                  <c:v>2005</c:v>
                </c:pt>
                <c:pt idx="6">
                  <c:v>2007</c:v>
                </c:pt>
                <c:pt idx="7">
                  <c:v>2009</c:v>
                </c:pt>
                <c:pt idx="8">
                  <c:v>2011</c:v>
                </c:pt>
                <c:pt idx="9">
                  <c:v>2013</c:v>
                </c:pt>
                <c:pt idx="10">
                  <c:v>2015</c:v>
                </c:pt>
                <c:pt idx="11">
                  <c:v>2017</c:v>
                </c:pt>
              </c:numCache>
            </c:numRef>
          </c:cat>
          <c:val>
            <c:numRef>
              <c:f>'Fig 4 COC'!$B$5:$M$5</c:f>
              <c:numCache>
                <c:formatCode>0.0</c:formatCode>
                <c:ptCount val="12"/>
                <c:pt idx="1">
                  <c:v>0.9</c:v>
                </c:pt>
                <c:pt idx="2">
                  <c:v>0.9</c:v>
                </c:pt>
                <c:pt idx="3">
                  <c:v>1.3</c:v>
                </c:pt>
                <c:pt idx="4">
                  <c:v>1.1000000000000001</c:v>
                </c:pt>
                <c:pt idx="5">
                  <c:v>1.6</c:v>
                </c:pt>
                <c:pt idx="6">
                  <c:v>1.6</c:v>
                </c:pt>
                <c:pt idx="7">
                  <c:v>1.2</c:v>
                </c:pt>
                <c:pt idx="8">
                  <c:v>1.1394710901690612</c:v>
                </c:pt>
                <c:pt idx="9">
                  <c:v>1.0132665386293993</c:v>
                </c:pt>
                <c:pt idx="10">
                  <c:v>0.85814241584379958</c:v>
                </c:pt>
                <c:pt idx="11">
                  <c:v>1.1006079749740529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390080"/>
        <c:axId val="41391616"/>
      </c:lineChart>
      <c:catAx>
        <c:axId val="41390080"/>
        <c:scaling>
          <c:orientation val="minMax"/>
        </c:scaling>
        <c:delete val="0"/>
        <c:axPos val="b"/>
        <c:majorGridlines>
          <c:spPr>
            <a:ln w="6350"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majorTickMark val="cross"/>
        <c:minorTickMark val="none"/>
        <c:tickLblPos val="nextTo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/>
            </a:pPr>
            <a:endParaRPr lang="es-ES"/>
          </a:p>
        </c:txPr>
        <c:crossAx val="41391616"/>
        <c:crosses val="autoZero"/>
        <c:auto val="0"/>
        <c:lblAlgn val="ctr"/>
        <c:lblOffset val="100"/>
        <c:noMultiLvlLbl val="0"/>
      </c:catAx>
      <c:valAx>
        <c:axId val="41391616"/>
        <c:scaling>
          <c:orientation val="minMax"/>
        </c:scaling>
        <c:delete val="1"/>
        <c:axPos val="l"/>
        <c:numFmt formatCode="0.0" sourceLinked="1"/>
        <c:majorTickMark val="cross"/>
        <c:minorTickMark val="none"/>
        <c:tickLblPos val="nextTo"/>
        <c:crossAx val="41390080"/>
        <c:crosses val="autoZero"/>
        <c:crossBetween val="between"/>
      </c:valAx>
      <c:spPr>
        <a:noFill/>
        <a:ln w="25400">
          <a:noFill/>
        </a:ln>
      </c:spPr>
    </c:plotArea>
    <c:legend>
      <c:legendPos val="l"/>
      <c:layout>
        <c:manualLayout>
          <c:xMode val="edge"/>
          <c:yMode val="edge"/>
          <c:x val="0"/>
          <c:y val="2.2915559634800165E-3"/>
          <c:w val="0.20471402564578417"/>
          <c:h val="0.23154541164525488"/>
        </c:manualLayout>
      </c:layout>
      <c:overlay val="1"/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100" b="1" i="0" u="none" strike="noStrike" baseline="0">
          <a:solidFill>
            <a:srgbClr val="000000"/>
          </a:solidFill>
          <a:latin typeface="Century Gothic" panose="020B0502020202020204" pitchFamily="34" charset="0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1172707889125799E-2"/>
          <c:y val="7.9096263396736505E-2"/>
          <c:w val="0.61555026975794691"/>
          <c:h val="0.80939031322981803"/>
        </c:manualLayout>
      </c:layout>
      <c:lineChart>
        <c:grouping val="standard"/>
        <c:varyColors val="0"/>
        <c:ser>
          <c:idx val="0"/>
          <c:order val="0"/>
          <c:tx>
            <c:strRef>
              <c:f>'Figura 2 RIESGO'!$A$33</c:f>
              <c:strCache>
                <c:ptCount val="1"/>
                <c:pt idx="0">
                  <c:v>Heroína</c:v>
                </c:pt>
              </c:strCache>
            </c:strRef>
          </c:tx>
          <c:spPr>
            <a:ln w="31750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numRef>
              <c:f>'Figura 2 RIESGO'!$B$32:$L$32</c:f>
              <c:numCache>
                <c:formatCode>General</c:formatCode>
                <c:ptCount val="11"/>
                <c:pt idx="0">
                  <c:v>1997</c:v>
                </c:pt>
                <c:pt idx="1">
                  <c:v>1999</c:v>
                </c:pt>
                <c:pt idx="2">
                  <c:v>2001</c:v>
                </c:pt>
                <c:pt idx="3">
                  <c:v>2003</c:v>
                </c:pt>
                <c:pt idx="4">
                  <c:v>2005</c:v>
                </c:pt>
                <c:pt idx="5">
                  <c:v>2007</c:v>
                </c:pt>
                <c:pt idx="6">
                  <c:v>2009</c:v>
                </c:pt>
                <c:pt idx="7">
                  <c:v>2011</c:v>
                </c:pt>
                <c:pt idx="8">
                  <c:v>2013</c:v>
                </c:pt>
                <c:pt idx="9">
                  <c:v>2015</c:v>
                </c:pt>
                <c:pt idx="10">
                  <c:v>2017</c:v>
                </c:pt>
              </c:numCache>
            </c:numRef>
          </c:cat>
          <c:val>
            <c:numRef>
              <c:f>'Figura 2 RIESGO'!$B$33:$L$33</c:f>
              <c:numCache>
                <c:formatCode>General</c:formatCode>
                <c:ptCount val="11"/>
                <c:pt idx="0">
                  <c:v>97.6</c:v>
                </c:pt>
                <c:pt idx="1">
                  <c:v>98.5</c:v>
                </c:pt>
                <c:pt idx="2">
                  <c:v>96.7</c:v>
                </c:pt>
                <c:pt idx="3">
                  <c:v>97.4</c:v>
                </c:pt>
                <c:pt idx="4">
                  <c:v>97.9</c:v>
                </c:pt>
                <c:pt idx="5">
                  <c:v>98.7</c:v>
                </c:pt>
                <c:pt idx="6">
                  <c:v>97.5</c:v>
                </c:pt>
                <c:pt idx="7" formatCode="0.0">
                  <c:v>98.027263552699267</c:v>
                </c:pt>
                <c:pt idx="8" formatCode="0.0">
                  <c:v>97.213475807714559</c:v>
                </c:pt>
                <c:pt idx="9" formatCode="0.0">
                  <c:v>97.319203352613982</c:v>
                </c:pt>
                <c:pt idx="10" formatCode="0.0">
                  <c:v>98.5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'Figura 2 RIESGO'!$A$34</c:f>
              <c:strCache>
                <c:ptCount val="1"/>
                <c:pt idx="0">
                  <c:v>Alucinógenos</c:v>
                </c:pt>
              </c:strCache>
            </c:strRef>
          </c:tx>
          <c:spPr>
            <a:ln w="31750">
              <a:solidFill>
                <a:schemeClr val="bg1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numRef>
              <c:f>'Figura 2 RIESGO'!$B$32:$L$32</c:f>
              <c:numCache>
                <c:formatCode>General</c:formatCode>
                <c:ptCount val="11"/>
                <c:pt idx="0">
                  <c:v>1997</c:v>
                </c:pt>
                <c:pt idx="1">
                  <c:v>1999</c:v>
                </c:pt>
                <c:pt idx="2">
                  <c:v>2001</c:v>
                </c:pt>
                <c:pt idx="3">
                  <c:v>2003</c:v>
                </c:pt>
                <c:pt idx="4">
                  <c:v>2005</c:v>
                </c:pt>
                <c:pt idx="5">
                  <c:v>2007</c:v>
                </c:pt>
                <c:pt idx="6">
                  <c:v>2009</c:v>
                </c:pt>
                <c:pt idx="7">
                  <c:v>2011</c:v>
                </c:pt>
                <c:pt idx="8">
                  <c:v>2013</c:v>
                </c:pt>
                <c:pt idx="9">
                  <c:v>2015</c:v>
                </c:pt>
                <c:pt idx="10">
                  <c:v>2017</c:v>
                </c:pt>
              </c:numCache>
            </c:numRef>
          </c:cat>
          <c:val>
            <c:numRef>
              <c:f>'Figura 2 RIESGO'!$B$34:$L$34</c:f>
              <c:numCache>
                <c:formatCode>General</c:formatCode>
                <c:ptCount val="11"/>
                <c:pt idx="0">
                  <c:v>96</c:v>
                </c:pt>
                <c:pt idx="1">
                  <c:v>97.4</c:v>
                </c:pt>
                <c:pt idx="2">
                  <c:v>95.5</c:v>
                </c:pt>
                <c:pt idx="3">
                  <c:v>96.3</c:v>
                </c:pt>
                <c:pt idx="4">
                  <c:v>97.1</c:v>
                </c:pt>
                <c:pt idx="5">
                  <c:v>97.4</c:v>
                </c:pt>
                <c:pt idx="6">
                  <c:v>96.1</c:v>
                </c:pt>
                <c:pt idx="7" formatCode="0.0">
                  <c:v>96.645273580645849</c:v>
                </c:pt>
                <c:pt idx="8" formatCode="0.0">
                  <c:v>94.419860157661873</c:v>
                </c:pt>
                <c:pt idx="9" formatCode="0.0">
                  <c:v>96.454008814203817</c:v>
                </c:pt>
                <c:pt idx="10" formatCode="0.0">
                  <c:v>97.8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'Figura 2 RIESGO'!$A$35</c:f>
              <c:strCache>
                <c:ptCount val="1"/>
                <c:pt idx="0">
                  <c:v>Cocaína </c:v>
                </c:pt>
              </c:strCache>
            </c:strRef>
          </c:tx>
          <c:spPr>
            <a:ln w="31750"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'Figura 2 RIESGO'!$B$32:$L$32</c:f>
              <c:numCache>
                <c:formatCode>General</c:formatCode>
                <c:ptCount val="11"/>
                <c:pt idx="0">
                  <c:v>1997</c:v>
                </c:pt>
                <c:pt idx="1">
                  <c:v>1999</c:v>
                </c:pt>
                <c:pt idx="2">
                  <c:v>2001</c:v>
                </c:pt>
                <c:pt idx="3">
                  <c:v>2003</c:v>
                </c:pt>
                <c:pt idx="4">
                  <c:v>2005</c:v>
                </c:pt>
                <c:pt idx="5">
                  <c:v>2007</c:v>
                </c:pt>
                <c:pt idx="6">
                  <c:v>2009</c:v>
                </c:pt>
                <c:pt idx="7">
                  <c:v>2011</c:v>
                </c:pt>
                <c:pt idx="8">
                  <c:v>2013</c:v>
                </c:pt>
                <c:pt idx="9">
                  <c:v>2015</c:v>
                </c:pt>
                <c:pt idx="10">
                  <c:v>2017</c:v>
                </c:pt>
              </c:numCache>
            </c:numRef>
          </c:cat>
          <c:val>
            <c:numRef>
              <c:f>'Figura 2 RIESGO'!$B$35:$L$35</c:f>
              <c:numCache>
                <c:formatCode>General</c:formatCode>
                <c:ptCount val="11"/>
                <c:pt idx="0">
                  <c:v>93.5</c:v>
                </c:pt>
                <c:pt idx="1">
                  <c:v>95.4</c:v>
                </c:pt>
                <c:pt idx="2">
                  <c:v>93.3</c:v>
                </c:pt>
                <c:pt idx="3">
                  <c:v>93.1</c:v>
                </c:pt>
                <c:pt idx="4">
                  <c:v>95</c:v>
                </c:pt>
                <c:pt idx="5">
                  <c:v>95.8</c:v>
                </c:pt>
                <c:pt idx="6">
                  <c:v>94.6</c:v>
                </c:pt>
                <c:pt idx="7" formatCode="0.0">
                  <c:v>94.534846156222699</c:v>
                </c:pt>
                <c:pt idx="8" formatCode="0.0">
                  <c:v>93.832361763413402</c:v>
                </c:pt>
                <c:pt idx="9" formatCode="0.0">
                  <c:v>94.592832831686053</c:v>
                </c:pt>
                <c:pt idx="10" formatCode="0.0">
                  <c:v>97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'Figura 2 RIESGO'!$A$36</c:f>
              <c:strCache>
                <c:ptCount val="1"/>
                <c:pt idx="0">
                  <c:v>Éxtasis </c:v>
                </c:pt>
              </c:strCache>
            </c:strRef>
          </c:tx>
          <c:spPr>
            <a:ln w="31750"/>
          </c:spPr>
          <c:marker>
            <c:symbol val="none"/>
          </c:marker>
          <c:cat>
            <c:numRef>
              <c:f>'Figura 2 RIESGO'!$B$32:$L$32</c:f>
              <c:numCache>
                <c:formatCode>General</c:formatCode>
                <c:ptCount val="11"/>
                <c:pt idx="0">
                  <c:v>1997</c:v>
                </c:pt>
                <c:pt idx="1">
                  <c:v>1999</c:v>
                </c:pt>
                <c:pt idx="2">
                  <c:v>2001</c:v>
                </c:pt>
                <c:pt idx="3">
                  <c:v>2003</c:v>
                </c:pt>
                <c:pt idx="4">
                  <c:v>2005</c:v>
                </c:pt>
                <c:pt idx="5">
                  <c:v>2007</c:v>
                </c:pt>
                <c:pt idx="6">
                  <c:v>2009</c:v>
                </c:pt>
                <c:pt idx="7">
                  <c:v>2011</c:v>
                </c:pt>
                <c:pt idx="8">
                  <c:v>2013</c:v>
                </c:pt>
                <c:pt idx="9">
                  <c:v>2015</c:v>
                </c:pt>
                <c:pt idx="10">
                  <c:v>2017</c:v>
                </c:pt>
              </c:numCache>
            </c:numRef>
          </c:cat>
          <c:val>
            <c:numRef>
              <c:f>'Figura 2 RIESGO'!$B$36:$L$36</c:f>
              <c:numCache>
                <c:formatCode>General</c:formatCode>
                <c:ptCount val="11"/>
                <c:pt idx="0">
                  <c:v>92.5</c:v>
                </c:pt>
                <c:pt idx="1">
                  <c:v>94.6</c:v>
                </c:pt>
                <c:pt idx="2">
                  <c:v>92.6</c:v>
                </c:pt>
                <c:pt idx="3">
                  <c:v>92.6</c:v>
                </c:pt>
                <c:pt idx="4">
                  <c:v>94.4</c:v>
                </c:pt>
                <c:pt idx="5">
                  <c:v>95.8</c:v>
                </c:pt>
                <c:pt idx="6">
                  <c:v>94.4</c:v>
                </c:pt>
                <c:pt idx="7" formatCode="0.0">
                  <c:v>95.363544459553594</c:v>
                </c:pt>
                <c:pt idx="8" formatCode="0.0">
                  <c:v>95.097295493551087</c:v>
                </c:pt>
                <c:pt idx="9" formatCode="0.0">
                  <c:v>94.551114171191472</c:v>
                </c:pt>
                <c:pt idx="10" formatCode="0.0">
                  <c:v>96.5</c:v>
                </c:pt>
              </c:numCache>
            </c:numRef>
          </c:val>
          <c:smooth val="1"/>
        </c:ser>
        <c:ser>
          <c:idx val="4"/>
          <c:order val="4"/>
          <c:tx>
            <c:strRef>
              <c:f>'Figura 2 RIESGO'!$A$37</c:f>
              <c:strCache>
                <c:ptCount val="1"/>
                <c:pt idx="0">
                  <c:v>Paquete tabaco diario</c:v>
                </c:pt>
              </c:strCache>
            </c:strRef>
          </c:tx>
          <c:spPr>
            <a:ln w="31750">
              <a:solidFill>
                <a:schemeClr val="accent3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numRef>
              <c:f>'Figura 2 RIESGO'!$B$32:$L$32</c:f>
              <c:numCache>
                <c:formatCode>General</c:formatCode>
                <c:ptCount val="11"/>
                <c:pt idx="0">
                  <c:v>1997</c:v>
                </c:pt>
                <c:pt idx="1">
                  <c:v>1999</c:v>
                </c:pt>
                <c:pt idx="2">
                  <c:v>2001</c:v>
                </c:pt>
                <c:pt idx="3">
                  <c:v>2003</c:v>
                </c:pt>
                <c:pt idx="4">
                  <c:v>2005</c:v>
                </c:pt>
                <c:pt idx="5">
                  <c:v>2007</c:v>
                </c:pt>
                <c:pt idx="6">
                  <c:v>2009</c:v>
                </c:pt>
                <c:pt idx="7">
                  <c:v>2011</c:v>
                </c:pt>
                <c:pt idx="8">
                  <c:v>2013</c:v>
                </c:pt>
                <c:pt idx="9">
                  <c:v>2015</c:v>
                </c:pt>
                <c:pt idx="10">
                  <c:v>2017</c:v>
                </c:pt>
              </c:numCache>
            </c:numRef>
          </c:cat>
          <c:val>
            <c:numRef>
              <c:f>'Figura 2 RIESGO'!$B$37:$L$37</c:f>
              <c:numCache>
                <c:formatCode>General</c:formatCode>
                <c:ptCount val="11"/>
                <c:pt idx="0">
                  <c:v>79.7</c:v>
                </c:pt>
                <c:pt idx="1">
                  <c:v>82.4</c:v>
                </c:pt>
                <c:pt idx="2">
                  <c:v>83.6</c:v>
                </c:pt>
                <c:pt idx="3">
                  <c:v>84.6</c:v>
                </c:pt>
                <c:pt idx="4">
                  <c:v>87.1</c:v>
                </c:pt>
                <c:pt idx="5">
                  <c:v>87.1</c:v>
                </c:pt>
                <c:pt idx="6">
                  <c:v>89.4</c:v>
                </c:pt>
                <c:pt idx="7" formatCode="0.0">
                  <c:v>89.073123970715386</c:v>
                </c:pt>
                <c:pt idx="8" formatCode="0.0">
                  <c:v>88.725686340837854</c:v>
                </c:pt>
                <c:pt idx="9" formatCode="0.0">
                  <c:v>91.554863794640141</c:v>
                </c:pt>
                <c:pt idx="10" formatCode="0.0">
                  <c:v>93</c:v>
                </c:pt>
              </c:numCache>
            </c:numRef>
          </c:val>
          <c:smooth val="1"/>
        </c:ser>
        <c:ser>
          <c:idx val="5"/>
          <c:order val="5"/>
          <c:tx>
            <c:strRef>
              <c:f>'Figura 2 RIESGO'!$A$38</c:f>
              <c:strCache>
                <c:ptCount val="1"/>
                <c:pt idx="0">
                  <c:v>5-6 cañas/copas cada día</c:v>
                </c:pt>
              </c:strCache>
            </c:strRef>
          </c:tx>
          <c:spPr>
            <a:ln w="31750">
              <a:solidFill>
                <a:schemeClr val="accent5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'Figura 2 RIESGO'!$B$32:$L$32</c:f>
              <c:numCache>
                <c:formatCode>General</c:formatCode>
                <c:ptCount val="11"/>
                <c:pt idx="0">
                  <c:v>1997</c:v>
                </c:pt>
                <c:pt idx="1">
                  <c:v>1999</c:v>
                </c:pt>
                <c:pt idx="2">
                  <c:v>2001</c:v>
                </c:pt>
                <c:pt idx="3">
                  <c:v>2003</c:v>
                </c:pt>
                <c:pt idx="4">
                  <c:v>2005</c:v>
                </c:pt>
                <c:pt idx="5">
                  <c:v>2007</c:v>
                </c:pt>
                <c:pt idx="6">
                  <c:v>2009</c:v>
                </c:pt>
                <c:pt idx="7">
                  <c:v>2011</c:v>
                </c:pt>
                <c:pt idx="8">
                  <c:v>2013</c:v>
                </c:pt>
                <c:pt idx="9">
                  <c:v>2015</c:v>
                </c:pt>
                <c:pt idx="10">
                  <c:v>2017</c:v>
                </c:pt>
              </c:numCache>
            </c:numRef>
          </c:cat>
          <c:val>
            <c:numRef>
              <c:f>'Figura 2 RIESGO'!$B$38:$L$38</c:f>
              <c:numCache>
                <c:formatCode>General</c:formatCode>
                <c:ptCount val="11"/>
                <c:pt idx="0">
                  <c:v>89.2</c:v>
                </c:pt>
                <c:pt idx="1">
                  <c:v>90.7</c:v>
                </c:pt>
                <c:pt idx="2">
                  <c:v>86.1</c:v>
                </c:pt>
                <c:pt idx="3">
                  <c:v>83.3</c:v>
                </c:pt>
                <c:pt idx="4">
                  <c:v>87.3</c:v>
                </c:pt>
                <c:pt idx="5">
                  <c:v>89.2</c:v>
                </c:pt>
                <c:pt idx="6">
                  <c:v>91.4</c:v>
                </c:pt>
                <c:pt idx="7" formatCode="0.0">
                  <c:v>91.654644820778088</c:v>
                </c:pt>
                <c:pt idx="8" formatCode="0.0">
                  <c:v>90.720378047572595</c:v>
                </c:pt>
                <c:pt idx="9" formatCode="0.0">
                  <c:v>90.037919907045065</c:v>
                </c:pt>
                <c:pt idx="10" formatCode="0.0">
                  <c:v>90.9</c:v>
                </c:pt>
              </c:numCache>
            </c:numRef>
          </c:val>
          <c:smooth val="1"/>
        </c:ser>
        <c:ser>
          <c:idx val="6"/>
          <c:order val="6"/>
          <c:tx>
            <c:strRef>
              <c:f>'Figura 2 RIESGO'!$A$39</c:f>
              <c:strCache>
                <c:ptCount val="1"/>
                <c:pt idx="0">
                  <c:v>Cannabis</c:v>
                </c:pt>
              </c:strCache>
            </c:strRef>
          </c:tx>
          <c:spPr>
            <a:ln w="31750">
              <a:solidFill>
                <a:schemeClr val="accent3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'Figura 2 RIESGO'!$B$32:$L$32</c:f>
              <c:numCache>
                <c:formatCode>General</c:formatCode>
                <c:ptCount val="11"/>
                <c:pt idx="0">
                  <c:v>1997</c:v>
                </c:pt>
                <c:pt idx="1">
                  <c:v>1999</c:v>
                </c:pt>
                <c:pt idx="2">
                  <c:v>2001</c:v>
                </c:pt>
                <c:pt idx="3">
                  <c:v>2003</c:v>
                </c:pt>
                <c:pt idx="4">
                  <c:v>2005</c:v>
                </c:pt>
                <c:pt idx="5">
                  <c:v>2007</c:v>
                </c:pt>
                <c:pt idx="6">
                  <c:v>2009</c:v>
                </c:pt>
                <c:pt idx="7">
                  <c:v>2011</c:v>
                </c:pt>
                <c:pt idx="8">
                  <c:v>2013</c:v>
                </c:pt>
                <c:pt idx="9">
                  <c:v>2015</c:v>
                </c:pt>
                <c:pt idx="10">
                  <c:v>2017</c:v>
                </c:pt>
              </c:numCache>
            </c:numRef>
          </c:cat>
          <c:val>
            <c:numRef>
              <c:f>'Figura 2 RIESGO'!$B$39:$L$39</c:f>
              <c:numCache>
                <c:formatCode>General</c:formatCode>
                <c:ptCount val="11"/>
                <c:pt idx="0">
                  <c:v>68.900000000000006</c:v>
                </c:pt>
                <c:pt idx="1">
                  <c:v>74.8</c:v>
                </c:pt>
                <c:pt idx="2">
                  <c:v>67.900000000000006</c:v>
                </c:pt>
                <c:pt idx="3">
                  <c:v>62</c:v>
                </c:pt>
                <c:pt idx="4">
                  <c:v>64.2</c:v>
                </c:pt>
                <c:pt idx="5">
                  <c:v>68.5</c:v>
                </c:pt>
                <c:pt idx="6">
                  <c:v>62.7</c:v>
                </c:pt>
                <c:pt idx="7" formatCode="0.0">
                  <c:v>69.37344950784825</c:v>
                </c:pt>
                <c:pt idx="8" formatCode="0.0">
                  <c:v>61.215780412492293</c:v>
                </c:pt>
                <c:pt idx="9" formatCode="0.0">
                  <c:v>62.4866067418276</c:v>
                </c:pt>
                <c:pt idx="10" formatCode="0.0">
                  <c:v>66.099999999999994</c:v>
                </c:pt>
              </c:numCache>
            </c:numRef>
          </c:val>
          <c:smooth val="1"/>
        </c:ser>
        <c:ser>
          <c:idx val="7"/>
          <c:order val="7"/>
          <c:tx>
            <c:strRef>
              <c:f>'Figura 2 RIESGO'!$A$40</c:f>
              <c:strCache>
                <c:ptCount val="1"/>
                <c:pt idx="0">
                  <c:v>Hipnosedantes </c:v>
                </c:pt>
              </c:strCache>
            </c:strRef>
          </c:tx>
          <c:spPr>
            <a:ln w="31750"/>
          </c:spPr>
          <c:marker>
            <c:symbol val="none"/>
          </c:marker>
          <c:cat>
            <c:numRef>
              <c:f>'Figura 2 RIESGO'!$B$32:$L$32</c:f>
              <c:numCache>
                <c:formatCode>General</c:formatCode>
                <c:ptCount val="11"/>
                <c:pt idx="0">
                  <c:v>1997</c:v>
                </c:pt>
                <c:pt idx="1">
                  <c:v>1999</c:v>
                </c:pt>
                <c:pt idx="2">
                  <c:v>2001</c:v>
                </c:pt>
                <c:pt idx="3">
                  <c:v>2003</c:v>
                </c:pt>
                <c:pt idx="4">
                  <c:v>2005</c:v>
                </c:pt>
                <c:pt idx="5">
                  <c:v>2007</c:v>
                </c:pt>
                <c:pt idx="6">
                  <c:v>2009</c:v>
                </c:pt>
                <c:pt idx="7">
                  <c:v>2011</c:v>
                </c:pt>
                <c:pt idx="8">
                  <c:v>2013</c:v>
                </c:pt>
                <c:pt idx="9">
                  <c:v>2015</c:v>
                </c:pt>
                <c:pt idx="10">
                  <c:v>2017</c:v>
                </c:pt>
              </c:numCache>
            </c:numRef>
          </c:cat>
          <c:val>
            <c:numRef>
              <c:f>'Figura 2 RIESGO'!$B$40:$L$40</c:f>
              <c:numCache>
                <c:formatCode>General</c:formatCode>
                <c:ptCount val="11"/>
                <c:pt idx="0">
                  <c:v>60.4</c:v>
                </c:pt>
                <c:pt idx="1">
                  <c:v>70.099999999999994</c:v>
                </c:pt>
                <c:pt idx="2">
                  <c:v>66.7</c:v>
                </c:pt>
                <c:pt idx="3">
                  <c:v>65.3</c:v>
                </c:pt>
                <c:pt idx="4">
                  <c:v>62.3</c:v>
                </c:pt>
                <c:pt idx="5">
                  <c:v>62.2</c:v>
                </c:pt>
                <c:pt idx="6">
                  <c:v>60.1</c:v>
                </c:pt>
                <c:pt idx="7" formatCode="0.0">
                  <c:v>62.466600975182864</c:v>
                </c:pt>
                <c:pt idx="8" formatCode="0.0">
                  <c:v>57.601756684327569</c:v>
                </c:pt>
                <c:pt idx="9" formatCode="0.0">
                  <c:v>57.973307758331323</c:v>
                </c:pt>
                <c:pt idx="10" formatCode="0.0">
                  <c:v>62.1</c:v>
                </c:pt>
              </c:numCache>
            </c:numRef>
          </c:val>
          <c:smooth val="1"/>
        </c:ser>
        <c:ser>
          <c:idx val="8"/>
          <c:order val="8"/>
          <c:tx>
            <c:strRef>
              <c:f>'Figura 2 RIESGO'!$A$41</c:f>
              <c:strCache>
                <c:ptCount val="1"/>
                <c:pt idx="0">
                  <c:v>5-6 cañas/copas el fin de semana</c:v>
                </c:pt>
              </c:strCache>
            </c:strRef>
          </c:tx>
          <c:spPr>
            <a:ln w="31750">
              <a:solidFill>
                <a:schemeClr val="accent5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numRef>
              <c:f>'Figura 2 RIESGO'!$B$32:$L$32</c:f>
              <c:numCache>
                <c:formatCode>General</c:formatCode>
                <c:ptCount val="11"/>
                <c:pt idx="0">
                  <c:v>1997</c:v>
                </c:pt>
                <c:pt idx="1">
                  <c:v>1999</c:v>
                </c:pt>
                <c:pt idx="2">
                  <c:v>2001</c:v>
                </c:pt>
                <c:pt idx="3">
                  <c:v>2003</c:v>
                </c:pt>
                <c:pt idx="4">
                  <c:v>2005</c:v>
                </c:pt>
                <c:pt idx="5">
                  <c:v>2007</c:v>
                </c:pt>
                <c:pt idx="6">
                  <c:v>2009</c:v>
                </c:pt>
                <c:pt idx="7">
                  <c:v>2011</c:v>
                </c:pt>
                <c:pt idx="8">
                  <c:v>2013</c:v>
                </c:pt>
                <c:pt idx="9">
                  <c:v>2015</c:v>
                </c:pt>
                <c:pt idx="10">
                  <c:v>2017</c:v>
                </c:pt>
              </c:numCache>
            </c:numRef>
          </c:cat>
          <c:val>
            <c:numRef>
              <c:f>'Figura 2 RIESGO'!$B$41:$L$41</c:f>
              <c:numCache>
                <c:formatCode>General</c:formatCode>
                <c:ptCount val="11"/>
                <c:pt idx="0">
                  <c:v>45.6</c:v>
                </c:pt>
                <c:pt idx="1">
                  <c:v>49.2</c:v>
                </c:pt>
                <c:pt idx="2">
                  <c:v>44.2</c:v>
                </c:pt>
                <c:pt idx="3">
                  <c:v>41.8</c:v>
                </c:pt>
                <c:pt idx="4">
                  <c:v>43.6</c:v>
                </c:pt>
                <c:pt idx="5">
                  <c:v>46.6</c:v>
                </c:pt>
                <c:pt idx="6" formatCode="0.0">
                  <c:v>45</c:v>
                </c:pt>
                <c:pt idx="7" formatCode="0.0">
                  <c:v>49.317421531228746</c:v>
                </c:pt>
                <c:pt idx="8" formatCode="0.0">
                  <c:v>43.548794797393171</c:v>
                </c:pt>
                <c:pt idx="9" formatCode="0.0">
                  <c:v>45.782795952227538</c:v>
                </c:pt>
                <c:pt idx="10" formatCode="0.0">
                  <c:v>49.1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697856"/>
        <c:axId val="108716032"/>
      </c:lineChart>
      <c:catAx>
        <c:axId val="108697856"/>
        <c:scaling>
          <c:orientation val="minMax"/>
        </c:scaling>
        <c:delete val="0"/>
        <c:axPos val="b"/>
        <c:majorGridlines>
          <c:spPr>
            <a:ln w="6350"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/>
            </a:pPr>
            <a:endParaRPr lang="es-ES"/>
          </a:p>
        </c:txPr>
        <c:crossAx val="108716032"/>
        <c:crosses val="autoZero"/>
        <c:auto val="1"/>
        <c:lblAlgn val="ctr"/>
        <c:lblOffset val="100"/>
        <c:noMultiLvlLbl val="0"/>
      </c:catAx>
      <c:valAx>
        <c:axId val="108716032"/>
        <c:scaling>
          <c:orientation val="minMax"/>
          <c:max val="100"/>
          <c:min val="3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 b="0"/>
            </a:pPr>
            <a:endParaRPr lang="es-ES"/>
          </a:p>
        </c:txPr>
        <c:crossAx val="108697856"/>
        <c:crosses val="autoZero"/>
        <c:crossBetween val="between"/>
        <c:majorUnit val="10"/>
        <c:minorUnit val="1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6730791138086909"/>
          <c:y val="3.8174165237219365E-2"/>
          <c:w val="0.33269208861913097"/>
          <c:h val="0.84843863021059374"/>
        </c:manualLayout>
      </c:layout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100" b="1" i="0" u="none" strike="noStrike" baseline="0">
          <a:solidFill>
            <a:srgbClr val="000000"/>
          </a:solidFill>
          <a:latin typeface="Century Gothic"/>
          <a:ea typeface="Century Gothic"/>
          <a:cs typeface="Century Gothic"/>
        </a:defRPr>
      </a:pPr>
      <a:endParaRPr lang="es-E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774229318440853E-2"/>
          <c:y val="3.9785108142728003E-2"/>
          <c:w val="0.92129090303106287"/>
          <c:h val="0.73799489440953325"/>
        </c:manualLayout>
      </c:layout>
      <c:lineChart>
        <c:grouping val="standard"/>
        <c:varyColors val="0"/>
        <c:ser>
          <c:idx val="0"/>
          <c:order val="0"/>
          <c:tx>
            <c:strRef>
              <c:f>'Figura 1 DISPO'!$A$3</c:f>
              <c:strCache>
                <c:ptCount val="1"/>
                <c:pt idx="0">
                  <c:v>Cannabis</c:v>
                </c:pt>
              </c:strCache>
            </c:strRef>
          </c:tx>
          <c:spPr>
            <a:ln w="38100">
              <a:solidFill>
                <a:schemeClr val="accent3">
                  <a:lumMod val="50000"/>
                </a:scheme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7"/>
              <c:layout>
                <c:manualLayout>
                  <c:x val="-2.1189573940991642E-2"/>
                  <c:y val="7.71933562182535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spPr/>
              <c:txPr>
                <a:bodyPr/>
                <a:lstStyle/>
                <a:p>
                  <a:pPr>
                    <a:defRPr b="0">
                      <a:solidFill>
                        <a:schemeClr val="tx1"/>
                      </a:solidFill>
                    </a:defRPr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'Figura 1 DISPO'!$B$2:$M$2</c:f>
              <c:numCache>
                <c:formatCode>General</c:formatCode>
                <c:ptCount val="12"/>
                <c:pt idx="0">
                  <c:v>1995</c:v>
                </c:pt>
                <c:pt idx="1">
                  <c:v>1997</c:v>
                </c:pt>
                <c:pt idx="2">
                  <c:v>1999</c:v>
                </c:pt>
                <c:pt idx="3">
                  <c:v>2001</c:v>
                </c:pt>
                <c:pt idx="4">
                  <c:v>2003</c:v>
                </c:pt>
                <c:pt idx="5">
                  <c:v>2005</c:v>
                </c:pt>
                <c:pt idx="6">
                  <c:v>2007</c:v>
                </c:pt>
                <c:pt idx="7">
                  <c:v>2009</c:v>
                </c:pt>
                <c:pt idx="8">
                  <c:v>2011</c:v>
                </c:pt>
                <c:pt idx="9">
                  <c:v>2013</c:v>
                </c:pt>
                <c:pt idx="10">
                  <c:v>2015</c:v>
                </c:pt>
                <c:pt idx="11">
                  <c:v>2017</c:v>
                </c:pt>
              </c:numCache>
            </c:numRef>
          </c:cat>
          <c:val>
            <c:numRef>
              <c:f>'Figura 1 DISPO'!$B$3:$M$3</c:f>
              <c:numCache>
                <c:formatCode>0.0</c:formatCode>
                <c:ptCount val="12"/>
                <c:pt idx="0">
                  <c:v>50.3</c:v>
                </c:pt>
                <c:pt idx="1">
                  <c:v>52.1</c:v>
                </c:pt>
                <c:pt idx="2">
                  <c:v>51.8</c:v>
                </c:pt>
                <c:pt idx="3">
                  <c:v>59.5</c:v>
                </c:pt>
                <c:pt idx="4">
                  <c:v>59.2</c:v>
                </c:pt>
                <c:pt idx="5">
                  <c:v>66.2</c:v>
                </c:pt>
                <c:pt idx="6">
                  <c:v>59.8</c:v>
                </c:pt>
                <c:pt idx="7">
                  <c:v>69.599999999999994</c:v>
                </c:pt>
                <c:pt idx="8">
                  <c:v>66.973061069922039</c:v>
                </c:pt>
                <c:pt idx="9">
                  <c:v>64.568108830557463</c:v>
                </c:pt>
                <c:pt idx="10">
                  <c:v>64.258729173332355</c:v>
                </c:pt>
                <c:pt idx="11">
                  <c:v>63.30767048500919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'Figura 1 DISPO'!$A$4</c:f>
              <c:strCache>
                <c:ptCount val="1"/>
                <c:pt idx="0">
                  <c:v>Éxtasis</c:v>
                </c:pt>
              </c:strCache>
            </c:strRef>
          </c:tx>
          <c:spPr>
            <a:ln w="38100">
              <a:solidFill>
                <a:schemeClr val="accent4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2.5381367992538827E-2"/>
                  <c:y val="0.1381398073202911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5381367992538827E-2"/>
                  <c:y val="0.1517020325717663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5381367992538827E-2"/>
                  <c:y val="0.1177964694430784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2586838624840705E-2"/>
                  <c:y val="0.2025603772647981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6778632676387939E-2"/>
                  <c:y val="0.2229037151420110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3984103308689764E-2"/>
                  <c:y val="0.1584831451975039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1189573940991642E-2"/>
                  <c:y val="0.2195131588291420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839504457329352E-2"/>
                  <c:y val="0.1279681383816847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3.0970426727935072E-2"/>
                  <c:y val="0.1110153568173408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2.3060368325571913E-4"/>
                  <c:y val="4.3204230559965057E-2"/>
                </c:manualLayout>
              </c:layout>
              <c:spPr/>
              <c:txPr>
                <a:bodyPr/>
                <a:lstStyle/>
                <a:p>
                  <a:pPr>
                    <a:defRPr b="0">
                      <a:solidFill>
                        <a:schemeClr val="tx1"/>
                      </a:solidFill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es-E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'Figura 1 DISPO'!$B$2:$M$2</c:f>
              <c:numCache>
                <c:formatCode>General</c:formatCode>
                <c:ptCount val="12"/>
                <c:pt idx="0">
                  <c:v>1995</c:v>
                </c:pt>
                <c:pt idx="1">
                  <c:v>1997</c:v>
                </c:pt>
                <c:pt idx="2">
                  <c:v>1999</c:v>
                </c:pt>
                <c:pt idx="3">
                  <c:v>2001</c:v>
                </c:pt>
                <c:pt idx="4">
                  <c:v>2003</c:v>
                </c:pt>
                <c:pt idx="5">
                  <c:v>2005</c:v>
                </c:pt>
                <c:pt idx="6">
                  <c:v>2007</c:v>
                </c:pt>
                <c:pt idx="7">
                  <c:v>2009</c:v>
                </c:pt>
                <c:pt idx="8">
                  <c:v>2011</c:v>
                </c:pt>
                <c:pt idx="9">
                  <c:v>2013</c:v>
                </c:pt>
                <c:pt idx="10">
                  <c:v>2015</c:v>
                </c:pt>
                <c:pt idx="11">
                  <c:v>2017</c:v>
                </c:pt>
              </c:numCache>
            </c:numRef>
          </c:cat>
          <c:val>
            <c:numRef>
              <c:f>'Figura 1 DISPO'!$B$4:$M$4</c:f>
              <c:numCache>
                <c:formatCode>0.0</c:formatCode>
                <c:ptCount val="12"/>
                <c:pt idx="0">
                  <c:v>41.1</c:v>
                </c:pt>
                <c:pt idx="1">
                  <c:v>40.9</c:v>
                </c:pt>
                <c:pt idx="2">
                  <c:v>39.9</c:v>
                </c:pt>
                <c:pt idx="3">
                  <c:v>48.2</c:v>
                </c:pt>
                <c:pt idx="4">
                  <c:v>46.1</c:v>
                </c:pt>
                <c:pt idx="5">
                  <c:v>49.7</c:v>
                </c:pt>
                <c:pt idx="6">
                  <c:v>43.8</c:v>
                </c:pt>
                <c:pt idx="7">
                  <c:v>51.9</c:v>
                </c:pt>
                <c:pt idx="8">
                  <c:v>45.602527548311286</c:v>
                </c:pt>
                <c:pt idx="9">
                  <c:v>32.731682776685034</c:v>
                </c:pt>
                <c:pt idx="10">
                  <c:v>28.534947769343685</c:v>
                </c:pt>
                <c:pt idx="11">
                  <c:v>30.57130087105438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'Figura 1 DISPO'!$A$5</c:f>
              <c:strCache>
                <c:ptCount val="1"/>
                <c:pt idx="0">
                  <c:v>Cocaína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6"/>
              <c:layout>
                <c:manualLayout>
                  <c:x val="-3.0970426727935072E-2"/>
                  <c:y val="-7.03286810629153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spPr/>
              <c:txPr>
                <a:bodyPr/>
                <a:lstStyle/>
                <a:p>
                  <a:pPr>
                    <a:defRPr b="0">
                      <a:solidFill>
                        <a:schemeClr val="tx1"/>
                      </a:solidFill>
                    </a:defRPr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'Figura 1 DISPO'!$B$2:$M$2</c:f>
              <c:numCache>
                <c:formatCode>General</c:formatCode>
                <c:ptCount val="12"/>
                <c:pt idx="0">
                  <c:v>1995</c:v>
                </c:pt>
                <c:pt idx="1">
                  <c:v>1997</c:v>
                </c:pt>
                <c:pt idx="2">
                  <c:v>1999</c:v>
                </c:pt>
                <c:pt idx="3">
                  <c:v>2001</c:v>
                </c:pt>
                <c:pt idx="4">
                  <c:v>2003</c:v>
                </c:pt>
                <c:pt idx="5">
                  <c:v>2005</c:v>
                </c:pt>
                <c:pt idx="6">
                  <c:v>2007</c:v>
                </c:pt>
                <c:pt idx="7">
                  <c:v>2009</c:v>
                </c:pt>
                <c:pt idx="8">
                  <c:v>2011</c:v>
                </c:pt>
                <c:pt idx="9">
                  <c:v>2013</c:v>
                </c:pt>
                <c:pt idx="10">
                  <c:v>2015</c:v>
                </c:pt>
                <c:pt idx="11">
                  <c:v>2017</c:v>
                </c:pt>
              </c:numCache>
            </c:numRef>
          </c:cat>
          <c:val>
            <c:numRef>
              <c:f>'Figura 1 DISPO'!$B$5:$M$5</c:f>
              <c:numCache>
                <c:formatCode>0.0</c:formatCode>
                <c:ptCount val="12"/>
                <c:pt idx="0">
                  <c:v>39.5</c:v>
                </c:pt>
                <c:pt idx="1">
                  <c:v>39.200000000000003</c:v>
                </c:pt>
                <c:pt idx="2">
                  <c:v>39.9</c:v>
                </c:pt>
                <c:pt idx="3">
                  <c:v>46.7</c:v>
                </c:pt>
                <c:pt idx="4">
                  <c:v>46.5</c:v>
                </c:pt>
                <c:pt idx="5">
                  <c:v>53.3</c:v>
                </c:pt>
                <c:pt idx="6">
                  <c:v>43.8</c:v>
                </c:pt>
                <c:pt idx="7">
                  <c:v>56.7</c:v>
                </c:pt>
                <c:pt idx="8">
                  <c:v>54.369905721975464</c:v>
                </c:pt>
                <c:pt idx="9">
                  <c:v>46.877790307369629</c:v>
                </c:pt>
                <c:pt idx="10">
                  <c:v>42.038861663752172</c:v>
                </c:pt>
                <c:pt idx="11">
                  <c:v>42.331203579976147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'Figura 1 DISPO'!$A$6</c:f>
              <c:strCache>
                <c:ptCount val="1"/>
                <c:pt idx="0">
                  <c:v>Heroína</c:v>
                </c:pt>
              </c:strCache>
            </c:strRef>
          </c:tx>
          <c:spPr>
            <a:ln w="381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11"/>
              <c:layout>
                <c:manualLayout>
                  <c:x val="-1.6278683671047806E-3"/>
                  <c:y val="9.0672018940128121E-2"/>
                </c:manualLayout>
              </c:layout>
              <c:spPr/>
              <c:txPr>
                <a:bodyPr/>
                <a:lstStyle/>
                <a:p>
                  <a:pPr>
                    <a:defRPr b="0">
                      <a:solidFill>
                        <a:schemeClr val="tx1"/>
                      </a:solidFill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es-E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'Figura 1 DISPO'!$B$2:$M$2</c:f>
              <c:numCache>
                <c:formatCode>General</c:formatCode>
                <c:ptCount val="12"/>
                <c:pt idx="0">
                  <c:v>1995</c:v>
                </c:pt>
                <c:pt idx="1">
                  <c:v>1997</c:v>
                </c:pt>
                <c:pt idx="2">
                  <c:v>1999</c:v>
                </c:pt>
                <c:pt idx="3">
                  <c:v>2001</c:v>
                </c:pt>
                <c:pt idx="4">
                  <c:v>2003</c:v>
                </c:pt>
                <c:pt idx="5">
                  <c:v>2005</c:v>
                </c:pt>
                <c:pt idx="6">
                  <c:v>2007</c:v>
                </c:pt>
                <c:pt idx="7">
                  <c:v>2009</c:v>
                </c:pt>
                <c:pt idx="8">
                  <c:v>2011</c:v>
                </c:pt>
                <c:pt idx="9">
                  <c:v>2013</c:v>
                </c:pt>
                <c:pt idx="10">
                  <c:v>2015</c:v>
                </c:pt>
                <c:pt idx="11">
                  <c:v>2017</c:v>
                </c:pt>
              </c:numCache>
            </c:numRef>
          </c:cat>
          <c:val>
            <c:numRef>
              <c:f>'Figura 1 DISPO'!$B$6:$M$6</c:f>
              <c:numCache>
                <c:formatCode>0.0</c:formatCode>
                <c:ptCount val="12"/>
                <c:pt idx="0">
                  <c:v>37</c:v>
                </c:pt>
                <c:pt idx="1">
                  <c:v>36.200000000000003</c:v>
                </c:pt>
                <c:pt idx="2">
                  <c:v>37.200000000000003</c:v>
                </c:pt>
                <c:pt idx="3">
                  <c:v>41.2</c:v>
                </c:pt>
                <c:pt idx="4">
                  <c:v>39.200000000000003</c:v>
                </c:pt>
                <c:pt idx="5">
                  <c:v>43.4</c:v>
                </c:pt>
                <c:pt idx="6">
                  <c:v>39.5</c:v>
                </c:pt>
                <c:pt idx="7">
                  <c:v>44.7</c:v>
                </c:pt>
                <c:pt idx="8">
                  <c:v>44.853324890065906</c:v>
                </c:pt>
                <c:pt idx="9">
                  <c:v>31.570480098594487</c:v>
                </c:pt>
                <c:pt idx="10">
                  <c:v>27.373365848564156</c:v>
                </c:pt>
                <c:pt idx="11">
                  <c:v>30.262754850088204</c:v>
                </c:pt>
              </c:numCache>
            </c:numRef>
          </c:val>
          <c:smooth val="1"/>
        </c:ser>
        <c:ser>
          <c:idx val="4"/>
          <c:order val="4"/>
          <c:tx>
            <c:strRef>
              <c:f>'Figura 1 DISPO'!$A$7</c:f>
              <c:strCache>
                <c:ptCount val="1"/>
                <c:pt idx="0">
                  <c:v>Alucinógenos</c:v>
                </c:pt>
              </c:strCache>
            </c:strRef>
          </c:tx>
          <c:spPr>
            <a:ln w="38100">
              <a:solidFill>
                <a:schemeClr val="bg1">
                  <a:lumMod val="50000"/>
                </a:scheme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3"/>
              <c:layout>
                <c:manualLayout>
                  <c:x val="-2.3984103308689764E-2"/>
                  <c:y val="0.1042342441916032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6778632676387939E-2"/>
                  <c:y val="9.40625752529968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1189573940991642E-2"/>
                  <c:y val="0.1347492510074223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3.3764956095633195E-2"/>
                  <c:y val="0.1042342441916032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3.0970426727935072E-2"/>
                  <c:y val="7.37192373757841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2.5639256844424041E-3"/>
                  <c:y val="-4.2635578201979975E-3"/>
                </c:manualLayout>
              </c:layout>
              <c:spPr/>
              <c:txPr>
                <a:bodyPr/>
                <a:lstStyle/>
                <a:p>
                  <a:pPr>
                    <a:defRPr b="0">
                      <a:solidFill>
                        <a:schemeClr val="tx1"/>
                      </a:solidFill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es-E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'Figura 1 DISPO'!$B$2:$M$2</c:f>
              <c:numCache>
                <c:formatCode>General</c:formatCode>
                <c:ptCount val="12"/>
                <c:pt idx="0">
                  <c:v>1995</c:v>
                </c:pt>
                <c:pt idx="1">
                  <c:v>1997</c:v>
                </c:pt>
                <c:pt idx="2">
                  <c:v>1999</c:v>
                </c:pt>
                <c:pt idx="3">
                  <c:v>2001</c:v>
                </c:pt>
                <c:pt idx="4">
                  <c:v>2003</c:v>
                </c:pt>
                <c:pt idx="5">
                  <c:v>2005</c:v>
                </c:pt>
                <c:pt idx="6">
                  <c:v>2007</c:v>
                </c:pt>
                <c:pt idx="7">
                  <c:v>2009</c:v>
                </c:pt>
                <c:pt idx="8">
                  <c:v>2011</c:v>
                </c:pt>
                <c:pt idx="9">
                  <c:v>2013</c:v>
                </c:pt>
                <c:pt idx="10">
                  <c:v>2015</c:v>
                </c:pt>
                <c:pt idx="11">
                  <c:v>2017</c:v>
                </c:pt>
              </c:numCache>
            </c:numRef>
          </c:cat>
          <c:val>
            <c:numRef>
              <c:f>'Figura 1 DISPO'!$B$7:$M$7</c:f>
              <c:numCache>
                <c:formatCode>0.0</c:formatCode>
                <c:ptCount val="12"/>
                <c:pt idx="0">
                  <c:v>37.1</c:v>
                </c:pt>
                <c:pt idx="1">
                  <c:v>37</c:v>
                </c:pt>
                <c:pt idx="2">
                  <c:v>37.200000000000003</c:v>
                </c:pt>
                <c:pt idx="3">
                  <c:v>42.7</c:v>
                </c:pt>
                <c:pt idx="4">
                  <c:v>40</c:v>
                </c:pt>
                <c:pt idx="5">
                  <c:v>44.8</c:v>
                </c:pt>
                <c:pt idx="6">
                  <c:v>40.200000000000003</c:v>
                </c:pt>
                <c:pt idx="7">
                  <c:v>48.7</c:v>
                </c:pt>
                <c:pt idx="8">
                  <c:v>45.381133128536469</c:v>
                </c:pt>
                <c:pt idx="9">
                  <c:v>32.958644147327085</c:v>
                </c:pt>
                <c:pt idx="10">
                  <c:v>28.696789564958827</c:v>
                </c:pt>
                <c:pt idx="11">
                  <c:v>31.414355804893074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863488"/>
        <c:axId val="108865024"/>
      </c:lineChart>
      <c:catAx>
        <c:axId val="108863488"/>
        <c:scaling>
          <c:orientation val="minMax"/>
        </c:scaling>
        <c:delete val="0"/>
        <c:axPos val="b"/>
        <c:majorGridlines>
          <c:spPr>
            <a:ln w="6350"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/>
            </a:pPr>
            <a:endParaRPr lang="es-ES"/>
          </a:p>
        </c:txPr>
        <c:crossAx val="108865024"/>
        <c:crosses val="autoZero"/>
        <c:auto val="1"/>
        <c:lblAlgn val="ctr"/>
        <c:lblOffset val="100"/>
        <c:noMultiLvlLbl val="0"/>
      </c:catAx>
      <c:valAx>
        <c:axId val="108865024"/>
        <c:scaling>
          <c:orientation val="minMax"/>
          <c:max val="75"/>
          <c:min val="20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 b="0"/>
            </a:pPr>
            <a:endParaRPr lang="es-ES"/>
          </a:p>
        </c:txPr>
        <c:crossAx val="108863488"/>
        <c:crosses val="autoZero"/>
        <c:crossBetween val="between"/>
        <c:majorUnit val="10"/>
        <c:minorUnit val="10"/>
      </c:valAx>
      <c:spPr>
        <a:noFill/>
        <a:ln w="25400">
          <a:noFill/>
        </a:ln>
      </c:spPr>
    </c:plotArea>
    <c:legend>
      <c:legendPos val="b"/>
      <c:layout/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100" b="1" i="0" u="none" strike="noStrike" baseline="0">
          <a:solidFill>
            <a:srgbClr val="000000"/>
          </a:solidFill>
          <a:latin typeface="Century Gothic"/>
          <a:ea typeface="Century Gothic"/>
          <a:cs typeface="Century Gothic"/>
        </a:defRPr>
      </a:pPr>
      <a:endParaRPr lang="es-E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862785616057371"/>
          <c:y val="7.7018114417934366E-2"/>
          <c:w val="0.59555239789752523"/>
          <c:h val="0.922981885582065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'Tabla 6 NS'!$B$31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/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'Tabla 6 NS'!$A$32:$A$36</c:f>
              <c:strCache>
                <c:ptCount val="5"/>
                <c:pt idx="0">
                  <c:v>Internet</c:v>
                </c:pt>
                <c:pt idx="1">
                  <c:v>Tienda especializada (smart shop o head shop)</c:v>
                </c:pt>
                <c:pt idx="2">
                  <c:v>Fiesta, pub, bar</c:v>
                </c:pt>
                <c:pt idx="3">
                  <c:v>Vendedor (camello)</c:v>
                </c:pt>
                <c:pt idx="4">
                  <c:v>Amigo</c:v>
                </c:pt>
              </c:strCache>
            </c:strRef>
          </c:cat>
          <c:val>
            <c:numRef>
              <c:f>'Tabla 6 NS'!$B$32:$B$36</c:f>
              <c:numCache>
                <c:formatCode>0.0</c:formatCode>
                <c:ptCount val="5"/>
                <c:pt idx="0">
                  <c:v>3.8062450836417341</c:v>
                </c:pt>
                <c:pt idx="1">
                  <c:v>4.2337394129797632</c:v>
                </c:pt>
                <c:pt idx="2">
                  <c:v>31.706709916849785</c:v>
                </c:pt>
                <c:pt idx="3">
                  <c:v>33.986451212874279</c:v>
                </c:pt>
                <c:pt idx="4">
                  <c:v>56.977133075413292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923520"/>
        <c:axId val="108933504"/>
      </c:barChart>
      <c:catAx>
        <c:axId val="1089235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crossAx val="108933504"/>
        <c:crosses val="autoZero"/>
        <c:auto val="1"/>
        <c:lblAlgn val="ctr"/>
        <c:lblOffset val="100"/>
        <c:noMultiLvlLbl val="0"/>
      </c:catAx>
      <c:valAx>
        <c:axId val="108933504"/>
        <c:scaling>
          <c:orientation val="minMax"/>
        </c:scaling>
        <c:delete val="1"/>
        <c:axPos val="b"/>
        <c:majorGridlines>
          <c:spPr>
            <a:ln w="6350">
              <a:solidFill>
                <a:schemeClr val="bg1">
                  <a:lumMod val="75000"/>
                </a:schemeClr>
              </a:solidFill>
            </a:ln>
          </c:spPr>
        </c:majorGridlines>
        <c:numFmt formatCode="0.0" sourceLinked="1"/>
        <c:majorTickMark val="out"/>
        <c:minorTickMark val="none"/>
        <c:tickLblPos val="nextTo"/>
        <c:crossAx val="1089235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 b="1">
          <a:latin typeface="Century Gothic" panose="020B0502020202020204" pitchFamily="34" charset="0"/>
        </a:defRPr>
      </a:pPr>
      <a:endParaRPr lang="es-E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858809216048535E-2"/>
          <c:y val="3.518881912301286E-2"/>
          <c:w val="0.93592289045732224"/>
          <c:h val="0.7915632856719226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'Tabla 5 CIUS'!$A$13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'Tabla 5 CIUS'!$B$11:$F$11</c:f>
              <c:strCache>
                <c:ptCount val="5"/>
                <c:pt idx="0">
                  <c:v>15-24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</c:strCache>
            </c:strRef>
          </c:cat>
          <c:val>
            <c:numRef>
              <c:f>'Tabla 5 CIUS'!$B$13:$F$13</c:f>
              <c:numCache>
                <c:formatCode>0.0</c:formatCode>
                <c:ptCount val="5"/>
                <c:pt idx="0">
                  <c:v>9.5269303490787376</c:v>
                </c:pt>
                <c:pt idx="1">
                  <c:v>3.940545587157021</c:v>
                </c:pt>
                <c:pt idx="2">
                  <c:v>1.7475493641312951</c:v>
                </c:pt>
                <c:pt idx="3">
                  <c:v>1.2511873129288009</c:v>
                </c:pt>
                <c:pt idx="4">
                  <c:v>0.54682713798713078</c:v>
                </c:pt>
              </c:numCache>
            </c:numRef>
          </c:val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109813760"/>
        <c:axId val="109816448"/>
      </c:barChart>
      <c:catAx>
        <c:axId val="109813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</c:spPr>
        <c:crossAx val="109816448"/>
        <c:crosses val="autoZero"/>
        <c:auto val="1"/>
        <c:lblAlgn val="ctr"/>
        <c:lblOffset val="100"/>
        <c:noMultiLvlLbl val="0"/>
      </c:catAx>
      <c:valAx>
        <c:axId val="10981644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0981376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>
          <a:latin typeface="Century Gothic" panose="020B0502020202020204" pitchFamily="34" charset="0"/>
        </a:defRPr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8479901278305286E-2"/>
          <c:y val="0.15236901606040598"/>
          <c:w val="0.90815981398476764"/>
          <c:h val="0.76099300639899592"/>
        </c:manualLayout>
      </c:layout>
      <c:lineChart>
        <c:grouping val="standard"/>
        <c:varyColors val="0"/>
        <c:ser>
          <c:idx val="1"/>
          <c:order val="0"/>
          <c:tx>
            <c:strRef>
              <c:f>Hoja1!$A$3</c:f>
              <c:strCache>
                <c:ptCount val="1"/>
                <c:pt idx="0">
                  <c:v>Alguna vez en la vida</c:v>
                </c:pt>
              </c:strCache>
            </c:strRef>
          </c:tx>
          <c:spPr>
            <a:ln w="38100">
              <a:solidFill>
                <a:schemeClr val="accent3">
                  <a:lumMod val="50000"/>
                </a:scheme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2"/>
              <c:spPr/>
              <c:txPr>
                <a:bodyPr/>
                <a:lstStyle/>
                <a:p>
                  <a:pPr>
                    <a:defRPr sz="1000"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sz="1000"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spPr/>
              <c:txPr>
                <a:bodyPr/>
                <a:lstStyle/>
                <a:p>
                  <a:pPr>
                    <a:defRPr sz="1000">
                      <a:solidFill>
                        <a:schemeClr val="tx1"/>
                      </a:solidFill>
                    </a:defRPr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spPr/>
              <c:txPr>
                <a:bodyPr/>
                <a:lstStyle/>
                <a:p>
                  <a:pPr>
                    <a:defRPr sz="1000"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spPr/>
              <c:txPr>
                <a:bodyPr/>
                <a:lstStyle/>
                <a:p>
                  <a:pPr>
                    <a:defRPr sz="1000">
                      <a:solidFill>
                        <a:schemeClr val="tx1"/>
                      </a:solidFill>
                    </a:defRPr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/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Hoja1!$B$2:$L$2</c:f>
              <c:numCache>
                <c:formatCode>General</c:formatCode>
                <c:ptCount val="11"/>
                <c:pt idx="0">
                  <c:v>1997</c:v>
                </c:pt>
                <c:pt idx="1">
                  <c:v>1999</c:v>
                </c:pt>
                <c:pt idx="2">
                  <c:v>2001</c:v>
                </c:pt>
                <c:pt idx="3">
                  <c:v>2003</c:v>
                </c:pt>
                <c:pt idx="4">
                  <c:v>2005</c:v>
                </c:pt>
                <c:pt idx="5">
                  <c:v>2007</c:v>
                </c:pt>
                <c:pt idx="6">
                  <c:v>2009</c:v>
                </c:pt>
                <c:pt idx="7">
                  <c:v>2011</c:v>
                </c:pt>
                <c:pt idx="8">
                  <c:v>2013</c:v>
                </c:pt>
                <c:pt idx="9">
                  <c:v>2015</c:v>
                </c:pt>
                <c:pt idx="10">
                  <c:v>2017</c:v>
                </c:pt>
              </c:numCache>
            </c:numRef>
          </c:cat>
          <c:val>
            <c:numRef>
              <c:f>Hoja1!$B$3:$L$3</c:f>
              <c:numCache>
                <c:formatCode>0.0</c:formatCode>
                <c:ptCount val="11"/>
                <c:pt idx="0">
                  <c:v>69.7</c:v>
                </c:pt>
                <c:pt idx="1">
                  <c:v>64.900000000000006</c:v>
                </c:pt>
                <c:pt idx="2">
                  <c:v>68.400000000000006</c:v>
                </c:pt>
                <c:pt idx="3">
                  <c:v>68.900000000000006</c:v>
                </c:pt>
                <c:pt idx="4">
                  <c:v>69.5</c:v>
                </c:pt>
                <c:pt idx="5">
                  <c:v>68.5</c:v>
                </c:pt>
                <c:pt idx="6">
                  <c:v>75</c:v>
                </c:pt>
                <c:pt idx="7">
                  <c:v>71.7</c:v>
                </c:pt>
                <c:pt idx="8">
                  <c:v>73.094310183156864</c:v>
                </c:pt>
                <c:pt idx="9">
                  <c:v>72.52289705358983</c:v>
                </c:pt>
                <c:pt idx="10">
                  <c:v>69.695903051348964</c:v>
                </c:pt>
              </c:numCache>
            </c:numRef>
          </c:val>
          <c:smooth val="1"/>
        </c:ser>
        <c:ser>
          <c:idx val="0"/>
          <c:order val="1"/>
          <c:tx>
            <c:strRef>
              <c:f>Hoja1!$A$4</c:f>
              <c:strCache>
                <c:ptCount val="1"/>
                <c:pt idx="0">
                  <c:v>Últimos 12 meses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2"/>
              <c:spPr/>
              <c:txPr>
                <a:bodyPr/>
                <a:lstStyle/>
                <a:p>
                  <a:pPr>
                    <a:defRPr sz="1000"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sz="1000"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spPr/>
              <c:txPr>
                <a:bodyPr/>
                <a:lstStyle/>
                <a:p>
                  <a:pPr>
                    <a:defRPr sz="1000"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spPr/>
              <c:txPr>
                <a:bodyPr/>
                <a:lstStyle/>
                <a:p>
                  <a:pPr>
                    <a:defRPr sz="1000">
                      <a:solidFill>
                        <a:schemeClr val="tx1"/>
                      </a:solidFill>
                    </a:defRPr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/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Hoja1!$B$2:$L$2</c:f>
              <c:numCache>
                <c:formatCode>General</c:formatCode>
                <c:ptCount val="11"/>
                <c:pt idx="0">
                  <c:v>1997</c:v>
                </c:pt>
                <c:pt idx="1">
                  <c:v>1999</c:v>
                </c:pt>
                <c:pt idx="2">
                  <c:v>2001</c:v>
                </c:pt>
                <c:pt idx="3">
                  <c:v>2003</c:v>
                </c:pt>
                <c:pt idx="4">
                  <c:v>2005</c:v>
                </c:pt>
                <c:pt idx="5">
                  <c:v>2007</c:v>
                </c:pt>
                <c:pt idx="6">
                  <c:v>2009</c:v>
                </c:pt>
                <c:pt idx="7">
                  <c:v>2011</c:v>
                </c:pt>
                <c:pt idx="8">
                  <c:v>2013</c:v>
                </c:pt>
                <c:pt idx="9">
                  <c:v>2015</c:v>
                </c:pt>
                <c:pt idx="10">
                  <c:v>2017</c:v>
                </c:pt>
              </c:numCache>
            </c:numRef>
          </c:cat>
          <c:val>
            <c:numRef>
              <c:f>Hoja1!$B$4:$L$4</c:f>
              <c:numCache>
                <c:formatCode>0.0</c:formatCode>
                <c:ptCount val="11"/>
                <c:pt idx="0">
                  <c:v>46.8</c:v>
                </c:pt>
                <c:pt idx="1">
                  <c:v>44.7</c:v>
                </c:pt>
                <c:pt idx="2">
                  <c:v>46</c:v>
                </c:pt>
                <c:pt idx="3">
                  <c:v>47.8</c:v>
                </c:pt>
                <c:pt idx="4">
                  <c:v>42.4</c:v>
                </c:pt>
                <c:pt idx="5">
                  <c:v>41.7</c:v>
                </c:pt>
                <c:pt idx="6">
                  <c:v>42.8</c:v>
                </c:pt>
                <c:pt idx="7">
                  <c:v>40.200000000000003</c:v>
                </c:pt>
                <c:pt idx="8">
                  <c:v>40.74333653408938</c:v>
                </c:pt>
                <c:pt idx="9">
                  <c:v>40.210385493491728</c:v>
                </c:pt>
                <c:pt idx="10">
                  <c:v>40.900131822665777</c:v>
                </c:pt>
              </c:numCache>
            </c:numRef>
          </c:val>
          <c:smooth val="1"/>
        </c:ser>
        <c:ser>
          <c:idx val="4"/>
          <c:order val="2"/>
          <c:tx>
            <c:strRef>
              <c:f>Hoja1!$A$5</c:f>
              <c:strCache>
                <c:ptCount val="1"/>
                <c:pt idx="0">
                  <c:v>Últimos 30 días</c:v>
                </c:pt>
              </c:strCache>
            </c:strRef>
          </c:tx>
          <c:spPr>
            <a:ln w="38100">
              <a:solidFill>
                <a:schemeClr val="accent5">
                  <a:lumMod val="50000"/>
                </a:scheme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2"/>
              <c:spPr/>
              <c:txPr>
                <a:bodyPr/>
                <a:lstStyle/>
                <a:p>
                  <a:pPr>
                    <a:defRPr sz="1000"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es-E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sz="1000"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es-E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spPr/>
              <c:txPr>
                <a:bodyPr/>
                <a:lstStyle/>
                <a:p>
                  <a:pPr>
                    <a:defRPr sz="1000"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es-E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/>
                  </a:pPr>
                  <a:endParaRPr lang="es-E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s-E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Hoja1!$B$2:$L$2</c:f>
              <c:numCache>
                <c:formatCode>General</c:formatCode>
                <c:ptCount val="11"/>
                <c:pt idx="0">
                  <c:v>1997</c:v>
                </c:pt>
                <c:pt idx="1">
                  <c:v>1999</c:v>
                </c:pt>
                <c:pt idx="2">
                  <c:v>2001</c:v>
                </c:pt>
                <c:pt idx="3">
                  <c:v>2003</c:v>
                </c:pt>
                <c:pt idx="4">
                  <c:v>2005</c:v>
                </c:pt>
                <c:pt idx="5">
                  <c:v>2007</c:v>
                </c:pt>
                <c:pt idx="6">
                  <c:v>2009</c:v>
                </c:pt>
                <c:pt idx="7">
                  <c:v>2011</c:v>
                </c:pt>
                <c:pt idx="8">
                  <c:v>2013</c:v>
                </c:pt>
                <c:pt idx="9">
                  <c:v>2015</c:v>
                </c:pt>
                <c:pt idx="10">
                  <c:v>2017</c:v>
                </c:pt>
              </c:numCache>
            </c:numRef>
          </c:cat>
          <c:val>
            <c:numRef>
              <c:f>Hoja1!$B$5:$L$5</c:f>
              <c:numCache>
                <c:formatCode>0.0</c:formatCode>
                <c:ptCount val="11"/>
                <c:pt idx="0">
                  <c:v>42.9</c:v>
                </c:pt>
                <c:pt idx="1">
                  <c:v>40.1</c:v>
                </c:pt>
                <c:pt idx="2">
                  <c:v>41.4</c:v>
                </c:pt>
                <c:pt idx="3">
                  <c:v>42.9</c:v>
                </c:pt>
                <c:pt idx="4">
                  <c:v>38.4</c:v>
                </c:pt>
                <c:pt idx="5">
                  <c:v>38.799999999999997</c:v>
                </c:pt>
                <c:pt idx="6">
                  <c:v>39.4</c:v>
                </c:pt>
                <c:pt idx="7">
                  <c:v>37.6</c:v>
                </c:pt>
                <c:pt idx="8">
                  <c:v>38.287852921095663</c:v>
                </c:pt>
                <c:pt idx="9">
                  <c:v>38.51993031278348</c:v>
                </c:pt>
                <c:pt idx="10">
                  <c:v>38.807194629724435</c:v>
                </c:pt>
              </c:numCache>
            </c:numRef>
          </c:val>
          <c:smooth val="1"/>
        </c:ser>
        <c:ser>
          <c:idx val="2"/>
          <c:order val="3"/>
          <c:tx>
            <c:strRef>
              <c:f>Hoja1!$A$6</c:f>
              <c:strCache>
                <c:ptCount val="1"/>
                <c:pt idx="0">
                  <c:v>Diariamente en los últimos 30 días</c:v>
                </c:pt>
              </c:strCache>
            </c:strRef>
          </c:tx>
          <c:spPr>
            <a:ln w="38100">
              <a:solidFill>
                <a:schemeClr val="bg1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2"/>
              <c:spPr/>
              <c:txPr>
                <a:bodyPr/>
                <a:lstStyle/>
                <a:p>
                  <a:pPr>
                    <a:defRPr sz="1000"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es-E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sz="1000"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es-E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spPr/>
              <c:txPr>
                <a:bodyPr/>
                <a:lstStyle/>
                <a:p>
                  <a:pPr>
                    <a:defRPr sz="1000"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es-E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/>
                  </a:pPr>
                  <a:endParaRPr lang="es-E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s-E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Hoja1!$B$2:$L$2</c:f>
              <c:numCache>
                <c:formatCode>General</c:formatCode>
                <c:ptCount val="11"/>
                <c:pt idx="0">
                  <c:v>1997</c:v>
                </c:pt>
                <c:pt idx="1">
                  <c:v>1999</c:v>
                </c:pt>
                <c:pt idx="2">
                  <c:v>2001</c:v>
                </c:pt>
                <c:pt idx="3">
                  <c:v>2003</c:v>
                </c:pt>
                <c:pt idx="4">
                  <c:v>2005</c:v>
                </c:pt>
                <c:pt idx="5">
                  <c:v>2007</c:v>
                </c:pt>
                <c:pt idx="6">
                  <c:v>2009</c:v>
                </c:pt>
                <c:pt idx="7">
                  <c:v>2011</c:v>
                </c:pt>
                <c:pt idx="8">
                  <c:v>2013</c:v>
                </c:pt>
                <c:pt idx="9">
                  <c:v>2015</c:v>
                </c:pt>
                <c:pt idx="10">
                  <c:v>2017</c:v>
                </c:pt>
              </c:numCache>
            </c:numRef>
          </c:cat>
          <c:val>
            <c:numRef>
              <c:f>Hoja1!$B$6:$L$6</c:f>
              <c:numCache>
                <c:formatCode>0.0</c:formatCode>
                <c:ptCount val="11"/>
                <c:pt idx="0">
                  <c:v>34.9</c:v>
                </c:pt>
                <c:pt idx="1">
                  <c:v>33.6</c:v>
                </c:pt>
                <c:pt idx="2">
                  <c:v>35.700000000000003</c:v>
                </c:pt>
                <c:pt idx="3">
                  <c:v>36.700000000000003</c:v>
                </c:pt>
                <c:pt idx="4">
                  <c:v>32.799999999999997</c:v>
                </c:pt>
                <c:pt idx="5">
                  <c:v>29.6</c:v>
                </c:pt>
                <c:pt idx="6">
                  <c:v>31.8</c:v>
                </c:pt>
                <c:pt idx="7">
                  <c:v>30.4</c:v>
                </c:pt>
                <c:pt idx="8">
                  <c:v>30.798495119446752</c:v>
                </c:pt>
                <c:pt idx="9">
                  <c:v>30.807815956929996</c:v>
                </c:pt>
                <c:pt idx="10">
                  <c:v>33.951057974101573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832896"/>
        <c:axId val="72834432"/>
      </c:lineChart>
      <c:catAx>
        <c:axId val="72832896"/>
        <c:scaling>
          <c:orientation val="minMax"/>
        </c:scaling>
        <c:delete val="0"/>
        <c:axPos val="b"/>
        <c:majorGridlines>
          <c:spPr>
            <a:ln w="6350"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majorTickMark val="cross"/>
        <c:minorTickMark val="none"/>
        <c:tickLblPos val="nextTo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 b="1"/>
            </a:pPr>
            <a:endParaRPr lang="es-ES"/>
          </a:p>
        </c:txPr>
        <c:crossAx val="72834432"/>
        <c:crosses val="autoZero"/>
        <c:auto val="0"/>
        <c:lblAlgn val="ctr"/>
        <c:lblOffset val="100"/>
        <c:noMultiLvlLbl val="0"/>
      </c:catAx>
      <c:valAx>
        <c:axId val="72834432"/>
        <c:scaling>
          <c:orientation val="minMax"/>
          <c:max val="80"/>
          <c:min val="25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Prevalencia (%)</a:t>
                </a:r>
              </a:p>
            </c:rich>
          </c:tx>
          <c:layout>
            <c:manualLayout>
              <c:xMode val="edge"/>
              <c:yMode val="edge"/>
              <c:x val="1.1664082511293547E-2"/>
              <c:y val="0.35106419702267128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cross"/>
        <c:minorTickMark val="none"/>
        <c:tickLblPos val="nextTo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/>
            </a:pPr>
            <a:endParaRPr lang="es-ES"/>
          </a:p>
        </c:txPr>
        <c:crossAx val="72832896"/>
        <c:crosses val="autoZero"/>
        <c:crossBetween val="between"/>
      </c:valAx>
      <c:spPr>
        <a:noFill/>
        <a:ln w="25400">
          <a:noFill/>
        </a:ln>
      </c:spPr>
    </c:plotArea>
    <c:legend>
      <c:legendPos val="l"/>
      <c:layout>
        <c:manualLayout>
          <c:xMode val="edge"/>
          <c:yMode val="edge"/>
          <c:x val="2.5119968176978199E-2"/>
          <c:y val="1.358037428288239E-2"/>
          <c:w val="0.22361057236385931"/>
          <c:h val="0.18928735920176568"/>
        </c:manualLayout>
      </c:layout>
      <c:overlay val="1"/>
      <c:spPr>
        <a:solidFill>
          <a:schemeClr val="bg1"/>
        </a:solidFill>
      </c:spPr>
      <c:txPr>
        <a:bodyPr/>
        <a:lstStyle/>
        <a:p>
          <a:pPr>
            <a:defRPr sz="800"/>
          </a:pPr>
          <a:endParaRPr lang="es-E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Century Gothic"/>
          <a:ea typeface="Century Gothic"/>
          <a:cs typeface="Century Gothic"/>
        </a:defRPr>
      </a:pPr>
      <a:endParaRPr lang="es-E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8.9614902887787326E-2"/>
          <c:w val="1"/>
          <c:h val="0.764258473108456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2"/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</c:spPr>
          <c:invertIfNegative val="0"/>
          <c:dLbls>
            <c:dLbl>
              <c:idx val="0"/>
              <c:layout>
                <c:manualLayout>
                  <c:x val="1.4176464612976935E-2"/>
                  <c:y val="-3.2005322459924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0632348459732701E-2"/>
                  <c:y val="-3.52058547059164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2015/2016</c:v>
                </c:pt>
                <c:pt idx="1">
                  <c:v>2017/2018</c:v>
                </c:pt>
              </c:strCache>
            </c:strRef>
          </c:cat>
          <c:val>
            <c:numRef>
              <c:f>Hoja1!$B$2:$B$3</c:f>
              <c:numCache>
                <c:formatCode>0.0</c:formatCode>
                <c:ptCount val="2"/>
                <c:pt idx="0">
                  <c:v>2.9</c:v>
                </c:pt>
                <c:pt idx="1">
                  <c:v>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shape val="pyramid"/>
        <c:axId val="109935232"/>
        <c:axId val="109965696"/>
        <c:axId val="0"/>
      </c:bar3DChart>
      <c:catAx>
        <c:axId val="109935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crossAx val="109965696"/>
        <c:crosses val="autoZero"/>
        <c:auto val="1"/>
        <c:lblAlgn val="ctr"/>
        <c:lblOffset val="100"/>
        <c:noMultiLvlLbl val="0"/>
      </c:catAx>
      <c:valAx>
        <c:axId val="10996569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0993523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400" b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entury Gothic" panose="020B0502020202020204" pitchFamily="34" charset="0"/>
        </a:defRPr>
      </a:pPr>
      <a:endParaRPr lang="es-E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120583231116212E-2"/>
          <c:y val="5.5555775931031288E-2"/>
          <c:w val="0.94078055787439174"/>
          <c:h val="0.6910657464113282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 w="3175">
              <a:noFill/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dPt>
            <c:idx val="12"/>
            <c:invertIfNegative val="0"/>
            <c:bubble3D val="0"/>
          </c:dPt>
          <c:dPt>
            <c:idx val="13"/>
            <c:invertIfNegative val="0"/>
            <c:bubble3D val="0"/>
          </c:dPt>
          <c:dPt>
            <c:idx val="14"/>
            <c:invertIfNegative val="0"/>
            <c:bubble3D val="0"/>
          </c:dPt>
          <c:dPt>
            <c:idx val="15"/>
            <c:invertIfNegative val="0"/>
            <c:bubble3D val="0"/>
          </c:dPt>
          <c:dPt>
            <c:idx val="16"/>
            <c:invertIfNegative val="0"/>
            <c:bubble3D val="0"/>
          </c:dPt>
          <c:dPt>
            <c:idx val="17"/>
            <c:invertIfNegative val="0"/>
            <c:bubble3D val="0"/>
          </c:dPt>
          <c:dPt>
            <c:idx val="18"/>
            <c:invertIfNegative val="0"/>
            <c:bubble3D val="0"/>
          </c:dPt>
          <c:dPt>
            <c:idx val="19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'Tabla 1 JUEGO'!$B$31:$B$35</c:f>
              <c:strCache>
                <c:ptCount val="5"/>
                <c:pt idx="0">
                  <c:v>15-24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</c:strCache>
            </c:strRef>
          </c:cat>
          <c:val>
            <c:numRef>
              <c:f>'Tabla 1 JUEGO'!$C$31:$C$35</c:f>
              <c:numCache>
                <c:formatCode>0.0</c:formatCode>
                <c:ptCount val="5"/>
                <c:pt idx="0">
                  <c:v>5.0999999999999996</c:v>
                </c:pt>
                <c:pt idx="1">
                  <c:v>5.8</c:v>
                </c:pt>
                <c:pt idx="2">
                  <c:v>3.8</c:v>
                </c:pt>
                <c:pt idx="3">
                  <c:v>2</c:v>
                </c:pt>
                <c:pt idx="4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2"/>
        <c:axId val="110000768"/>
        <c:axId val="110027136"/>
      </c:barChart>
      <c:catAx>
        <c:axId val="110000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/>
            </a:pPr>
            <a:endParaRPr lang="es-ES"/>
          </a:p>
        </c:txPr>
        <c:crossAx val="110027136"/>
        <c:crosses val="autoZero"/>
        <c:auto val="1"/>
        <c:lblAlgn val="ctr"/>
        <c:lblOffset val="100"/>
        <c:noMultiLvlLbl val="0"/>
      </c:catAx>
      <c:valAx>
        <c:axId val="110027136"/>
        <c:scaling>
          <c:orientation val="minMax"/>
          <c:max val="8"/>
          <c:min val="0"/>
        </c:scaling>
        <c:delete val="1"/>
        <c:axPos val="l"/>
        <c:numFmt formatCode="0" sourceLinked="0"/>
        <c:majorTickMark val="out"/>
        <c:minorTickMark val="none"/>
        <c:tickLblPos val="nextTo"/>
        <c:crossAx val="110000768"/>
        <c:crosses val="autoZero"/>
        <c:crossBetween val="between"/>
        <c:majorUnit val="2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Century Gothic" panose="020B0502020202020204" pitchFamily="34" charset="0"/>
          <a:ea typeface="Calibri"/>
          <a:cs typeface="Calibri"/>
        </a:defRPr>
      </a:pPr>
      <a:endParaRPr lang="es-E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120583231116212E-2"/>
          <c:y val="5.5555775931031288E-2"/>
          <c:w val="0.94078055787439174"/>
          <c:h val="0.6910657464113282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 w="3175">
              <a:noFill/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dPt>
            <c:idx val="12"/>
            <c:invertIfNegative val="0"/>
            <c:bubble3D val="0"/>
          </c:dPt>
          <c:dPt>
            <c:idx val="13"/>
            <c:invertIfNegative val="0"/>
            <c:bubble3D val="0"/>
          </c:dPt>
          <c:dPt>
            <c:idx val="14"/>
            <c:invertIfNegative val="0"/>
            <c:bubble3D val="0"/>
          </c:dPt>
          <c:dPt>
            <c:idx val="15"/>
            <c:invertIfNegative val="0"/>
            <c:bubble3D val="0"/>
          </c:dPt>
          <c:dPt>
            <c:idx val="16"/>
            <c:invertIfNegative val="0"/>
            <c:bubble3D val="0"/>
          </c:dPt>
          <c:dPt>
            <c:idx val="17"/>
            <c:invertIfNegative val="0"/>
            <c:bubble3D val="0"/>
          </c:dPt>
          <c:dPt>
            <c:idx val="18"/>
            <c:invertIfNegative val="0"/>
            <c:bubble3D val="0"/>
          </c:dPt>
          <c:dPt>
            <c:idx val="19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'Tabla 2 JUEGO'!$B$32:$B$36</c:f>
              <c:strCache>
                <c:ptCount val="5"/>
                <c:pt idx="0">
                  <c:v>15-24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</c:strCache>
            </c:strRef>
          </c:cat>
          <c:val>
            <c:numRef>
              <c:f>'Tabla 2 JUEGO'!$C$32:$C$36</c:f>
              <c:numCache>
                <c:formatCode>0.0</c:formatCode>
                <c:ptCount val="5"/>
                <c:pt idx="0">
                  <c:v>27.5</c:v>
                </c:pt>
                <c:pt idx="1">
                  <c:v>54.5</c:v>
                </c:pt>
                <c:pt idx="2">
                  <c:v>63.5</c:v>
                </c:pt>
                <c:pt idx="3">
                  <c:v>68.099999999999994</c:v>
                </c:pt>
                <c:pt idx="4">
                  <c:v>73.599999999999994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110309376"/>
        <c:axId val="110310912"/>
      </c:barChart>
      <c:catAx>
        <c:axId val="11030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/>
            </a:pPr>
            <a:endParaRPr lang="es-ES"/>
          </a:p>
        </c:txPr>
        <c:crossAx val="110310912"/>
        <c:crosses val="autoZero"/>
        <c:auto val="1"/>
        <c:lblAlgn val="ctr"/>
        <c:lblOffset val="100"/>
        <c:noMultiLvlLbl val="0"/>
      </c:catAx>
      <c:valAx>
        <c:axId val="110310912"/>
        <c:scaling>
          <c:orientation val="minMax"/>
          <c:max val="80"/>
          <c:min val="0"/>
        </c:scaling>
        <c:delete val="1"/>
        <c:axPos val="l"/>
        <c:numFmt formatCode="0" sourceLinked="0"/>
        <c:majorTickMark val="out"/>
        <c:minorTickMark val="none"/>
        <c:tickLblPos val="nextTo"/>
        <c:crossAx val="110309376"/>
        <c:crosses val="autoZero"/>
        <c:crossBetween val="between"/>
        <c:majorUnit val="10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Century Gothic" panose="020B0502020202020204" pitchFamily="34" charset="0"/>
          <a:ea typeface="Calibri"/>
          <a:cs typeface="Calibri"/>
        </a:defRPr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67758368728260965"/>
          <c:y val="6.8680003744319498E-2"/>
          <c:w val="0.23641097192673627"/>
          <c:h val="0.8289949857910139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'Tabla 9'!$A$11:$A$13</c:f>
              <c:strCache>
                <c:ptCount val="3"/>
                <c:pt idx="0">
                  <c:v>Se ha planteado lo ha intentado</c:v>
                </c:pt>
                <c:pt idx="1">
                  <c:v>Se ha planteado no lo ha intentado</c:v>
                </c:pt>
                <c:pt idx="2">
                  <c:v>No se ha planteado</c:v>
                </c:pt>
              </c:strCache>
            </c:strRef>
          </c:cat>
          <c:val>
            <c:numRef>
              <c:f>'Tabla 9'!$B$11:$B$13</c:f>
              <c:numCache>
                <c:formatCode>0.0</c:formatCode>
                <c:ptCount val="3"/>
                <c:pt idx="0">
                  <c:v>45.4</c:v>
                </c:pt>
                <c:pt idx="1">
                  <c:v>21.2</c:v>
                </c:pt>
                <c:pt idx="2">
                  <c:v>33.4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282624"/>
        <c:axId val="86284160"/>
      </c:barChart>
      <c:catAx>
        <c:axId val="862826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100" b="1"/>
            </a:pPr>
            <a:endParaRPr lang="es-ES"/>
          </a:p>
        </c:txPr>
        <c:crossAx val="86284160"/>
        <c:crosses val="autoZero"/>
        <c:auto val="1"/>
        <c:lblAlgn val="ctr"/>
        <c:lblOffset val="100"/>
        <c:noMultiLvlLbl val="0"/>
      </c:catAx>
      <c:valAx>
        <c:axId val="86284160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86282624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>
          <a:latin typeface="Century Gothic" panose="020B0502020202020204" pitchFamily="34" charset="0"/>
        </a:defRPr>
      </a:pPr>
      <a:endParaRPr lang="es-E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Hoja1!$A$5</c:f>
              <c:strCache>
                <c:ptCount val="1"/>
                <c:pt idx="0">
                  <c:v>Alguna vez en la vida</c:v>
                </c:pt>
              </c:strCache>
            </c:strRef>
          </c:tx>
          <c:spPr>
            <a:ln w="38100">
              <a:solidFill>
                <a:schemeClr val="accent3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1"/>
              <c:spPr/>
              <c:txPr>
                <a:bodyPr/>
                <a:lstStyle/>
                <a:p>
                  <a:pPr>
                    <a:defRPr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/>
              <c:txPr>
                <a:bodyPr/>
                <a:lstStyle/>
                <a:p>
                  <a:pPr>
                    <a:defRPr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spPr/>
              <c:txPr>
                <a:bodyPr/>
                <a:lstStyle/>
                <a:p>
                  <a:pPr>
                    <a:defRPr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spPr/>
              <c:txPr>
                <a:bodyPr/>
                <a:lstStyle/>
                <a:p>
                  <a:pPr>
                    <a:defRPr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Hoja1!$B$4:$L$4</c:f>
              <c:numCache>
                <c:formatCode>General</c:formatCode>
                <c:ptCount val="11"/>
                <c:pt idx="0">
                  <c:v>1997</c:v>
                </c:pt>
                <c:pt idx="1">
                  <c:v>1999</c:v>
                </c:pt>
                <c:pt idx="2">
                  <c:v>2001</c:v>
                </c:pt>
                <c:pt idx="3">
                  <c:v>2003</c:v>
                </c:pt>
                <c:pt idx="4">
                  <c:v>2005</c:v>
                </c:pt>
                <c:pt idx="5">
                  <c:v>2007</c:v>
                </c:pt>
                <c:pt idx="6">
                  <c:v>2009</c:v>
                </c:pt>
                <c:pt idx="7">
                  <c:v>2011</c:v>
                </c:pt>
                <c:pt idx="8">
                  <c:v>2013</c:v>
                </c:pt>
                <c:pt idx="9">
                  <c:v>2015</c:v>
                </c:pt>
                <c:pt idx="10">
                  <c:v>2017</c:v>
                </c:pt>
              </c:numCache>
            </c:numRef>
          </c:cat>
          <c:val>
            <c:numRef>
              <c:f>Hoja1!$B$5:$L$5</c:f>
              <c:numCache>
                <c:formatCode>0.0</c:formatCode>
                <c:ptCount val="11"/>
                <c:pt idx="0">
                  <c:v>90.6</c:v>
                </c:pt>
                <c:pt idx="1">
                  <c:v>87.3</c:v>
                </c:pt>
                <c:pt idx="2">
                  <c:v>89</c:v>
                </c:pt>
                <c:pt idx="3">
                  <c:v>88.6</c:v>
                </c:pt>
                <c:pt idx="4">
                  <c:v>93.7</c:v>
                </c:pt>
                <c:pt idx="5">
                  <c:v>88</c:v>
                </c:pt>
                <c:pt idx="6">
                  <c:v>94.2</c:v>
                </c:pt>
                <c:pt idx="7">
                  <c:v>90.9</c:v>
                </c:pt>
                <c:pt idx="8">
                  <c:v>93.1</c:v>
                </c:pt>
                <c:pt idx="9">
                  <c:v>93.523714736723164</c:v>
                </c:pt>
                <c:pt idx="10">
                  <c:v>91.218596488697898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Hoja1!$A$6</c:f>
              <c:strCache>
                <c:ptCount val="1"/>
                <c:pt idx="0">
                  <c:v>Últimos 12 meses</c:v>
                </c:pt>
              </c:strCache>
            </c:strRef>
          </c:tx>
          <c:spPr>
            <a:ln w="38100"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2.6842744617358569E-2"/>
                  <c:y val="-4.04746281714785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9627261693848047E-2"/>
                  <c:y val="-4.5104257801108216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8489193387890134E-2"/>
                  <c:y val="-4.9733887430737825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1273710464379612E-2"/>
                  <c:y val="-3.5844998541848958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/>
              <c:txPr>
                <a:bodyPr/>
                <a:lstStyle/>
                <a:p>
                  <a:pPr>
                    <a:defRPr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spPr/>
              <c:txPr>
                <a:bodyPr/>
                <a:lstStyle/>
                <a:p>
                  <a:pPr>
                    <a:defRPr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spPr/>
              <c:txPr>
                <a:bodyPr/>
                <a:lstStyle/>
                <a:p>
                  <a:pPr>
                    <a:defRPr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Hoja1!$B$4:$L$4</c:f>
              <c:numCache>
                <c:formatCode>General</c:formatCode>
                <c:ptCount val="11"/>
                <c:pt idx="0">
                  <c:v>1997</c:v>
                </c:pt>
                <c:pt idx="1">
                  <c:v>1999</c:v>
                </c:pt>
                <c:pt idx="2">
                  <c:v>2001</c:v>
                </c:pt>
                <c:pt idx="3">
                  <c:v>2003</c:v>
                </c:pt>
                <c:pt idx="4">
                  <c:v>2005</c:v>
                </c:pt>
                <c:pt idx="5">
                  <c:v>2007</c:v>
                </c:pt>
                <c:pt idx="6">
                  <c:v>2009</c:v>
                </c:pt>
                <c:pt idx="7">
                  <c:v>2011</c:v>
                </c:pt>
                <c:pt idx="8">
                  <c:v>2013</c:v>
                </c:pt>
                <c:pt idx="9">
                  <c:v>2015</c:v>
                </c:pt>
                <c:pt idx="10">
                  <c:v>2017</c:v>
                </c:pt>
              </c:numCache>
            </c:numRef>
          </c:cat>
          <c:val>
            <c:numRef>
              <c:f>Hoja1!$B$6:$L$6</c:f>
              <c:numCache>
                <c:formatCode>0.0</c:formatCode>
                <c:ptCount val="11"/>
                <c:pt idx="0">
                  <c:v>78.5</c:v>
                </c:pt>
                <c:pt idx="1">
                  <c:v>75.2</c:v>
                </c:pt>
                <c:pt idx="2">
                  <c:v>78.099999999999994</c:v>
                </c:pt>
                <c:pt idx="3">
                  <c:v>76.599999999999994</c:v>
                </c:pt>
                <c:pt idx="4">
                  <c:v>76.7</c:v>
                </c:pt>
                <c:pt idx="5">
                  <c:v>72.900000000000006</c:v>
                </c:pt>
                <c:pt idx="6">
                  <c:v>78.7</c:v>
                </c:pt>
                <c:pt idx="7">
                  <c:v>76.599999999999994</c:v>
                </c:pt>
                <c:pt idx="8">
                  <c:v>78.3</c:v>
                </c:pt>
                <c:pt idx="9">
                  <c:v>77.55144384238946</c:v>
                </c:pt>
                <c:pt idx="10">
                  <c:v>75.245148598349417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Hoja1!$A$7</c:f>
              <c:strCache>
                <c:ptCount val="1"/>
                <c:pt idx="0">
                  <c:v>Últimos 30 días</c:v>
                </c:pt>
              </c:strCache>
            </c:strRef>
          </c:tx>
          <c:spPr>
            <a:ln w="38100">
              <a:solidFill>
                <a:schemeClr val="accent5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1"/>
              <c:spPr/>
              <c:txPr>
                <a:bodyPr/>
                <a:lstStyle/>
                <a:p>
                  <a:pPr>
                    <a:defRPr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2665969002624353E-2"/>
                  <c:y val="-5.4363517060367454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6588554385071741E-2"/>
                  <c:y val="-4.9733887430737866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spPr/>
              <c:txPr>
                <a:bodyPr/>
                <a:lstStyle/>
                <a:p>
                  <a:pPr>
                    <a:defRPr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/>
              <c:txPr>
                <a:bodyPr/>
                <a:lstStyle/>
                <a:p>
                  <a:pPr>
                    <a:defRPr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spPr/>
              <c:txPr>
                <a:bodyPr/>
                <a:lstStyle/>
                <a:p>
                  <a:pPr>
                    <a:defRPr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spPr/>
              <c:txPr>
                <a:bodyPr/>
                <a:lstStyle/>
                <a:p>
                  <a:pPr>
                    <a:defRPr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Hoja1!$B$4:$L$4</c:f>
              <c:numCache>
                <c:formatCode>General</c:formatCode>
                <c:ptCount val="11"/>
                <c:pt idx="0">
                  <c:v>1997</c:v>
                </c:pt>
                <c:pt idx="1">
                  <c:v>1999</c:v>
                </c:pt>
                <c:pt idx="2">
                  <c:v>2001</c:v>
                </c:pt>
                <c:pt idx="3">
                  <c:v>2003</c:v>
                </c:pt>
                <c:pt idx="4">
                  <c:v>2005</c:v>
                </c:pt>
                <c:pt idx="5">
                  <c:v>2007</c:v>
                </c:pt>
                <c:pt idx="6">
                  <c:v>2009</c:v>
                </c:pt>
                <c:pt idx="7">
                  <c:v>2011</c:v>
                </c:pt>
                <c:pt idx="8">
                  <c:v>2013</c:v>
                </c:pt>
                <c:pt idx="9">
                  <c:v>2015</c:v>
                </c:pt>
                <c:pt idx="10">
                  <c:v>2017</c:v>
                </c:pt>
              </c:numCache>
            </c:numRef>
          </c:cat>
          <c:val>
            <c:numRef>
              <c:f>Hoja1!$B$7:$L$7</c:f>
              <c:numCache>
                <c:formatCode>0.0</c:formatCode>
                <c:ptCount val="11"/>
                <c:pt idx="0">
                  <c:v>64</c:v>
                </c:pt>
                <c:pt idx="1">
                  <c:v>61.8</c:v>
                </c:pt>
                <c:pt idx="2">
                  <c:v>63.7</c:v>
                </c:pt>
                <c:pt idx="3">
                  <c:v>64.099999999999994</c:v>
                </c:pt>
                <c:pt idx="4">
                  <c:v>64.599999999999994</c:v>
                </c:pt>
                <c:pt idx="5">
                  <c:v>60</c:v>
                </c:pt>
                <c:pt idx="6">
                  <c:v>63.3</c:v>
                </c:pt>
                <c:pt idx="7">
                  <c:v>62.3</c:v>
                </c:pt>
                <c:pt idx="8">
                  <c:v>64.400000000000006</c:v>
                </c:pt>
                <c:pt idx="9">
                  <c:v>62.095542657066247</c:v>
                </c:pt>
                <c:pt idx="10">
                  <c:v>62.736412440719199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Hoja1!$A$8</c:f>
              <c:strCache>
                <c:ptCount val="1"/>
                <c:pt idx="0">
                  <c:v>Diariamente en los últimos 30 días</c:v>
                </c:pt>
              </c:strCache>
            </c:strRef>
          </c:tx>
          <c:spPr>
            <a:ln w="38100"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1"/>
              <c:spPr/>
              <c:txPr>
                <a:bodyPr/>
                <a:lstStyle/>
                <a:p>
                  <a:pPr>
                    <a:defRPr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/>
              <c:txPr>
                <a:bodyPr/>
                <a:lstStyle/>
                <a:p>
                  <a:pPr>
                    <a:defRPr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/>
              <c:txPr>
                <a:bodyPr/>
                <a:lstStyle/>
                <a:p>
                  <a:pPr>
                    <a:defRPr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spPr/>
              <c:txPr>
                <a:bodyPr/>
                <a:lstStyle/>
                <a:p>
                  <a:pPr>
                    <a:defRPr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spPr/>
              <c:txPr>
                <a:bodyPr/>
                <a:lstStyle/>
                <a:p>
                  <a:pPr>
                    <a:defRPr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Hoja1!$B$4:$L$4</c:f>
              <c:numCache>
                <c:formatCode>General</c:formatCode>
                <c:ptCount val="11"/>
                <c:pt idx="0">
                  <c:v>1997</c:v>
                </c:pt>
                <c:pt idx="1">
                  <c:v>1999</c:v>
                </c:pt>
                <c:pt idx="2">
                  <c:v>2001</c:v>
                </c:pt>
                <c:pt idx="3">
                  <c:v>2003</c:v>
                </c:pt>
                <c:pt idx="4">
                  <c:v>2005</c:v>
                </c:pt>
                <c:pt idx="5">
                  <c:v>2007</c:v>
                </c:pt>
                <c:pt idx="6">
                  <c:v>2009</c:v>
                </c:pt>
                <c:pt idx="7">
                  <c:v>2011</c:v>
                </c:pt>
                <c:pt idx="8">
                  <c:v>2013</c:v>
                </c:pt>
                <c:pt idx="9">
                  <c:v>2015</c:v>
                </c:pt>
                <c:pt idx="10">
                  <c:v>2017</c:v>
                </c:pt>
              </c:numCache>
            </c:numRef>
          </c:cat>
          <c:val>
            <c:numRef>
              <c:f>Hoja1!$B$8:$L$8</c:f>
              <c:numCache>
                <c:formatCode>0.0</c:formatCode>
                <c:ptCount val="11"/>
                <c:pt idx="0">
                  <c:v>12.7</c:v>
                </c:pt>
                <c:pt idx="1">
                  <c:v>13.7</c:v>
                </c:pt>
                <c:pt idx="2">
                  <c:v>15.7</c:v>
                </c:pt>
                <c:pt idx="3">
                  <c:v>14.1</c:v>
                </c:pt>
                <c:pt idx="4">
                  <c:v>14.9</c:v>
                </c:pt>
                <c:pt idx="5">
                  <c:v>10.199999999999999</c:v>
                </c:pt>
                <c:pt idx="6">
                  <c:v>11</c:v>
                </c:pt>
                <c:pt idx="7">
                  <c:v>10.199999999999999</c:v>
                </c:pt>
                <c:pt idx="8">
                  <c:v>9.8000000000000007</c:v>
                </c:pt>
                <c:pt idx="9">
                  <c:v>9.3403362313059635</c:v>
                </c:pt>
                <c:pt idx="10">
                  <c:v>7.426671632664851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131840"/>
        <c:axId val="86133376"/>
      </c:lineChart>
      <c:catAx>
        <c:axId val="86131840"/>
        <c:scaling>
          <c:orientation val="minMax"/>
        </c:scaling>
        <c:delete val="0"/>
        <c:axPos val="b"/>
        <c:majorGridlines>
          <c:spPr>
            <a:ln w="6350"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noFill/>
          </a:ln>
        </c:spPr>
        <c:crossAx val="86133376"/>
        <c:crosses val="autoZero"/>
        <c:auto val="1"/>
        <c:lblAlgn val="ctr"/>
        <c:lblOffset val="100"/>
        <c:noMultiLvlLbl val="0"/>
      </c:catAx>
      <c:valAx>
        <c:axId val="8613337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86131840"/>
        <c:crosses val="autoZero"/>
        <c:crossBetween val="between"/>
      </c:valAx>
      <c:spPr>
        <a:noFill/>
      </c:spPr>
    </c:plotArea>
    <c:legend>
      <c:legendPos val="l"/>
      <c:layout>
        <c:manualLayout>
          <c:xMode val="edge"/>
          <c:yMode val="edge"/>
          <c:x val="0.59543027859751108"/>
          <c:y val="0.39733826609953021"/>
          <c:w val="0.3002029518292797"/>
          <c:h val="0.30764216972878389"/>
        </c:manualLayout>
      </c:layout>
      <c:overlay val="1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1">
          <a:latin typeface="Century Gothic" panose="020B0502020202020204" pitchFamily="34" charset="0"/>
        </a:defRPr>
      </a:pPr>
      <a:endParaRPr lang="es-E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0044237508963643"/>
          <c:y val="0"/>
          <c:w val="0.48959938794679381"/>
          <c:h val="0.976095617529880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tx1">
                <a:lumMod val="75000"/>
                <a:lumOff val="25000"/>
              </a:schemeClr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'Tabla 28 MOTIVOS'!$B$15:$B$20</c:f>
              <c:strCache>
                <c:ptCount val="6"/>
                <c:pt idx="0">
                  <c:v>Evitar depresión</c:v>
                </c:pt>
                <c:pt idx="1">
                  <c:v>Para emborracharse</c:v>
                </c:pt>
                <c:pt idx="2">
                  <c:v>Encajar en un grupo</c:v>
                </c:pt>
                <c:pt idx="3">
                  <c:v>Es saludable</c:v>
                </c:pt>
                <c:pt idx="4">
                  <c:v>Le gusta</c:v>
                </c:pt>
                <c:pt idx="5">
                  <c:v>Anima las fiestas</c:v>
                </c:pt>
              </c:strCache>
            </c:strRef>
          </c:cat>
          <c:val>
            <c:numRef>
              <c:f>'Tabla 28 MOTIVOS'!$C$15:$C$20</c:f>
              <c:numCache>
                <c:formatCode>0.0</c:formatCode>
                <c:ptCount val="6"/>
                <c:pt idx="0">
                  <c:v>0.78975692540547215</c:v>
                </c:pt>
                <c:pt idx="1">
                  <c:v>1.1413599640839707</c:v>
                </c:pt>
                <c:pt idx="2">
                  <c:v>3.243852695139767</c:v>
                </c:pt>
                <c:pt idx="3">
                  <c:v>4.8108552383505616</c:v>
                </c:pt>
                <c:pt idx="4">
                  <c:v>13.70111284432809</c:v>
                </c:pt>
                <c:pt idx="5">
                  <c:v>19.200702795444954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473856"/>
        <c:axId val="78483840"/>
      </c:barChart>
      <c:catAx>
        <c:axId val="7847385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b="1"/>
            </a:pPr>
            <a:endParaRPr lang="es-ES"/>
          </a:p>
        </c:txPr>
        <c:crossAx val="78483840"/>
        <c:crosses val="autoZero"/>
        <c:auto val="1"/>
        <c:lblAlgn val="ctr"/>
        <c:lblOffset val="100"/>
        <c:noMultiLvlLbl val="0"/>
      </c:catAx>
      <c:valAx>
        <c:axId val="78483840"/>
        <c:scaling>
          <c:orientation val="minMax"/>
          <c:max val="20"/>
        </c:scaling>
        <c:delete val="1"/>
        <c:axPos val="b"/>
        <c:numFmt formatCode="0.0" sourceLinked="1"/>
        <c:majorTickMark val="out"/>
        <c:minorTickMark val="none"/>
        <c:tickLblPos val="nextTo"/>
        <c:crossAx val="784738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50">
          <a:latin typeface="Century Gothic" panose="020B0502020202020204" pitchFamily="34" charset="0"/>
        </a:defRPr>
      </a:pPr>
      <a:endParaRPr lang="es-E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7069108434782874E-2"/>
          <c:y val="6.8796068796068796E-2"/>
          <c:w val="0.95481964420020449"/>
          <c:h val="0.78399299104048692"/>
        </c:manualLayout>
      </c:layout>
      <c:lineChart>
        <c:grouping val="standard"/>
        <c:varyColors val="0"/>
        <c:ser>
          <c:idx val="0"/>
          <c:order val="0"/>
          <c:tx>
            <c:strRef>
              <c:f>'Tabla 2 ALC '!$A$3</c:f>
              <c:strCache>
                <c:ptCount val="1"/>
                <c:pt idx="0">
                  <c:v>Binge drinking últimos 30 días</c:v>
                </c:pt>
              </c:strCache>
            </c:strRef>
          </c:tx>
          <c:spPr>
            <a:ln w="38100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4"/>
              <c:spPr/>
              <c:txPr>
                <a:bodyPr/>
                <a:lstStyle/>
                <a:p>
                  <a:pPr>
                    <a:defRPr b="0"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es-E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/>
              <c:txPr>
                <a:bodyPr/>
                <a:lstStyle/>
                <a:p>
                  <a:pPr>
                    <a:defRPr b="0"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es-E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/>
              <c:txPr>
                <a:bodyPr/>
                <a:lstStyle/>
                <a:p>
                  <a:pPr>
                    <a:defRPr b="0"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es-E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spPr/>
              <c:txPr>
                <a:bodyPr/>
                <a:lstStyle/>
                <a:p>
                  <a:pPr>
                    <a:defRPr b="0"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es-E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1700081091716825E-2"/>
                  <c:y val="-8.31705685750896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/>
                  </a:pPr>
                  <a:endParaRPr lang="es-E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/>
                </a:pPr>
                <a:endParaRPr lang="es-E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'Tabla 2 ALC '!$B$2:$K$2</c:f>
              <c:numCache>
                <c:formatCode>General</c:formatCode>
                <c:ptCount val="10"/>
                <c:pt idx="0">
                  <c:v>1999</c:v>
                </c:pt>
                <c:pt idx="1">
                  <c:v>2001</c:v>
                </c:pt>
                <c:pt idx="2">
                  <c:v>2003</c:v>
                </c:pt>
                <c:pt idx="3">
                  <c:v>2005</c:v>
                </c:pt>
                <c:pt idx="4">
                  <c:v>2007</c:v>
                </c:pt>
                <c:pt idx="5">
                  <c:v>2009</c:v>
                </c:pt>
                <c:pt idx="6">
                  <c:v>2011</c:v>
                </c:pt>
                <c:pt idx="7">
                  <c:v>2013</c:v>
                </c:pt>
                <c:pt idx="8">
                  <c:v>2015</c:v>
                </c:pt>
                <c:pt idx="9">
                  <c:v>2017</c:v>
                </c:pt>
              </c:numCache>
            </c:numRef>
          </c:cat>
          <c:val>
            <c:numRef>
              <c:f>'Tabla 2 ALC '!$B$3:$K$3</c:f>
              <c:numCache>
                <c:formatCode>General</c:formatCode>
                <c:ptCount val="10"/>
                <c:pt idx="2" formatCode="0.0">
                  <c:v>5.29</c:v>
                </c:pt>
                <c:pt idx="3" formatCode="0.0">
                  <c:v>4.8499999999999996</c:v>
                </c:pt>
                <c:pt idx="4" formatCode="0.0">
                  <c:v>12.6</c:v>
                </c:pt>
                <c:pt idx="5" formatCode="0.0">
                  <c:v>14.9</c:v>
                </c:pt>
                <c:pt idx="6" formatCode="0.0">
                  <c:v>15.2</c:v>
                </c:pt>
                <c:pt idx="7" formatCode="0.0">
                  <c:v>15.5</c:v>
                </c:pt>
                <c:pt idx="8" formatCode="0.0">
                  <c:v>17.925204421863455</c:v>
                </c:pt>
                <c:pt idx="9" formatCode="0.0">
                  <c:v>15.061460483353791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'Tabla 2 ALC '!$A$4</c:f>
              <c:strCache>
                <c:ptCount val="1"/>
                <c:pt idx="0">
                  <c:v>Borracheras últimos 30 días</c:v>
                </c:pt>
              </c:strCache>
            </c:strRef>
          </c:tx>
          <c:spPr>
            <a:ln w="38100">
              <a:solidFill>
                <a:schemeClr val="accent2">
                  <a:lumMod val="60000"/>
                  <a:lumOff val="40000"/>
                </a:scheme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/>
                  </a:pPr>
                  <a:endParaRPr lang="es-E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/>
                </a:pPr>
                <a:endParaRPr lang="es-E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'Tabla 2 ALC '!$B$2:$K$2</c:f>
              <c:numCache>
                <c:formatCode>General</c:formatCode>
                <c:ptCount val="10"/>
                <c:pt idx="0">
                  <c:v>1999</c:v>
                </c:pt>
                <c:pt idx="1">
                  <c:v>2001</c:v>
                </c:pt>
                <c:pt idx="2">
                  <c:v>2003</c:v>
                </c:pt>
                <c:pt idx="3">
                  <c:v>2005</c:v>
                </c:pt>
                <c:pt idx="4">
                  <c:v>2007</c:v>
                </c:pt>
                <c:pt idx="5">
                  <c:v>2009</c:v>
                </c:pt>
                <c:pt idx="6">
                  <c:v>2011</c:v>
                </c:pt>
                <c:pt idx="7">
                  <c:v>2013</c:v>
                </c:pt>
                <c:pt idx="8">
                  <c:v>2015</c:v>
                </c:pt>
                <c:pt idx="9">
                  <c:v>2017</c:v>
                </c:pt>
              </c:numCache>
            </c:numRef>
          </c:cat>
          <c:val>
            <c:numRef>
              <c:f>'Tabla 2 ALC '!$B$4:$K$4</c:f>
              <c:numCache>
                <c:formatCode>General</c:formatCode>
                <c:ptCount val="10"/>
                <c:pt idx="7" formatCode="0.0">
                  <c:v>7</c:v>
                </c:pt>
                <c:pt idx="8" formatCode="0.0">
                  <c:v>6.5230957588569813</c:v>
                </c:pt>
                <c:pt idx="9" formatCode="0.0">
                  <c:v>7.0587328045562918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'Tabla 2 ALC '!$A$5</c:f>
              <c:strCache>
                <c:ptCount val="1"/>
                <c:pt idx="0">
                  <c:v>Borracheras últimos 12 meses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1"/>
              <c:spPr/>
              <c:txPr>
                <a:bodyPr/>
                <a:lstStyle/>
                <a:p>
                  <a:pPr>
                    <a:defRPr b="0"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b="0"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b="0"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/>
              <c:txPr>
                <a:bodyPr/>
                <a:lstStyle/>
                <a:p>
                  <a:pPr>
                    <a:defRPr b="0"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spPr/>
              <c:txPr>
                <a:bodyPr/>
                <a:lstStyle/>
                <a:p>
                  <a:pPr>
                    <a:defRPr b="0"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1589947949708597E-2"/>
                  <c:y val="9.57175332469865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/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/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'Tabla 2 ALC '!$B$2:$K$2</c:f>
              <c:numCache>
                <c:formatCode>General</c:formatCode>
                <c:ptCount val="10"/>
                <c:pt idx="0">
                  <c:v>1999</c:v>
                </c:pt>
                <c:pt idx="1">
                  <c:v>2001</c:v>
                </c:pt>
                <c:pt idx="2">
                  <c:v>2003</c:v>
                </c:pt>
                <c:pt idx="3">
                  <c:v>2005</c:v>
                </c:pt>
                <c:pt idx="4">
                  <c:v>2007</c:v>
                </c:pt>
                <c:pt idx="5">
                  <c:v>2009</c:v>
                </c:pt>
                <c:pt idx="6">
                  <c:v>2011</c:v>
                </c:pt>
                <c:pt idx="7">
                  <c:v>2013</c:v>
                </c:pt>
                <c:pt idx="8">
                  <c:v>2015</c:v>
                </c:pt>
                <c:pt idx="9">
                  <c:v>2017</c:v>
                </c:pt>
              </c:numCache>
            </c:numRef>
          </c:cat>
          <c:val>
            <c:numRef>
              <c:f>'Tabla 2 ALC '!$B$5:$K$5</c:f>
              <c:numCache>
                <c:formatCode>0.0</c:formatCode>
                <c:ptCount val="10"/>
                <c:pt idx="0">
                  <c:v>19.3</c:v>
                </c:pt>
                <c:pt idx="1">
                  <c:v>18.399999999999999</c:v>
                </c:pt>
                <c:pt idx="2">
                  <c:v>20.8</c:v>
                </c:pt>
                <c:pt idx="3">
                  <c:v>19.8</c:v>
                </c:pt>
                <c:pt idx="4">
                  <c:v>19.100000000000001</c:v>
                </c:pt>
                <c:pt idx="5">
                  <c:v>23.2</c:v>
                </c:pt>
                <c:pt idx="6">
                  <c:v>19.3</c:v>
                </c:pt>
                <c:pt idx="7">
                  <c:v>19.100000000000001</c:v>
                </c:pt>
                <c:pt idx="8">
                  <c:v>16.823544827839871</c:v>
                </c:pt>
                <c:pt idx="9">
                  <c:v>18.603952875380919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709760"/>
        <c:axId val="86711296"/>
      </c:lineChart>
      <c:catAx>
        <c:axId val="86709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/>
            </a:pPr>
            <a:endParaRPr lang="es-ES"/>
          </a:p>
        </c:txPr>
        <c:crossAx val="86711296"/>
        <c:crosses val="autoZero"/>
        <c:auto val="1"/>
        <c:lblAlgn val="ctr"/>
        <c:lblOffset val="100"/>
        <c:tickMarkSkip val="1"/>
        <c:noMultiLvlLbl val="0"/>
      </c:catAx>
      <c:valAx>
        <c:axId val="867112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6709760"/>
        <c:crosses val="autoZero"/>
        <c:crossBetween val="between"/>
      </c:valAx>
      <c:spPr>
        <a:noFill/>
        <a:ln w="25400">
          <a:noFill/>
        </a:ln>
      </c:spPr>
    </c:plotArea>
    <c:legend>
      <c:legendPos val="l"/>
      <c:layout>
        <c:manualLayout>
          <c:xMode val="edge"/>
          <c:yMode val="edge"/>
          <c:x val="0"/>
          <c:y val="0.32960931325274995"/>
          <c:w val="0.39617163362114999"/>
          <c:h val="0.32351480302513941"/>
        </c:manualLayout>
      </c:layout>
      <c:overlay val="1"/>
      <c:txPr>
        <a:bodyPr/>
        <a:lstStyle/>
        <a:p>
          <a:pPr>
            <a:defRPr sz="1000" b="0"/>
          </a:pPr>
          <a:endParaRPr lang="es-ES"/>
        </a:p>
      </c:txPr>
    </c:legend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100" b="1" i="0" u="none" strike="noStrike" baseline="0">
          <a:solidFill>
            <a:srgbClr val="000000"/>
          </a:solidFill>
          <a:latin typeface="Century Gothic" panose="020B0502020202020204" pitchFamily="34" charset="0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'Tabla 2 ALC '!$N$18:$P$18</c:f>
              <c:strCache>
                <c:ptCount val="1"/>
                <c:pt idx="0">
                  <c:v>Consumo de riesgo de alcohol (AUDIT≥8)***</c:v>
                </c:pt>
              </c:strCache>
            </c:strRef>
          </c:tx>
          <c:spPr>
            <a:solidFill>
              <a:schemeClr val="accent2"/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'Tabla 2 ALC '!$Q$17:$S$17</c:f>
              <c:numCache>
                <c:formatCode>General</c:formatCode>
                <c:ptCount val="3"/>
                <c:pt idx="0">
                  <c:v>2009</c:v>
                </c:pt>
                <c:pt idx="1">
                  <c:v>2013</c:v>
                </c:pt>
                <c:pt idx="2">
                  <c:v>2017</c:v>
                </c:pt>
              </c:numCache>
            </c:numRef>
          </c:cat>
          <c:val>
            <c:numRef>
              <c:f>'Tabla 2 ALC '!$Q$18:$S$18</c:f>
              <c:numCache>
                <c:formatCode>0.0</c:formatCode>
                <c:ptCount val="3"/>
                <c:pt idx="0">
                  <c:v>4.8</c:v>
                </c:pt>
                <c:pt idx="1">
                  <c:v>5</c:v>
                </c:pt>
                <c:pt idx="2">
                  <c:v>5.0999999999999996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380864"/>
        <c:axId val="105583360"/>
      </c:barChart>
      <c:catAx>
        <c:axId val="105380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crossAx val="105583360"/>
        <c:crosses val="autoZero"/>
        <c:auto val="1"/>
        <c:lblAlgn val="ctr"/>
        <c:lblOffset val="100"/>
        <c:noMultiLvlLbl val="0"/>
      </c:catAx>
      <c:valAx>
        <c:axId val="105583360"/>
        <c:scaling>
          <c:orientation val="minMax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1053808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 b="1">
          <a:latin typeface="Century Gothic" panose="020B0502020202020204" pitchFamily="34" charset="0"/>
        </a:defRPr>
      </a:pPr>
      <a:endParaRPr lang="es-E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026833322052504E-2"/>
          <c:y val="5.5555699083630651E-2"/>
          <c:w val="0.94078055787439174"/>
          <c:h val="0.6040933240258278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  <a:ln w="3175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3175">
                <a:noFill/>
                <a:prstDash val="solid"/>
              </a:ln>
            </c:spPr>
          </c:dPt>
          <c:dPt>
            <c:idx val="1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3175">
                <a:noFill/>
                <a:prstDash val="solid"/>
              </a:ln>
            </c:spPr>
          </c:dPt>
          <c:dPt>
            <c:idx val="2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3175">
                <a:noFill/>
                <a:prstDash val="solid"/>
              </a:ln>
            </c:spPr>
          </c:dPt>
          <c:dPt>
            <c:idx val="3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3175">
                <a:noFill/>
                <a:prstDash val="solid"/>
              </a:ln>
            </c:spPr>
          </c:dPt>
          <c:dPt>
            <c:idx val="4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3175">
                <a:noFill/>
                <a:prstDash val="solid"/>
              </a:ln>
            </c:spPr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 w="3175">
                <a:noFill/>
                <a:prstDash val="solid"/>
              </a:ln>
            </c:spPr>
          </c:dPt>
          <c:dPt>
            <c:idx val="6"/>
            <c:invertIfNegative val="0"/>
            <c:bubble3D val="0"/>
            <c:spPr>
              <a:solidFill>
                <a:schemeClr val="accent2"/>
              </a:solidFill>
              <a:ln w="3175">
                <a:noFill/>
                <a:prstDash val="solid"/>
              </a:ln>
            </c:spPr>
          </c:dPt>
          <c:dPt>
            <c:idx val="7"/>
            <c:invertIfNegative val="0"/>
            <c:bubble3D val="0"/>
            <c:spPr>
              <a:solidFill>
                <a:schemeClr val="accent2"/>
              </a:solidFill>
              <a:ln w="3175">
                <a:noFill/>
                <a:prstDash val="solid"/>
              </a:ln>
            </c:spPr>
          </c:dPt>
          <c:dPt>
            <c:idx val="8"/>
            <c:invertIfNegative val="0"/>
            <c:bubble3D val="0"/>
            <c:spPr>
              <a:solidFill>
                <a:schemeClr val="accent2"/>
              </a:solidFill>
              <a:ln w="3175">
                <a:noFill/>
                <a:prstDash val="solid"/>
              </a:ln>
            </c:spPr>
          </c:dPt>
          <c:dPt>
            <c:idx val="9"/>
            <c:invertIfNegative val="0"/>
            <c:bubble3D val="0"/>
            <c:spPr>
              <a:solidFill>
                <a:schemeClr val="accent2"/>
              </a:solidFill>
              <a:ln w="3175">
                <a:noFill/>
                <a:prstDash val="solid"/>
              </a:ln>
            </c:spPr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  <a:ln w="3175">
                <a:noFill/>
                <a:prstDash val="solid"/>
              </a:ln>
            </c:spPr>
          </c:dPt>
          <c:dPt>
            <c:idx val="11"/>
            <c:invertIfNegative val="0"/>
            <c:bubble3D val="0"/>
            <c:spPr>
              <a:solidFill>
                <a:schemeClr val="accent2"/>
              </a:solidFill>
              <a:ln w="3175">
                <a:noFill/>
                <a:prstDash val="solid"/>
              </a:ln>
            </c:spPr>
          </c:dPt>
          <c:dPt>
            <c:idx val="12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3175">
                <a:noFill/>
                <a:prstDash val="solid"/>
              </a:ln>
            </c:spPr>
          </c:dPt>
          <c:dPt>
            <c:idx val="13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3175">
                <a:noFill/>
                <a:prstDash val="solid"/>
              </a:ln>
            </c:spPr>
          </c:dPt>
          <c:dPt>
            <c:idx val="1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3175">
                <a:noFill/>
                <a:prstDash val="solid"/>
              </a:ln>
            </c:spPr>
          </c:dPt>
          <c:dPt>
            <c:idx val="15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3175">
                <a:noFill/>
                <a:prstDash val="solid"/>
              </a:ln>
            </c:spPr>
          </c:dPt>
          <c:dPt>
            <c:idx val="1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3175">
                <a:noFill/>
                <a:prstDash val="solid"/>
              </a:ln>
            </c:spPr>
          </c:dPt>
          <c:dPt>
            <c:idx val="17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3175">
                <a:noFill/>
                <a:prstDash val="solid"/>
              </a:ln>
            </c:spPr>
          </c:dPt>
          <c:dPt>
            <c:idx val="18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3175">
                <a:noFill/>
                <a:prstDash val="solid"/>
              </a:ln>
            </c:spPr>
          </c:dPt>
          <c:dPt>
            <c:idx val="19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3175">
                <a:noFill/>
                <a:prstDash val="solid"/>
              </a:ln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Hoja2!$A$4:$B$13</c:f>
              <c:multiLvlStrCache>
                <c:ptCount val="10"/>
                <c:lvl>
                  <c:pt idx="0">
                    <c:v>15-24</c:v>
                  </c:pt>
                  <c:pt idx="1">
                    <c:v>25-34</c:v>
                  </c:pt>
                  <c:pt idx="2">
                    <c:v>35-44</c:v>
                  </c:pt>
                  <c:pt idx="3">
                    <c:v>45-54</c:v>
                  </c:pt>
                  <c:pt idx="4">
                    <c:v>55-64</c:v>
                  </c:pt>
                  <c:pt idx="5">
                    <c:v>15-24</c:v>
                  </c:pt>
                  <c:pt idx="6">
                    <c:v>25-34</c:v>
                  </c:pt>
                  <c:pt idx="7">
                    <c:v>35-44</c:v>
                  </c:pt>
                  <c:pt idx="8">
                    <c:v>45-54</c:v>
                  </c:pt>
                  <c:pt idx="9">
                    <c:v>55-64</c:v>
                  </c:pt>
                </c:lvl>
                <c:lvl>
                  <c:pt idx="0">
                    <c:v>Hombre</c:v>
                  </c:pt>
                  <c:pt idx="5">
                    <c:v>Mujer</c:v>
                  </c:pt>
                </c:lvl>
              </c:multiLvlStrCache>
            </c:multiLvlStrRef>
          </c:cat>
          <c:val>
            <c:numRef>
              <c:f>Hoja2!$C$4:$C$13</c:f>
              <c:numCache>
                <c:formatCode>0.0</c:formatCode>
                <c:ptCount val="10"/>
                <c:pt idx="0">
                  <c:v>18.376188683571794</c:v>
                </c:pt>
                <c:pt idx="1">
                  <c:v>14.294708523282814</c:v>
                </c:pt>
                <c:pt idx="2">
                  <c:v>9.0809358088068919</c:v>
                </c:pt>
                <c:pt idx="3">
                  <c:v>5.8955870778505926</c:v>
                </c:pt>
                <c:pt idx="4">
                  <c:v>3.1179295450567466</c:v>
                </c:pt>
                <c:pt idx="5">
                  <c:v>12.139346952750246</c:v>
                </c:pt>
                <c:pt idx="6">
                  <c:v>6.2229989277015951</c:v>
                </c:pt>
                <c:pt idx="7">
                  <c:v>2.8553861983059252</c:v>
                </c:pt>
                <c:pt idx="8">
                  <c:v>3.1753050598412083</c:v>
                </c:pt>
                <c:pt idx="9">
                  <c:v>0.99525933117512944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763200"/>
        <c:axId val="105764736"/>
      </c:barChart>
      <c:catAx>
        <c:axId val="105763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s-ES"/>
          </a:p>
        </c:txPr>
        <c:crossAx val="105764736"/>
        <c:crosses val="autoZero"/>
        <c:auto val="1"/>
        <c:lblAlgn val="ctr"/>
        <c:lblOffset val="100"/>
        <c:noMultiLvlLbl val="0"/>
      </c:catAx>
      <c:valAx>
        <c:axId val="105764736"/>
        <c:scaling>
          <c:orientation val="minMax"/>
          <c:max val="24"/>
        </c:scaling>
        <c:delete val="1"/>
        <c:axPos val="l"/>
        <c:numFmt formatCode="0" sourceLinked="0"/>
        <c:majorTickMark val="none"/>
        <c:minorTickMark val="none"/>
        <c:tickLblPos val="nextTo"/>
        <c:crossAx val="105763200"/>
        <c:crosses val="autoZero"/>
        <c:crossBetween val="between"/>
        <c:majorUnit val="4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1" i="0" u="none" strike="noStrike" baseline="0">
          <a:solidFill>
            <a:srgbClr val="000000"/>
          </a:solidFill>
          <a:latin typeface="Century Gothic" panose="020B0502020202020204" pitchFamily="34" charset="0"/>
          <a:ea typeface="Calibri"/>
          <a:cs typeface="Calibri"/>
        </a:defRPr>
      </a:pPr>
      <a:endParaRPr lang="es-E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0102677226492551E-2"/>
          <c:y val="2.4242190210193932E-2"/>
          <c:w val="0.98318202953327916"/>
          <c:h val="0.86877913557395026"/>
        </c:manualLayout>
      </c:layout>
      <c:lineChart>
        <c:grouping val="standard"/>
        <c:varyColors val="0"/>
        <c:ser>
          <c:idx val="1"/>
          <c:order val="0"/>
          <c:tx>
            <c:strRef>
              <c:f>Hoja1!$A$3</c:f>
              <c:strCache>
                <c:ptCount val="1"/>
                <c:pt idx="0">
                  <c:v>Alguna vez en la vida</c:v>
                </c:pt>
              </c:strCache>
            </c:strRef>
          </c:tx>
          <c:spPr>
            <a:ln w="38100">
              <a:solidFill>
                <a:schemeClr val="accent3">
                  <a:lumMod val="50000"/>
                </a:scheme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1"/>
              <c:spPr/>
              <c:txPr>
                <a:bodyPr/>
                <a:lstStyle/>
                <a:p>
                  <a:pPr>
                    <a:defRPr b="0"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b="0"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b="0"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/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/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Hoja1!$B$2:$H$2</c:f>
              <c:numCache>
                <c:formatCode>General</c:formatCode>
                <c:ptCount val="7"/>
                <c:pt idx="0">
                  <c:v>2005</c:v>
                </c:pt>
                <c:pt idx="1">
                  <c:v>2007</c:v>
                </c:pt>
                <c:pt idx="2">
                  <c:v>2009</c:v>
                </c:pt>
                <c:pt idx="3">
                  <c:v>2011</c:v>
                </c:pt>
                <c:pt idx="4">
                  <c:v>2013</c:v>
                </c:pt>
                <c:pt idx="5">
                  <c:v>2015</c:v>
                </c:pt>
                <c:pt idx="6">
                  <c:v>2017</c:v>
                </c:pt>
              </c:numCache>
            </c:numRef>
          </c:cat>
          <c:val>
            <c:numRef>
              <c:f>Hoja1!$B$3:$H$3</c:f>
              <c:numCache>
                <c:formatCode>General</c:formatCode>
                <c:ptCount val="7"/>
                <c:pt idx="0">
                  <c:v>8.6999999999999993</c:v>
                </c:pt>
                <c:pt idx="1">
                  <c:v>15.4</c:v>
                </c:pt>
                <c:pt idx="2">
                  <c:v>13.4</c:v>
                </c:pt>
                <c:pt idx="3" formatCode="0.0">
                  <c:v>19.498425765414588</c:v>
                </c:pt>
                <c:pt idx="4" formatCode="0.0">
                  <c:v>22.150954324635634</c:v>
                </c:pt>
                <c:pt idx="5" formatCode="0.0">
                  <c:v>18.7</c:v>
                </c:pt>
                <c:pt idx="6" formatCode="0.0">
                  <c:v>20.773728964093934</c:v>
                </c:pt>
              </c:numCache>
            </c:numRef>
          </c:val>
          <c:smooth val="1"/>
        </c:ser>
        <c:ser>
          <c:idx val="0"/>
          <c:order val="1"/>
          <c:tx>
            <c:strRef>
              <c:f>Hoja1!$A$4</c:f>
              <c:strCache>
                <c:ptCount val="1"/>
                <c:pt idx="0">
                  <c:v>Últimos 12 meses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1"/>
              <c:spPr/>
              <c:txPr>
                <a:bodyPr/>
                <a:lstStyle/>
                <a:p>
                  <a:pPr>
                    <a:defRPr b="0"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b="0"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b="0"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/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/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Hoja1!$B$2:$H$2</c:f>
              <c:numCache>
                <c:formatCode>General</c:formatCode>
                <c:ptCount val="7"/>
                <c:pt idx="0">
                  <c:v>2005</c:v>
                </c:pt>
                <c:pt idx="1">
                  <c:v>2007</c:v>
                </c:pt>
                <c:pt idx="2">
                  <c:v>2009</c:v>
                </c:pt>
                <c:pt idx="3">
                  <c:v>2011</c:v>
                </c:pt>
                <c:pt idx="4">
                  <c:v>2013</c:v>
                </c:pt>
                <c:pt idx="5">
                  <c:v>2015</c:v>
                </c:pt>
                <c:pt idx="6">
                  <c:v>2017</c:v>
                </c:pt>
              </c:numCache>
            </c:numRef>
          </c:cat>
          <c:val>
            <c:numRef>
              <c:f>Hoja1!$B$4:$H$4</c:f>
              <c:numCache>
                <c:formatCode>General</c:formatCode>
                <c:ptCount val="7"/>
                <c:pt idx="0">
                  <c:v>5.0999999999999996</c:v>
                </c:pt>
                <c:pt idx="1">
                  <c:v>8.6</c:v>
                </c:pt>
                <c:pt idx="2">
                  <c:v>7.1</c:v>
                </c:pt>
                <c:pt idx="3" formatCode="0.0">
                  <c:v>11.385438965205097</c:v>
                </c:pt>
                <c:pt idx="4" formatCode="0.0">
                  <c:v>12.236406890899813</c:v>
                </c:pt>
                <c:pt idx="5" formatCode="0.0">
                  <c:v>12</c:v>
                </c:pt>
                <c:pt idx="6" formatCode="0.0">
                  <c:v>11.083288244151031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Hoja1!$A$5</c:f>
              <c:strCache>
                <c:ptCount val="1"/>
                <c:pt idx="0">
                  <c:v>Últimos 30 días</c:v>
                </c:pt>
              </c:strCache>
            </c:strRef>
          </c:tx>
          <c:spPr>
            <a:ln w="38100">
              <a:solidFill>
                <a:schemeClr val="accent5">
                  <a:lumMod val="50000"/>
                </a:scheme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3.6470428854714097E-2"/>
                  <c:y val="-2.984774170023878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3174442070613698E-2"/>
                  <c:y val="-0.15546952649150081"/>
                </c:manualLayout>
              </c:layout>
              <c:spPr/>
              <c:txPr>
                <a:bodyPr/>
                <a:lstStyle/>
                <a:p>
                  <a:pPr>
                    <a:defRPr b="0"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5334420044114379E-2"/>
                  <c:y val="-0.15171705227121382"/>
                </c:manualLayout>
              </c:layout>
              <c:spPr/>
              <c:txPr>
                <a:bodyPr/>
                <a:lstStyle/>
                <a:p>
                  <a:pPr>
                    <a:defRPr b="0"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b="0"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/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/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Hoja1!$B$2:$H$2</c:f>
              <c:numCache>
                <c:formatCode>General</c:formatCode>
                <c:ptCount val="7"/>
                <c:pt idx="0">
                  <c:v>2005</c:v>
                </c:pt>
                <c:pt idx="1">
                  <c:v>2007</c:v>
                </c:pt>
                <c:pt idx="2">
                  <c:v>2009</c:v>
                </c:pt>
                <c:pt idx="3">
                  <c:v>2011</c:v>
                </c:pt>
                <c:pt idx="4">
                  <c:v>2013</c:v>
                </c:pt>
                <c:pt idx="5">
                  <c:v>2015</c:v>
                </c:pt>
                <c:pt idx="6">
                  <c:v>2017</c:v>
                </c:pt>
              </c:numCache>
            </c:numRef>
          </c:cat>
          <c:val>
            <c:numRef>
              <c:f>Hoja1!$B$5:$H$5</c:f>
              <c:numCache>
                <c:formatCode>General</c:formatCode>
                <c:ptCount val="7"/>
                <c:pt idx="0">
                  <c:v>3.7</c:v>
                </c:pt>
                <c:pt idx="1">
                  <c:v>5.9</c:v>
                </c:pt>
                <c:pt idx="2">
                  <c:v>5.2</c:v>
                </c:pt>
                <c:pt idx="3" formatCode="0.0">
                  <c:v>8.2586031273788425</c:v>
                </c:pt>
                <c:pt idx="4" formatCode="0.0">
                  <c:v>8.9043607041362698</c:v>
                </c:pt>
                <c:pt idx="5" formatCode="0.0">
                  <c:v>8.1</c:v>
                </c:pt>
                <c:pt idx="6" formatCode="0.0">
                  <c:v>7.5130126603513565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Hoja1!$A$6</c:f>
              <c:strCache>
                <c:ptCount val="1"/>
                <c:pt idx="0">
                  <c:v>A diario o casi a diario en los últimos 30 días</c:v>
                </c:pt>
              </c:strCache>
            </c:strRef>
          </c:tx>
          <c:spPr>
            <a:ln w="38100">
              <a:solidFill>
                <a:schemeClr val="bg1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2"/>
              <c:spPr/>
              <c:txPr>
                <a:bodyPr/>
                <a:lstStyle/>
                <a:p>
                  <a:pPr>
                    <a:defRPr b="0"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es-E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b="0"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es-E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/>
                  </a:pPr>
                  <a:endParaRPr lang="es-E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/>
                </a:pPr>
                <a:endParaRPr lang="es-E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Hoja1!$B$2:$H$2</c:f>
              <c:numCache>
                <c:formatCode>General</c:formatCode>
                <c:ptCount val="7"/>
                <c:pt idx="0">
                  <c:v>2005</c:v>
                </c:pt>
                <c:pt idx="1">
                  <c:v>2007</c:v>
                </c:pt>
                <c:pt idx="2">
                  <c:v>2009</c:v>
                </c:pt>
                <c:pt idx="3">
                  <c:v>2011</c:v>
                </c:pt>
                <c:pt idx="4">
                  <c:v>2013</c:v>
                </c:pt>
                <c:pt idx="5">
                  <c:v>2015</c:v>
                </c:pt>
                <c:pt idx="6">
                  <c:v>2017</c:v>
                </c:pt>
              </c:numCache>
            </c:numRef>
          </c:cat>
          <c:val>
            <c:numRef>
              <c:f>Hoja1!$B$6:$H$6</c:f>
              <c:numCache>
                <c:formatCode>General</c:formatCode>
                <c:ptCount val="7"/>
                <c:pt idx="1">
                  <c:v>3.1</c:v>
                </c:pt>
                <c:pt idx="2">
                  <c:v>2.7</c:v>
                </c:pt>
                <c:pt idx="3" formatCode="0.0">
                  <c:v>4.5563752055776359</c:v>
                </c:pt>
                <c:pt idx="4" formatCode="0.0">
                  <c:v>6.7977588847430592</c:v>
                </c:pt>
                <c:pt idx="5" formatCode="0.0">
                  <c:v>6</c:v>
                </c:pt>
                <c:pt idx="6" formatCode="0.0">
                  <c:v>5.9478002221440223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6497152"/>
        <c:axId val="106498688"/>
      </c:lineChart>
      <c:catAx>
        <c:axId val="106497152"/>
        <c:scaling>
          <c:orientation val="minMax"/>
        </c:scaling>
        <c:delete val="0"/>
        <c:axPos val="b"/>
        <c:majorGridlines>
          <c:spPr>
            <a:ln w="6350"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majorTickMark val="cross"/>
        <c:minorTickMark val="none"/>
        <c:tickLblPos val="nextTo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/>
            </a:pPr>
            <a:endParaRPr lang="es-ES"/>
          </a:p>
        </c:txPr>
        <c:crossAx val="106498688"/>
        <c:crosses val="autoZero"/>
        <c:auto val="0"/>
        <c:lblAlgn val="ctr"/>
        <c:lblOffset val="100"/>
        <c:noMultiLvlLbl val="0"/>
      </c:catAx>
      <c:valAx>
        <c:axId val="106498688"/>
        <c:scaling>
          <c:orientation val="minMax"/>
        </c:scaling>
        <c:delete val="1"/>
        <c:axPos val="l"/>
        <c:numFmt formatCode="General" sourceLinked="1"/>
        <c:majorTickMark val="cross"/>
        <c:minorTickMark val="none"/>
        <c:tickLblPos val="nextTo"/>
        <c:crossAx val="106497152"/>
        <c:crosses val="autoZero"/>
        <c:crossBetween val="between"/>
      </c:valAx>
      <c:spPr>
        <a:noFill/>
        <a:ln w="25400">
          <a:noFill/>
        </a:ln>
      </c:spPr>
    </c:plotArea>
    <c:legend>
      <c:legendPos val="l"/>
      <c:layout>
        <c:manualLayout>
          <c:xMode val="edge"/>
          <c:yMode val="edge"/>
          <c:x val="2.7840022026499318E-3"/>
          <c:y val="2.2779576416605836E-2"/>
          <c:w val="0.3862738388409081"/>
          <c:h val="0.27178853492217431"/>
        </c:manualLayout>
      </c:layout>
      <c:overlay val="1"/>
      <c:txPr>
        <a:bodyPr/>
        <a:lstStyle/>
        <a:p>
          <a:pPr>
            <a:defRPr b="1"/>
          </a:pPr>
          <a:endParaRPr lang="es-E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100" b="1" i="0" u="none" strike="noStrike" baseline="0">
          <a:solidFill>
            <a:srgbClr val="000000"/>
          </a:solidFill>
          <a:latin typeface="Century Gothic" panose="020B0502020202020204" pitchFamily="34" charset="0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0.13734</cdr:x>
      <cdr:y>0</cdr:y>
    </cdr:from>
    <cdr:to>
      <cdr:x>0.98512</cdr:x>
      <cdr:y>0.15292</cdr:y>
    </cdr:to>
    <cdr:sp macro="" textlink="">
      <cdr:nvSpPr>
        <cdr:cNvPr id="2" name="Text Box 1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38093" y="0"/>
          <a:ext cx="7642721" cy="8063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25400">
              <a:solidFill>
                <a:srgbClr val="FF99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s-E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just" eaLnBrk="1" hangingPunct="1">
            <a:lnSpc>
              <a:spcPct val="120000"/>
            </a:lnSpc>
            <a:spcBef>
              <a:spcPct val="50000"/>
            </a:spcBef>
            <a:buClr>
              <a:prstClr val="black">
                <a:lumMod val="65000"/>
                <a:lumOff val="35000"/>
              </a:prstClr>
            </a:buClr>
          </a:pPr>
          <a:r>
            <a:rPr lang="es-ES" altLang="es-ES" sz="1600" dirty="0" smtClean="0">
              <a:solidFill>
                <a:srgbClr val="333333"/>
              </a:solidFill>
              <a:latin typeface="Century Gothic" pitchFamily="34" charset="0"/>
            </a:rPr>
            <a:t>Las drogas más </a:t>
          </a:r>
          <a:r>
            <a:rPr lang="es-ES" altLang="es-ES" sz="1600" b="1" u="sng" dirty="0" smtClean="0">
              <a:solidFill>
                <a:srgbClr val="333333"/>
              </a:solidFill>
              <a:latin typeface="Century Gothic" pitchFamily="34" charset="0"/>
            </a:rPr>
            <a:t>consumidas</a:t>
          </a:r>
          <a:r>
            <a:rPr lang="es-ES" altLang="es-ES" sz="1600" dirty="0" smtClean="0">
              <a:solidFill>
                <a:srgbClr val="333333"/>
              </a:solidFill>
              <a:latin typeface="Century Gothic" pitchFamily="34" charset="0"/>
            </a:rPr>
            <a:t> son </a:t>
          </a:r>
          <a:r>
            <a:rPr lang="es-ES" altLang="es-ES" sz="1600" b="1" dirty="0">
              <a:solidFill>
                <a:srgbClr val="333333"/>
              </a:solidFill>
              <a:latin typeface="Century Gothic" pitchFamily="34" charset="0"/>
            </a:rPr>
            <a:t>el alcohol, el tabaco y los </a:t>
          </a:r>
          <a:r>
            <a:rPr lang="es-ES" altLang="es-ES" sz="1600" b="1" dirty="0" err="1" smtClean="0">
              <a:solidFill>
                <a:srgbClr val="333333"/>
              </a:solidFill>
              <a:latin typeface="Century Gothic" pitchFamily="34" charset="0"/>
            </a:rPr>
            <a:t>hipnosedantes</a:t>
          </a:r>
          <a:r>
            <a:rPr lang="es-ES" altLang="es-ES" sz="1600" b="1" dirty="0" smtClean="0">
              <a:solidFill>
                <a:srgbClr val="333333"/>
              </a:solidFill>
              <a:latin typeface="Century Gothic" pitchFamily="34" charset="0"/>
            </a:rPr>
            <a:t> </a:t>
          </a:r>
        </a:p>
        <a:p xmlns:a="http://schemas.openxmlformats.org/drawingml/2006/main">
          <a:pPr algn="just" eaLnBrk="1" hangingPunct="1">
            <a:lnSpc>
              <a:spcPct val="120000"/>
            </a:lnSpc>
            <a:spcBef>
              <a:spcPct val="50000"/>
            </a:spcBef>
            <a:buClr>
              <a:prstClr val="black">
                <a:lumMod val="65000"/>
                <a:lumOff val="35000"/>
              </a:prstClr>
            </a:buClr>
          </a:pPr>
          <a:r>
            <a:rPr lang="es-ES" altLang="es-ES" sz="1600" dirty="0" smtClean="0">
              <a:solidFill>
                <a:srgbClr val="333333"/>
              </a:solidFill>
              <a:latin typeface="Century Gothic" pitchFamily="34" charset="0"/>
            </a:rPr>
            <a:t>El </a:t>
          </a:r>
          <a:r>
            <a:rPr lang="es-ES" altLang="es-ES" sz="1600" b="1" dirty="0" smtClean="0">
              <a:solidFill>
                <a:srgbClr val="333333"/>
              </a:solidFill>
              <a:latin typeface="Century Gothic" pitchFamily="34" charset="0"/>
            </a:rPr>
            <a:t>cannabis </a:t>
          </a:r>
          <a:r>
            <a:rPr lang="es-ES" altLang="es-ES" sz="1600" dirty="0" smtClean="0">
              <a:solidFill>
                <a:srgbClr val="333333"/>
              </a:solidFill>
              <a:latin typeface="Century Gothic" pitchFamily="34" charset="0"/>
            </a:rPr>
            <a:t>es la </a:t>
          </a:r>
          <a:r>
            <a:rPr lang="es-ES" altLang="es-ES" sz="1600" b="1" dirty="0" smtClean="0">
              <a:solidFill>
                <a:srgbClr val="333333"/>
              </a:solidFill>
              <a:latin typeface="Century Gothic" pitchFamily="34" charset="0"/>
            </a:rPr>
            <a:t>droga ilegal más consumida</a:t>
          </a:r>
          <a:endParaRPr lang="es-ES" altLang="es-ES" sz="1600" b="1" dirty="0">
            <a:solidFill>
              <a:srgbClr val="333333"/>
            </a:solidFill>
            <a:latin typeface="Century Gothic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CF8CD8-F7B9-4BF5-8F46-594A5C263238}" type="datetimeFigureOut">
              <a:rPr lang="es-ES" smtClean="0"/>
              <a:t>10/12/2018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4D5F35-1AEB-4A97-BAE9-4095D72D93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21500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4035BB-5075-49C7-9627-0AE98A43E693}" type="datetimeFigureOut">
              <a:rPr lang="es-ES" smtClean="0"/>
              <a:t>10/12/2018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5A4A23-C4C5-4376-81F0-7756CCF63F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8438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ES" altLang="es-ES" sz="1000" dirty="0">
                <a:latin typeface="Century Gothic" panose="020B0502020202020204" pitchFamily="34" charset="0"/>
              </a:rPr>
              <a:t>A continuación se presentan los principales resultados de la </a:t>
            </a:r>
            <a:r>
              <a:rPr lang="es-ES" altLang="es-ES" sz="1000" b="1" dirty="0">
                <a:latin typeface="Century Gothic" panose="020B0502020202020204" pitchFamily="34" charset="0"/>
              </a:rPr>
              <a:t>Encuesta sobre Alcohol y Drogas en España</a:t>
            </a:r>
            <a:r>
              <a:rPr lang="es-ES" altLang="es-ES" sz="1000" dirty="0">
                <a:latin typeface="Century Gothic" panose="020B0502020202020204" pitchFamily="34" charset="0"/>
              </a:rPr>
              <a:t> en población general residente en hogares (</a:t>
            </a:r>
            <a:r>
              <a:rPr lang="es-ES" altLang="es-ES" sz="1000" b="1" dirty="0">
                <a:latin typeface="Century Gothic" panose="020B0502020202020204" pitchFamily="34" charset="0"/>
              </a:rPr>
              <a:t>15-64 años</a:t>
            </a:r>
            <a:r>
              <a:rPr lang="es-ES" altLang="es-ES" sz="1000" dirty="0">
                <a:latin typeface="Century Gothic" panose="020B0502020202020204" pitchFamily="34" charset="0"/>
              </a:rPr>
              <a:t>),  en 2017/2018, conocida como EDADES. </a:t>
            </a:r>
          </a:p>
          <a:p>
            <a:pPr algn="just"/>
            <a:endParaRPr lang="es-ES" altLang="es-ES" sz="1000" dirty="0">
              <a:latin typeface="Century Gothic" panose="020B0502020202020204" pitchFamily="34" charset="0"/>
            </a:endParaRPr>
          </a:p>
          <a:p>
            <a:pPr algn="just"/>
            <a:r>
              <a:rPr lang="es-ES" altLang="es-ES" sz="1000" dirty="0">
                <a:latin typeface="Century Gothic" panose="020B0502020202020204" pitchFamily="34" charset="0"/>
              </a:rPr>
              <a:t>Esta encuesta se lleva a cabo por la Delegación del Gobierno para el Plan Nacional sobre Drogas del Ministerio de Sanidad, Consumo y Bienestar Social.</a:t>
            </a:r>
          </a:p>
          <a:p>
            <a:pPr algn="just"/>
            <a:endParaRPr lang="es-ES" altLang="es-ES" sz="1000" dirty="0">
              <a:latin typeface="Century Gothic" panose="020B0502020202020204" pitchFamily="34" charset="0"/>
            </a:endParaRPr>
          </a:p>
          <a:p>
            <a:pPr algn="just"/>
            <a:r>
              <a:rPr lang="es-ES" altLang="es-ES" sz="1000" dirty="0">
                <a:latin typeface="Century Gothic" panose="020B0502020202020204" pitchFamily="34" charset="0"/>
              </a:rPr>
              <a:t>El esquema que se sigue en la presentación es el siguiente: </a:t>
            </a:r>
          </a:p>
          <a:p>
            <a:pPr algn="just"/>
            <a:endParaRPr lang="es-ES" altLang="es-ES" sz="1000" dirty="0">
              <a:latin typeface="Century Gothic" panose="020B0502020202020204" pitchFamily="34" charset="0"/>
            </a:endParaRPr>
          </a:p>
          <a:p>
            <a:pPr algn="just"/>
            <a:r>
              <a:rPr lang="es-ES" altLang="es-ES" sz="1000" b="1" dirty="0">
                <a:latin typeface="Century Gothic" panose="020B0502020202020204" pitchFamily="34" charset="0"/>
              </a:rPr>
              <a:t>(1) Aspectos generales</a:t>
            </a:r>
            <a:r>
              <a:rPr lang="es-ES" altLang="es-ES" sz="1000" dirty="0">
                <a:latin typeface="Century Gothic" panose="020B0502020202020204" pitchFamily="34" charset="0"/>
              </a:rPr>
              <a:t>: Antecedentes y módulos específicos de la encuesta</a:t>
            </a:r>
          </a:p>
          <a:p>
            <a:pPr algn="just"/>
            <a:endParaRPr lang="es-ES" altLang="es-ES" sz="1000" b="1" dirty="0" smtClean="0">
              <a:latin typeface="Century Gothic" panose="020B0502020202020204" pitchFamily="34" charset="0"/>
            </a:endParaRPr>
          </a:p>
          <a:p>
            <a:pPr algn="just"/>
            <a:r>
              <a:rPr lang="es-ES" altLang="es-ES" sz="1000" b="1" dirty="0" smtClean="0">
                <a:latin typeface="Century Gothic" panose="020B0502020202020204" pitchFamily="34" charset="0"/>
              </a:rPr>
              <a:t>(</a:t>
            </a:r>
            <a:r>
              <a:rPr lang="es-ES" altLang="es-ES" sz="1000" b="1" dirty="0">
                <a:latin typeface="Century Gothic" panose="020B0502020202020204" pitchFamily="34" charset="0"/>
              </a:rPr>
              <a:t>2) Drogas: </a:t>
            </a:r>
          </a:p>
          <a:p>
            <a:pPr marL="171450" indent="-171450" algn="just">
              <a:buFont typeface="Century Gothic" panose="020B0502020202020204" pitchFamily="34" charset="0"/>
              <a:buChar char="−"/>
            </a:pPr>
            <a:r>
              <a:rPr lang="es-ES" altLang="es-ES" sz="1000" b="1" dirty="0" smtClean="0">
                <a:latin typeface="Century Gothic" panose="020B0502020202020204" pitchFamily="34" charset="0"/>
              </a:rPr>
              <a:t>Prevalencia </a:t>
            </a:r>
            <a:r>
              <a:rPr lang="es-ES" altLang="es-ES" sz="1000" b="1" dirty="0">
                <a:latin typeface="Century Gothic" panose="020B0502020202020204" pitchFamily="34" charset="0"/>
              </a:rPr>
              <a:t>global </a:t>
            </a:r>
            <a:r>
              <a:rPr lang="es-ES" altLang="es-ES" sz="1000" dirty="0">
                <a:latin typeface="Century Gothic" panose="020B0502020202020204" pitchFamily="34" charset="0"/>
              </a:rPr>
              <a:t>por sexo</a:t>
            </a:r>
          </a:p>
          <a:p>
            <a:pPr marL="171450" indent="-171450" algn="just">
              <a:buFont typeface="Century Gothic" panose="020B0502020202020204" pitchFamily="34" charset="0"/>
              <a:buChar char="−"/>
            </a:pPr>
            <a:r>
              <a:rPr lang="es-ES" altLang="es-ES" sz="1000" b="1" dirty="0" smtClean="0">
                <a:latin typeface="Century Gothic" panose="020B0502020202020204" pitchFamily="34" charset="0"/>
              </a:rPr>
              <a:t>Tabaco</a:t>
            </a:r>
            <a:r>
              <a:rPr lang="es-ES" altLang="es-ES" sz="1000" dirty="0">
                <a:latin typeface="Century Gothic" panose="020B0502020202020204" pitchFamily="34" charset="0"/>
              </a:rPr>
              <a:t>: prevalencia, perfil consumidores, tipos de cigarrillos y dejar de fumar</a:t>
            </a:r>
          </a:p>
          <a:p>
            <a:pPr marL="171450" indent="-171450" algn="just">
              <a:buFont typeface="Century Gothic" panose="020B0502020202020204" pitchFamily="34" charset="0"/>
              <a:buChar char="−"/>
            </a:pPr>
            <a:r>
              <a:rPr lang="es-ES" altLang="es-ES" sz="1000" b="1" dirty="0" smtClean="0">
                <a:latin typeface="Century Gothic" panose="020B0502020202020204" pitchFamily="34" charset="0"/>
              </a:rPr>
              <a:t>Alcohol</a:t>
            </a:r>
            <a:r>
              <a:rPr lang="es-ES" altLang="es-ES" sz="1000" dirty="0">
                <a:latin typeface="Century Gothic" panose="020B0502020202020204" pitchFamily="34" charset="0"/>
              </a:rPr>
              <a:t>: prevalencia, tipo de bebidas, razones de consumo, borracheras y </a:t>
            </a:r>
            <a:r>
              <a:rPr lang="es-ES" altLang="es-ES" sz="1000" dirty="0" err="1">
                <a:latin typeface="Century Gothic" panose="020B0502020202020204" pitchFamily="34" charset="0"/>
              </a:rPr>
              <a:t>binge</a:t>
            </a:r>
            <a:r>
              <a:rPr lang="es-ES" altLang="es-ES" sz="1000" dirty="0">
                <a:latin typeface="Century Gothic" panose="020B0502020202020204" pitchFamily="34" charset="0"/>
              </a:rPr>
              <a:t>. </a:t>
            </a:r>
          </a:p>
          <a:p>
            <a:pPr marL="171450" indent="-171450" algn="just">
              <a:buFont typeface="Century Gothic" panose="020B0502020202020204" pitchFamily="34" charset="0"/>
              <a:buChar char="−"/>
            </a:pPr>
            <a:r>
              <a:rPr lang="es-ES" altLang="es-ES" sz="1000" b="1" dirty="0" err="1" smtClean="0">
                <a:latin typeface="Century Gothic" panose="020B0502020202020204" pitchFamily="34" charset="0"/>
              </a:rPr>
              <a:t>Hipnosedantes</a:t>
            </a:r>
            <a:r>
              <a:rPr lang="es-ES" altLang="es-ES" sz="1000" b="1" dirty="0" smtClean="0">
                <a:latin typeface="Century Gothic" panose="020B0502020202020204" pitchFamily="34" charset="0"/>
              </a:rPr>
              <a:t> </a:t>
            </a:r>
            <a:r>
              <a:rPr lang="es-ES" altLang="es-ES" sz="1000" b="1" dirty="0">
                <a:latin typeface="Century Gothic" panose="020B0502020202020204" pitchFamily="34" charset="0"/>
              </a:rPr>
              <a:t>y analgésicos opioides</a:t>
            </a:r>
            <a:r>
              <a:rPr lang="es-ES" altLang="es-ES" sz="1000" dirty="0">
                <a:latin typeface="Century Gothic" panose="020B0502020202020204" pitchFamily="34" charset="0"/>
              </a:rPr>
              <a:t>: prevalencia</a:t>
            </a:r>
          </a:p>
          <a:p>
            <a:pPr marL="171450" indent="-171450" algn="just">
              <a:buFont typeface="Century Gothic" panose="020B0502020202020204" pitchFamily="34" charset="0"/>
              <a:buChar char="−"/>
            </a:pPr>
            <a:r>
              <a:rPr lang="es-ES" altLang="es-ES" sz="1000" b="1" dirty="0" smtClean="0">
                <a:latin typeface="Century Gothic" panose="020B0502020202020204" pitchFamily="34" charset="0"/>
              </a:rPr>
              <a:t>Cannabis</a:t>
            </a:r>
            <a:r>
              <a:rPr lang="es-ES" altLang="es-ES" sz="1000" dirty="0">
                <a:latin typeface="Century Gothic" panose="020B0502020202020204" pitchFamily="34" charset="0"/>
              </a:rPr>
              <a:t>: prevalencia, tipo y forma de consumo. </a:t>
            </a:r>
          </a:p>
          <a:p>
            <a:pPr marL="171450" indent="-171450" algn="just">
              <a:buFont typeface="Century Gothic" panose="020B0502020202020204" pitchFamily="34" charset="0"/>
              <a:buChar char="−"/>
            </a:pPr>
            <a:r>
              <a:rPr lang="es-ES" altLang="es-ES" sz="1000" b="1" dirty="0" smtClean="0">
                <a:latin typeface="Century Gothic" panose="020B0502020202020204" pitchFamily="34" charset="0"/>
              </a:rPr>
              <a:t>Cocaína</a:t>
            </a:r>
            <a:r>
              <a:rPr lang="es-ES" altLang="es-ES" sz="1000" dirty="0">
                <a:latin typeface="Century Gothic" panose="020B0502020202020204" pitchFamily="34" charset="0"/>
              </a:rPr>
              <a:t>: prevalencia y perfil consumidores</a:t>
            </a:r>
          </a:p>
          <a:p>
            <a:pPr marL="171450" indent="-171450" algn="just">
              <a:buFont typeface="Century Gothic" panose="020B0502020202020204" pitchFamily="34" charset="0"/>
              <a:buChar char="−"/>
            </a:pPr>
            <a:r>
              <a:rPr lang="es-ES" altLang="es-ES" sz="1000" b="1" dirty="0" smtClean="0">
                <a:latin typeface="Century Gothic" panose="020B0502020202020204" pitchFamily="34" charset="0"/>
              </a:rPr>
              <a:t>Riesgo </a:t>
            </a:r>
            <a:r>
              <a:rPr lang="es-ES" altLang="es-ES" sz="1000" b="1" dirty="0">
                <a:latin typeface="Century Gothic" panose="020B0502020202020204" pitchFamily="34" charset="0"/>
              </a:rPr>
              <a:t>percibido</a:t>
            </a:r>
          </a:p>
          <a:p>
            <a:pPr marL="171450" indent="-171450" algn="just">
              <a:buFont typeface="Century Gothic" panose="020B0502020202020204" pitchFamily="34" charset="0"/>
              <a:buChar char="−"/>
            </a:pPr>
            <a:r>
              <a:rPr lang="es-ES" altLang="es-ES" sz="1000" b="1" dirty="0" smtClean="0">
                <a:latin typeface="Century Gothic" panose="020B0502020202020204" pitchFamily="34" charset="0"/>
              </a:rPr>
              <a:t>Disponibilidad </a:t>
            </a:r>
            <a:r>
              <a:rPr lang="es-ES" altLang="es-ES" sz="1000" b="1" dirty="0">
                <a:latin typeface="Century Gothic" panose="020B0502020202020204" pitchFamily="34" charset="0"/>
              </a:rPr>
              <a:t>percibida</a:t>
            </a:r>
          </a:p>
          <a:p>
            <a:pPr marL="171450" indent="-171450" algn="just">
              <a:buFont typeface="Century Gothic" panose="020B0502020202020204" pitchFamily="34" charset="0"/>
              <a:buChar char="−"/>
            </a:pPr>
            <a:r>
              <a:rPr lang="es-ES" altLang="es-ES" sz="1000" b="1" dirty="0" smtClean="0">
                <a:latin typeface="Century Gothic" panose="020B0502020202020204" pitchFamily="34" charset="0"/>
              </a:rPr>
              <a:t>Nuevas </a:t>
            </a:r>
            <a:r>
              <a:rPr lang="es-ES" altLang="es-ES" sz="1000" b="1" dirty="0">
                <a:latin typeface="Century Gothic" panose="020B0502020202020204" pitchFamily="34" charset="0"/>
              </a:rPr>
              <a:t>sustancias psicoactivas</a:t>
            </a:r>
            <a:r>
              <a:rPr lang="es-ES" altLang="es-ES" sz="1000" dirty="0">
                <a:latin typeface="Century Gothic" panose="020B0502020202020204" pitchFamily="34" charset="0"/>
              </a:rPr>
              <a:t>: prevalencia, vías de obtención.</a:t>
            </a:r>
          </a:p>
          <a:p>
            <a:pPr algn="just"/>
            <a:endParaRPr lang="es-ES" altLang="es-ES" sz="1000" b="1" dirty="0" smtClean="0">
              <a:latin typeface="Century Gothic" panose="020B0502020202020204" pitchFamily="34" charset="0"/>
            </a:endParaRPr>
          </a:p>
          <a:p>
            <a:pPr algn="just"/>
            <a:r>
              <a:rPr lang="es-ES" altLang="es-ES" sz="1000" b="1" dirty="0" smtClean="0">
                <a:latin typeface="Century Gothic" panose="020B0502020202020204" pitchFamily="34" charset="0"/>
              </a:rPr>
              <a:t>(</a:t>
            </a:r>
            <a:r>
              <a:rPr lang="es-ES" altLang="es-ES" sz="1000" b="1" dirty="0">
                <a:latin typeface="Century Gothic" panose="020B0502020202020204" pitchFamily="34" charset="0"/>
              </a:rPr>
              <a:t>3) Otras adicciones</a:t>
            </a:r>
            <a:r>
              <a:rPr lang="es-ES" altLang="es-ES" sz="1000" dirty="0">
                <a:latin typeface="Century Gothic" panose="020B0502020202020204" pitchFamily="34" charset="0"/>
              </a:rPr>
              <a:t>:</a:t>
            </a:r>
          </a:p>
          <a:p>
            <a:pPr marL="171450" indent="-171450" algn="just">
              <a:buFont typeface="Century Gothic" panose="020B0502020202020204" pitchFamily="34" charset="0"/>
              <a:buChar char="−"/>
            </a:pPr>
            <a:r>
              <a:rPr lang="es-ES" altLang="es-ES" sz="1000" b="1" dirty="0" smtClean="0">
                <a:latin typeface="Century Gothic" panose="020B0502020202020204" pitchFamily="34" charset="0"/>
              </a:rPr>
              <a:t>Uso </a:t>
            </a:r>
            <a:r>
              <a:rPr lang="es-ES" altLang="es-ES" sz="1000" b="1" dirty="0">
                <a:latin typeface="Century Gothic" panose="020B0502020202020204" pitchFamily="34" charset="0"/>
              </a:rPr>
              <a:t>compulsivo de internet</a:t>
            </a:r>
            <a:r>
              <a:rPr lang="es-ES" altLang="es-ES" sz="1000" dirty="0">
                <a:latin typeface="Century Gothic" panose="020B0502020202020204" pitchFamily="34" charset="0"/>
              </a:rPr>
              <a:t>: Método de estimación, prevalencia</a:t>
            </a:r>
          </a:p>
          <a:p>
            <a:pPr marL="171450" indent="-171450" algn="just">
              <a:buFont typeface="Century Gothic" panose="020B0502020202020204" pitchFamily="34" charset="0"/>
              <a:buChar char="−"/>
            </a:pPr>
            <a:r>
              <a:rPr lang="es-ES" altLang="es-ES" sz="1000" b="1" dirty="0" smtClean="0">
                <a:latin typeface="Century Gothic" panose="020B0502020202020204" pitchFamily="34" charset="0"/>
              </a:rPr>
              <a:t>Jugar </a:t>
            </a:r>
            <a:r>
              <a:rPr lang="es-ES" altLang="es-ES" sz="1000" b="1" dirty="0">
                <a:latin typeface="Century Gothic" panose="020B0502020202020204" pitchFamily="34" charset="0"/>
              </a:rPr>
              <a:t>dinero</a:t>
            </a:r>
            <a:r>
              <a:rPr lang="es-ES" altLang="es-ES" sz="1000" dirty="0">
                <a:latin typeface="Century Gothic" panose="020B0502020202020204" pitchFamily="34" charset="0"/>
              </a:rPr>
              <a:t>: online y presencial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A4A23-C4C5-4376-81F0-7756CCF63F97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4908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ES" sz="1000" dirty="0">
                <a:latin typeface="Century Gothic" panose="020B0502020202020204" pitchFamily="34" charset="0"/>
              </a:rPr>
              <a:t>En 2017 se observa una </a:t>
            </a:r>
            <a:r>
              <a:rPr lang="es-ES" sz="1000" b="1" dirty="0">
                <a:latin typeface="Century Gothic" panose="020B0502020202020204" pitchFamily="34" charset="0"/>
              </a:rPr>
              <a:t>tendencia levemente ascendente </a:t>
            </a:r>
            <a:r>
              <a:rPr lang="es-ES" sz="1000" dirty="0">
                <a:latin typeface="Century Gothic" panose="020B0502020202020204" pitchFamily="34" charset="0"/>
              </a:rPr>
              <a:t>en el porcentaje de personas de 15 a 64 años que consumen </a:t>
            </a:r>
            <a:r>
              <a:rPr lang="es-ES" sz="1000" b="1" dirty="0">
                <a:latin typeface="Century Gothic" panose="020B0502020202020204" pitchFamily="34" charset="0"/>
              </a:rPr>
              <a:t>COCAÍNA.</a:t>
            </a:r>
            <a:endParaRPr lang="es-ES" sz="1000" dirty="0">
              <a:latin typeface="Century Gothic" panose="020B0502020202020204" pitchFamily="34" charset="0"/>
            </a:endParaRPr>
          </a:p>
          <a:p>
            <a:pPr algn="just"/>
            <a:r>
              <a:rPr lang="es-ES" sz="1000" dirty="0">
                <a:latin typeface="Century Gothic" panose="020B0502020202020204" pitchFamily="34" charset="0"/>
              </a:rPr>
              <a:t> </a:t>
            </a:r>
          </a:p>
          <a:p>
            <a:pPr algn="just"/>
            <a:r>
              <a:rPr lang="es-ES" sz="1000" dirty="0">
                <a:latin typeface="Century Gothic" panose="020B0502020202020204" pitchFamily="34" charset="0"/>
              </a:rPr>
              <a:t>El </a:t>
            </a:r>
            <a:r>
              <a:rPr lang="es-ES" sz="1000" b="1" dirty="0">
                <a:latin typeface="Century Gothic" panose="020B0502020202020204" pitchFamily="34" charset="0"/>
              </a:rPr>
              <a:t>10,0%</a:t>
            </a:r>
            <a:r>
              <a:rPr lang="es-ES" sz="1000" dirty="0">
                <a:latin typeface="Century Gothic" panose="020B0502020202020204" pitchFamily="34" charset="0"/>
              </a:rPr>
              <a:t> de las personas de 15 a 64 años han consumido cocaína </a:t>
            </a:r>
            <a:r>
              <a:rPr lang="es-ES" sz="1000" b="1" dirty="0">
                <a:latin typeface="Century Gothic" panose="020B0502020202020204" pitchFamily="34" charset="0"/>
              </a:rPr>
              <a:t>alguna vez en la vida</a:t>
            </a:r>
            <a:r>
              <a:rPr lang="es-ES" sz="1000" dirty="0">
                <a:latin typeface="Century Gothic" panose="020B0502020202020204" pitchFamily="34" charset="0"/>
              </a:rPr>
              <a:t>, el </a:t>
            </a:r>
            <a:r>
              <a:rPr lang="es-ES" sz="1000" b="1" dirty="0">
                <a:latin typeface="Century Gothic" panose="020B0502020202020204" pitchFamily="34" charset="0"/>
              </a:rPr>
              <a:t>2,0%</a:t>
            </a:r>
            <a:r>
              <a:rPr lang="es-ES" sz="1000" dirty="0">
                <a:latin typeface="Century Gothic" panose="020B0502020202020204" pitchFamily="34" charset="0"/>
              </a:rPr>
              <a:t> en los </a:t>
            </a:r>
            <a:r>
              <a:rPr lang="es-ES" sz="1000" b="1" dirty="0">
                <a:latin typeface="Century Gothic" panose="020B0502020202020204" pitchFamily="34" charset="0"/>
              </a:rPr>
              <a:t>últimos 12 meses </a:t>
            </a:r>
            <a:r>
              <a:rPr lang="es-ES" sz="1000" dirty="0">
                <a:latin typeface="Century Gothic" panose="020B0502020202020204" pitchFamily="34" charset="0"/>
              </a:rPr>
              <a:t>y el </a:t>
            </a:r>
            <a:r>
              <a:rPr lang="es-ES" sz="1000" b="1" dirty="0">
                <a:latin typeface="Century Gothic" panose="020B0502020202020204" pitchFamily="34" charset="0"/>
              </a:rPr>
              <a:t>1,1%</a:t>
            </a:r>
            <a:r>
              <a:rPr lang="es-ES" sz="1000" dirty="0">
                <a:latin typeface="Century Gothic" panose="020B0502020202020204" pitchFamily="34" charset="0"/>
              </a:rPr>
              <a:t> en los </a:t>
            </a:r>
            <a:r>
              <a:rPr lang="es-ES" sz="1000" b="1" dirty="0">
                <a:latin typeface="Century Gothic" panose="020B0502020202020204" pitchFamily="34" charset="0"/>
              </a:rPr>
              <a:t>últimos 30 días</a:t>
            </a:r>
            <a:r>
              <a:rPr lang="es-ES" sz="1000" dirty="0">
                <a:latin typeface="Century Gothic" panose="020B0502020202020204" pitchFamily="34" charset="0"/>
              </a:rPr>
              <a:t>.</a:t>
            </a:r>
          </a:p>
          <a:p>
            <a:pPr algn="just"/>
            <a:r>
              <a:rPr lang="es-ES" sz="1000" dirty="0">
                <a:latin typeface="Century Gothic" panose="020B0502020202020204" pitchFamily="34" charset="0"/>
              </a:rPr>
              <a:t> </a:t>
            </a:r>
          </a:p>
          <a:p>
            <a:pPr algn="just"/>
            <a:r>
              <a:rPr lang="es-ES" sz="1000" dirty="0">
                <a:latin typeface="Century Gothic" panose="020B0502020202020204" pitchFamily="34" charset="0"/>
              </a:rPr>
              <a:t>Respecto al </a:t>
            </a:r>
            <a:r>
              <a:rPr lang="es-ES" sz="1000" b="1" dirty="0">
                <a:latin typeface="Century Gothic" panose="020B0502020202020204" pitchFamily="34" charset="0"/>
              </a:rPr>
              <a:t>perfil de los consumidores de cocaína </a:t>
            </a:r>
            <a:r>
              <a:rPr lang="es-ES" sz="1000" dirty="0">
                <a:latin typeface="Century Gothic" panose="020B0502020202020204" pitchFamily="34" charset="0"/>
              </a:rPr>
              <a:t>en el último año, se puede decir que: </a:t>
            </a:r>
          </a:p>
          <a:p>
            <a:pPr algn="just"/>
            <a:r>
              <a:rPr lang="es-ES" sz="1000" dirty="0">
                <a:latin typeface="Century Gothic" panose="020B0502020202020204" pitchFamily="34" charset="0"/>
              </a:rPr>
              <a:t> </a:t>
            </a:r>
          </a:p>
          <a:p>
            <a:pPr marL="171450" lvl="0" indent="-171450" algn="just">
              <a:buFont typeface="Century Gothic" panose="020B0502020202020204" pitchFamily="34" charset="0"/>
              <a:buChar char="−"/>
            </a:pPr>
            <a:r>
              <a:rPr lang="es-ES" sz="1000" dirty="0">
                <a:latin typeface="Century Gothic" panose="020B0502020202020204" pitchFamily="34" charset="0"/>
              </a:rPr>
              <a:t>Son mayoritariamente </a:t>
            </a:r>
            <a:r>
              <a:rPr lang="es-ES" sz="1000" b="1" dirty="0" smtClean="0">
                <a:latin typeface="Century Gothic" panose="020B0502020202020204" pitchFamily="34" charset="0"/>
              </a:rPr>
              <a:t>hombres</a:t>
            </a:r>
            <a:r>
              <a:rPr lang="es-ES" sz="1000" dirty="0">
                <a:latin typeface="Century Gothic" panose="020B0502020202020204" pitchFamily="34" charset="0"/>
              </a:rPr>
              <a:t>, </a:t>
            </a:r>
          </a:p>
          <a:p>
            <a:pPr marL="171450" lvl="0" indent="-171450" algn="just">
              <a:buFont typeface="Century Gothic" panose="020B0502020202020204" pitchFamily="34" charset="0"/>
              <a:buChar char="−"/>
            </a:pPr>
            <a:r>
              <a:rPr lang="es-ES" sz="1000" dirty="0">
                <a:latin typeface="Century Gothic" panose="020B0502020202020204" pitchFamily="34" charset="0"/>
              </a:rPr>
              <a:t>Con una edad media de </a:t>
            </a:r>
            <a:r>
              <a:rPr lang="es-ES" sz="1000" b="1" dirty="0">
                <a:latin typeface="Century Gothic" panose="020B0502020202020204" pitchFamily="34" charset="0"/>
              </a:rPr>
              <a:t>36,6 años </a:t>
            </a:r>
            <a:endParaRPr lang="es-ES" sz="1000" dirty="0">
              <a:latin typeface="Century Gothic" panose="020B0502020202020204" pitchFamily="34" charset="0"/>
            </a:endParaRPr>
          </a:p>
          <a:p>
            <a:pPr marL="171450" lvl="0" indent="-171450" algn="just">
              <a:buFont typeface="Century Gothic" panose="020B0502020202020204" pitchFamily="34" charset="0"/>
              <a:buChar char="−"/>
            </a:pPr>
            <a:r>
              <a:rPr lang="es-ES" sz="1000" b="1" dirty="0">
                <a:latin typeface="Century Gothic" panose="020B0502020202020204" pitchFamily="34" charset="0"/>
              </a:rPr>
              <a:t>Son </a:t>
            </a:r>
            <a:r>
              <a:rPr lang="es-ES" sz="1000" b="1" dirty="0" err="1" smtClean="0">
                <a:latin typeface="Century Gothic" panose="020B0502020202020204" pitchFamily="34" charset="0"/>
              </a:rPr>
              <a:t>policonsumidores</a:t>
            </a:r>
            <a:r>
              <a:rPr lang="es-ES" sz="1000" b="1" dirty="0" smtClean="0">
                <a:latin typeface="Century Gothic" panose="020B0502020202020204" pitchFamily="34" charset="0"/>
              </a:rPr>
              <a:t>; </a:t>
            </a:r>
            <a:r>
              <a:rPr lang="es-ES" sz="1000" dirty="0" smtClean="0">
                <a:latin typeface="Century Gothic" panose="020B0502020202020204" pitchFamily="34" charset="0"/>
              </a:rPr>
              <a:t>concretamente, </a:t>
            </a:r>
            <a:r>
              <a:rPr lang="es-ES" sz="1000" dirty="0">
                <a:latin typeface="Century Gothic" panose="020B0502020202020204" pitchFamily="34" charset="0"/>
              </a:rPr>
              <a:t>el </a:t>
            </a:r>
            <a:r>
              <a:rPr lang="es-ES" sz="1000" b="1" dirty="0">
                <a:latin typeface="Century Gothic" panose="020B0502020202020204" pitchFamily="34" charset="0"/>
              </a:rPr>
              <a:t>92,9% </a:t>
            </a:r>
            <a:r>
              <a:rPr lang="es-ES" sz="1000" dirty="0">
                <a:latin typeface="Century Gothic" panose="020B0502020202020204" pitchFamily="34" charset="0"/>
              </a:rPr>
              <a:t>ha consumido </a:t>
            </a:r>
            <a:r>
              <a:rPr lang="es-ES" sz="1000" b="1" dirty="0">
                <a:latin typeface="Century Gothic" panose="020B0502020202020204" pitchFamily="34" charset="0"/>
              </a:rPr>
              <a:t>3 o más sustancias psicoactivas en el último mes </a:t>
            </a:r>
            <a:r>
              <a:rPr lang="es-ES" sz="1000" dirty="0">
                <a:latin typeface="Century Gothic" panose="020B0502020202020204" pitchFamily="34" charset="0"/>
              </a:rPr>
              <a:t>incluyendo cocaína</a:t>
            </a:r>
          </a:p>
          <a:p>
            <a:pPr marL="171450" lvl="0" indent="-171450" algn="just">
              <a:buFont typeface="Century Gothic" panose="020B0502020202020204" pitchFamily="34" charset="0"/>
              <a:buChar char="−"/>
            </a:pPr>
            <a:r>
              <a:rPr lang="es-ES" sz="1000" dirty="0">
                <a:latin typeface="Century Gothic" panose="020B0502020202020204" pitchFamily="34" charset="0"/>
              </a:rPr>
              <a:t>Suelen tener </a:t>
            </a:r>
            <a:r>
              <a:rPr lang="es-ES" sz="1000" b="1" dirty="0">
                <a:latin typeface="Century Gothic" panose="020B0502020202020204" pitchFamily="34" charset="0"/>
              </a:rPr>
              <a:t>más problemas </a:t>
            </a:r>
            <a:r>
              <a:rPr lang="es-ES" sz="1000" dirty="0">
                <a:latin typeface="Century Gothic" panose="020B0502020202020204" pitchFamily="34" charset="0"/>
              </a:rPr>
              <a:t>con familiares o amigos, con la policía o la ley y económicos o accidentes de tráfico que los que no han consumido cocaína en ese periodo de tiempo. </a:t>
            </a:r>
            <a:r>
              <a:rPr lang="es-ES" sz="1000" b="1" dirty="0">
                <a:latin typeface="Century Gothic" panose="020B0502020202020204" pitchFamily="34" charset="0"/>
              </a:rPr>
              <a:t> </a:t>
            </a:r>
            <a:endParaRPr lang="es-ES" sz="1000" dirty="0">
              <a:latin typeface="Century Gothic" panose="020B0502020202020204" pitchFamily="34" charset="0"/>
            </a:endParaRPr>
          </a:p>
          <a:p>
            <a:pPr algn="just"/>
            <a:r>
              <a:rPr lang="es-ES" sz="1000" dirty="0">
                <a:latin typeface="Century Gothic" panose="020B0502020202020204" pitchFamily="34" charset="0"/>
              </a:rPr>
              <a:t> </a:t>
            </a:r>
          </a:p>
          <a:p>
            <a:pPr algn="just"/>
            <a:r>
              <a:rPr lang="es-ES" sz="10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Nota aclaratoria para esta diapositiva:</a:t>
            </a:r>
            <a:endParaRPr lang="es-ES" sz="1000" dirty="0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just"/>
            <a:r>
              <a:rPr lang="es-ES" sz="10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En España se consumen 2 tipos de cocaína: Cocaína clorhidrato que es la mayoritaria, conocida como cocaína en polvo y la cocaína base o crack </a:t>
            </a:r>
            <a:r>
              <a:rPr lang="es-ES" sz="1000" b="1" dirty="0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cuyo consumo es muy inferior (1,3</a:t>
            </a:r>
            <a:r>
              <a:rPr lang="es-ES" sz="10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% prevalencia alguna vez en la vida, 0,3% en los últimos 12 meses y 0,1% en el último mes). Respecto a las tendencias de consumo, en ambos tipos de cocaína se observa una tendencia ascendente, por lo tanto la primera frase sirve para los 2 tipos de cocaína, aunque en el gráfico sólo aparezcan datos de la cocaína clorhidrato.</a:t>
            </a:r>
            <a:endParaRPr lang="es-ES" sz="1000" dirty="0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A4A23-C4C5-4376-81F0-7756CCF63F97}" type="slidenum">
              <a:rPr lang="es-ES" smtClean="0"/>
              <a:t>10</a:t>
            </a:fld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734541" y="7268368"/>
            <a:ext cx="5328592" cy="122413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82519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ES" sz="1000" dirty="0">
                <a:latin typeface="Century Gothic" panose="020B0502020202020204" pitchFamily="34" charset="0"/>
              </a:rPr>
              <a:t>Existe una relación directa entre la </a:t>
            </a:r>
            <a:r>
              <a:rPr lang="es-ES" sz="1000" b="1" dirty="0">
                <a:latin typeface="Century Gothic" panose="020B0502020202020204" pitchFamily="34" charset="0"/>
              </a:rPr>
              <a:t>percepción del RIESGO</a:t>
            </a:r>
            <a:r>
              <a:rPr lang="es-ES" sz="1000" dirty="0">
                <a:latin typeface="Century Gothic" panose="020B0502020202020204" pitchFamily="34" charset="0"/>
              </a:rPr>
              <a:t> de consumir de drogas y el </a:t>
            </a:r>
            <a:r>
              <a:rPr lang="es-ES" sz="1000" b="1" dirty="0">
                <a:latin typeface="Century Gothic" panose="020B0502020202020204" pitchFamily="34" charset="0"/>
              </a:rPr>
              <a:t>consumo</a:t>
            </a:r>
            <a:r>
              <a:rPr lang="es-ES" sz="1000" dirty="0">
                <a:latin typeface="Century Gothic" panose="020B0502020202020204" pitchFamily="34" charset="0"/>
              </a:rPr>
              <a:t> de las mismas.</a:t>
            </a:r>
          </a:p>
          <a:p>
            <a:pPr algn="just"/>
            <a:r>
              <a:rPr lang="es-ES" sz="1000" dirty="0">
                <a:latin typeface="Century Gothic" panose="020B0502020202020204" pitchFamily="34" charset="0"/>
              </a:rPr>
              <a:t> </a:t>
            </a:r>
          </a:p>
          <a:p>
            <a:pPr algn="just"/>
            <a:r>
              <a:rPr lang="es-ES" sz="1000" dirty="0">
                <a:latin typeface="Century Gothic" panose="020B0502020202020204" pitchFamily="34" charset="0"/>
              </a:rPr>
              <a:t>En 2017 se mantiene la </a:t>
            </a:r>
            <a:r>
              <a:rPr lang="es-ES" sz="1000" b="1" dirty="0">
                <a:latin typeface="Century Gothic" panose="020B0502020202020204" pitchFamily="34" charset="0"/>
              </a:rPr>
              <a:t>tendencia ascendente</a:t>
            </a:r>
            <a:r>
              <a:rPr lang="es-ES" sz="1000" dirty="0">
                <a:latin typeface="Century Gothic" panose="020B0502020202020204" pitchFamily="34" charset="0"/>
              </a:rPr>
              <a:t>, iniciada en 2015, de la </a:t>
            </a:r>
            <a:r>
              <a:rPr lang="es-ES" sz="1000" b="1" dirty="0">
                <a:latin typeface="Century Gothic" panose="020B0502020202020204" pitchFamily="34" charset="0"/>
              </a:rPr>
              <a:t>percepción de riesgo </a:t>
            </a:r>
            <a:r>
              <a:rPr lang="es-ES" sz="1000" dirty="0">
                <a:latin typeface="Century Gothic" panose="020B0502020202020204" pitchFamily="34" charset="0"/>
              </a:rPr>
              <a:t>del consumo de todas las drogas legales e ilegales.</a:t>
            </a:r>
          </a:p>
          <a:p>
            <a:pPr algn="just"/>
            <a:r>
              <a:rPr lang="es-ES" sz="1000" dirty="0">
                <a:latin typeface="Century Gothic" panose="020B0502020202020204" pitchFamily="34" charset="0"/>
              </a:rPr>
              <a:t> </a:t>
            </a:r>
          </a:p>
          <a:p>
            <a:pPr algn="just"/>
            <a:r>
              <a:rPr lang="es-ES" sz="1000" dirty="0" smtClean="0">
                <a:latin typeface="Century Gothic" panose="020B0502020202020204" pitchFamily="34" charset="0"/>
              </a:rPr>
              <a:t>Para </a:t>
            </a:r>
            <a:r>
              <a:rPr lang="es-ES" sz="1000" dirty="0">
                <a:latin typeface="Century Gothic" panose="020B0502020202020204" pitchFamily="34" charset="0"/>
              </a:rPr>
              <a:t>todas las sustancias </a:t>
            </a:r>
            <a:r>
              <a:rPr lang="es-ES" sz="1000" dirty="0" smtClean="0">
                <a:latin typeface="Century Gothic" panose="020B0502020202020204" pitchFamily="34" charset="0"/>
              </a:rPr>
              <a:t>la proporción de </a:t>
            </a:r>
            <a:r>
              <a:rPr lang="es-ES" sz="1000" b="1" dirty="0" smtClean="0">
                <a:latin typeface="Century Gothic" panose="020B0502020202020204" pitchFamily="34" charset="0"/>
              </a:rPr>
              <a:t>mujeres</a:t>
            </a:r>
            <a:r>
              <a:rPr lang="es-ES" sz="1000" dirty="0" smtClean="0">
                <a:latin typeface="Century Gothic" panose="020B0502020202020204" pitchFamily="34" charset="0"/>
              </a:rPr>
              <a:t> que percibe </a:t>
            </a:r>
            <a:r>
              <a:rPr lang="es-ES" sz="1000" b="1" dirty="0" smtClean="0">
                <a:latin typeface="Century Gothic" panose="020B0502020202020204" pitchFamily="34" charset="0"/>
              </a:rPr>
              <a:t>riesgo en el consumo</a:t>
            </a:r>
            <a:r>
              <a:rPr lang="es-ES" sz="1000" dirty="0" smtClean="0">
                <a:latin typeface="Century Gothic" panose="020B0502020202020204" pitchFamily="34" charset="0"/>
              </a:rPr>
              <a:t> es siempre </a:t>
            </a:r>
            <a:r>
              <a:rPr lang="es-ES" sz="1000" b="1" dirty="0" smtClean="0">
                <a:latin typeface="Century Gothic" panose="020B0502020202020204" pitchFamily="34" charset="0"/>
              </a:rPr>
              <a:t>mayor</a:t>
            </a:r>
            <a:r>
              <a:rPr lang="es-ES" sz="1000" dirty="0" smtClean="0">
                <a:latin typeface="Century Gothic" panose="020B0502020202020204" pitchFamily="34" charset="0"/>
              </a:rPr>
              <a:t> que la registrada entre los hombres.  </a:t>
            </a:r>
            <a:endParaRPr lang="es-ES" sz="1000" dirty="0">
              <a:latin typeface="Century Gothic" panose="020B0502020202020204" pitchFamily="34" charset="0"/>
            </a:endParaRPr>
          </a:p>
          <a:p>
            <a:pPr algn="just"/>
            <a:r>
              <a:rPr lang="es-ES" sz="1000" dirty="0">
                <a:latin typeface="Century Gothic" panose="020B0502020202020204" pitchFamily="34" charset="0"/>
              </a:rPr>
              <a:t> </a:t>
            </a:r>
          </a:p>
          <a:p>
            <a:pPr algn="just"/>
            <a:r>
              <a:rPr lang="es-ES" sz="1000" dirty="0">
                <a:latin typeface="Century Gothic" panose="020B0502020202020204" pitchFamily="34" charset="0"/>
              </a:rPr>
              <a:t>En general se observa una </a:t>
            </a:r>
            <a:r>
              <a:rPr lang="es-ES" sz="1000" b="1" dirty="0">
                <a:latin typeface="Century Gothic" panose="020B0502020202020204" pitchFamily="34" charset="0"/>
              </a:rPr>
              <a:t>baja percepción de riesgo </a:t>
            </a:r>
            <a:r>
              <a:rPr lang="es-ES" sz="1000" dirty="0">
                <a:latin typeface="Century Gothic" panose="020B0502020202020204" pitchFamily="34" charset="0"/>
              </a:rPr>
              <a:t>del consumo de </a:t>
            </a:r>
            <a:r>
              <a:rPr lang="es-ES" sz="1000" b="1" dirty="0">
                <a:latin typeface="Century Gothic" panose="020B0502020202020204" pitchFamily="34" charset="0"/>
              </a:rPr>
              <a:t>alcohol, </a:t>
            </a:r>
            <a:r>
              <a:rPr lang="es-ES" sz="1000" b="1" dirty="0" err="1">
                <a:latin typeface="Century Gothic" panose="020B0502020202020204" pitchFamily="34" charset="0"/>
              </a:rPr>
              <a:t>hipnosedantes</a:t>
            </a:r>
            <a:r>
              <a:rPr lang="es-ES" sz="1000" b="1" dirty="0">
                <a:latin typeface="Century Gothic" panose="020B0502020202020204" pitchFamily="34" charset="0"/>
              </a:rPr>
              <a:t> y cannabis </a:t>
            </a:r>
            <a:r>
              <a:rPr lang="es-ES" sz="1000" dirty="0">
                <a:latin typeface="Century Gothic" panose="020B0502020202020204" pitchFamily="34" charset="0"/>
              </a:rPr>
              <a:t>y una alta percepción de riesgo del consumo de </a:t>
            </a:r>
            <a:r>
              <a:rPr lang="es-ES" sz="1000" b="1" dirty="0">
                <a:latin typeface="Century Gothic" panose="020B0502020202020204" pitchFamily="34" charset="0"/>
              </a:rPr>
              <a:t>tabaco</a:t>
            </a:r>
            <a:r>
              <a:rPr lang="es-ES" sz="1000" dirty="0">
                <a:latin typeface="Century Gothic" panose="020B0502020202020204" pitchFamily="34" charset="0"/>
              </a:rPr>
              <a:t> y el resto de </a:t>
            </a:r>
            <a:r>
              <a:rPr lang="es-ES" sz="1000" b="1" dirty="0">
                <a:latin typeface="Century Gothic" panose="020B0502020202020204" pitchFamily="34" charset="0"/>
              </a:rPr>
              <a:t>drogas ilegales </a:t>
            </a:r>
            <a:r>
              <a:rPr lang="es-ES" sz="1000" dirty="0">
                <a:latin typeface="Century Gothic" panose="020B0502020202020204" pitchFamily="34" charset="0"/>
              </a:rPr>
              <a:t>(cocaína, heroína, éxtasis, alucinógenos). </a:t>
            </a:r>
          </a:p>
          <a:p>
            <a:pPr algn="just"/>
            <a:r>
              <a:rPr lang="es-ES" sz="1000" dirty="0">
                <a:latin typeface="Century Gothic" panose="020B0502020202020204" pitchFamily="34" charset="0"/>
              </a:rPr>
              <a:t> </a:t>
            </a:r>
          </a:p>
          <a:p>
            <a:pPr algn="just"/>
            <a:r>
              <a:rPr lang="es-ES" sz="1000" dirty="0" smtClean="0">
                <a:latin typeface="Century Gothic" panose="020B0502020202020204" pitchFamily="34" charset="0"/>
              </a:rPr>
              <a:t>Respecto </a:t>
            </a:r>
            <a:r>
              <a:rPr lang="es-ES" sz="1000" dirty="0">
                <a:latin typeface="Century Gothic" panose="020B0502020202020204" pitchFamily="34" charset="0"/>
              </a:rPr>
              <a:t>al </a:t>
            </a:r>
            <a:r>
              <a:rPr lang="es-ES" sz="1000" b="1" dirty="0">
                <a:latin typeface="Century Gothic" panose="020B0502020202020204" pitchFamily="34" charset="0"/>
              </a:rPr>
              <a:t>alcohol</a:t>
            </a:r>
            <a:r>
              <a:rPr lang="es-ES" sz="1000" dirty="0">
                <a:latin typeface="Century Gothic" panose="020B0502020202020204" pitchFamily="34" charset="0"/>
              </a:rPr>
              <a:t>, que es la sustancia que se percibe como </a:t>
            </a:r>
            <a:r>
              <a:rPr lang="es-ES" sz="1000" b="1" dirty="0">
                <a:latin typeface="Century Gothic" panose="020B0502020202020204" pitchFamily="34" charset="0"/>
              </a:rPr>
              <a:t>menos peligrosa</a:t>
            </a:r>
            <a:r>
              <a:rPr lang="es-ES" sz="1000" dirty="0">
                <a:latin typeface="Century Gothic" panose="020B0502020202020204" pitchFamily="34" charset="0"/>
              </a:rPr>
              <a:t>, es remarcable que </a:t>
            </a:r>
            <a:r>
              <a:rPr lang="es-ES" sz="1000" dirty="0" smtClean="0">
                <a:latin typeface="Century Gothic" panose="020B0502020202020204" pitchFamily="34" charset="0"/>
              </a:rPr>
              <a:t>aproximadamente la </a:t>
            </a:r>
            <a:r>
              <a:rPr lang="es-ES" sz="1000" dirty="0">
                <a:latin typeface="Century Gothic" panose="020B0502020202020204" pitchFamily="34" charset="0"/>
              </a:rPr>
              <a:t>mitad de la población de 15 a 64 años </a:t>
            </a:r>
            <a:r>
              <a:rPr lang="es-ES" sz="1000" dirty="0" smtClean="0">
                <a:latin typeface="Century Gothic" panose="020B0502020202020204" pitchFamily="34" charset="0"/>
              </a:rPr>
              <a:t>(49,1%) </a:t>
            </a:r>
            <a:r>
              <a:rPr lang="es-ES" sz="1000" dirty="0">
                <a:latin typeface="Century Gothic" panose="020B0502020202020204" pitchFamily="34" charset="0"/>
              </a:rPr>
              <a:t>piensa que consumir bebidas alcohólicas (5/6 cañas/copas el fin de semana) </a:t>
            </a:r>
            <a:r>
              <a:rPr lang="es-ES" sz="1000" dirty="0" smtClean="0">
                <a:latin typeface="Century Gothic" panose="020B0502020202020204" pitchFamily="34" charset="0"/>
              </a:rPr>
              <a:t>puede producir muchos o bastantes problemas</a:t>
            </a:r>
            <a:r>
              <a:rPr lang="es-ES" sz="1000" dirty="0">
                <a:latin typeface="Century Gothic" panose="020B0502020202020204" pitchFamily="34" charset="0"/>
              </a:rPr>
              <a:t>.  </a:t>
            </a:r>
          </a:p>
          <a:p>
            <a:pPr algn="just"/>
            <a:r>
              <a:rPr lang="es-ES" sz="1000" dirty="0">
                <a:latin typeface="Century Gothic" panose="020B0502020202020204" pitchFamily="34" charset="0"/>
              </a:rPr>
              <a:t> </a:t>
            </a:r>
          </a:p>
          <a:p>
            <a:pPr algn="just"/>
            <a:r>
              <a:rPr lang="es-ES" sz="1000" dirty="0">
                <a:latin typeface="Century Gothic" panose="020B0502020202020204" pitchFamily="34" charset="0"/>
              </a:rPr>
              <a:t>En relación con el </a:t>
            </a:r>
            <a:r>
              <a:rPr lang="es-ES" sz="1000" b="1" dirty="0">
                <a:latin typeface="Century Gothic" panose="020B0502020202020204" pitchFamily="34" charset="0"/>
              </a:rPr>
              <a:t>cannabis</a:t>
            </a:r>
            <a:r>
              <a:rPr lang="es-ES" sz="1000" dirty="0">
                <a:latin typeface="Century Gothic" panose="020B0502020202020204" pitchFamily="34" charset="0"/>
              </a:rPr>
              <a:t>, es importante destacar que más del 30 % de la población valora que su </a:t>
            </a:r>
            <a:r>
              <a:rPr lang="es-ES" sz="1000" dirty="0" smtClean="0">
                <a:latin typeface="Century Gothic" panose="020B0502020202020204" pitchFamily="34" charset="0"/>
              </a:rPr>
              <a:t>consumo no </a:t>
            </a:r>
            <a:r>
              <a:rPr lang="es-ES" sz="1000" dirty="0">
                <a:latin typeface="Century Gothic" panose="020B0502020202020204" pitchFamily="34" charset="0"/>
              </a:rPr>
              <a:t>es </a:t>
            </a:r>
            <a:r>
              <a:rPr lang="es-ES" sz="1000" dirty="0" smtClean="0">
                <a:latin typeface="Century Gothic" panose="020B0502020202020204" pitchFamily="34" charset="0"/>
              </a:rPr>
              <a:t>peligroso. </a:t>
            </a:r>
            <a:endParaRPr lang="es-ES" sz="1000" dirty="0">
              <a:latin typeface="Century Gothic" panose="020B050202020202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A4A23-C4C5-4376-81F0-7756CCF63F97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12711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ES" sz="1000" dirty="0">
                <a:latin typeface="Century Gothic" panose="020B0502020202020204" pitchFamily="34" charset="0"/>
              </a:rPr>
              <a:t>Existe también una relación entre la </a:t>
            </a:r>
            <a:r>
              <a:rPr lang="es-ES" sz="1000" b="1" dirty="0">
                <a:latin typeface="Century Gothic" panose="020B0502020202020204" pitchFamily="34" charset="0"/>
              </a:rPr>
              <a:t>DISPONIBILIDAD PERCIBIDA </a:t>
            </a:r>
            <a:r>
              <a:rPr lang="es-ES" sz="1000" dirty="0">
                <a:latin typeface="Century Gothic" panose="020B0502020202020204" pitchFamily="34" charset="0"/>
              </a:rPr>
              <a:t>(cómo de fácil consideran que es conseguir las diferentes sustancias en 24 horas) y las prevalencias de consumo.  </a:t>
            </a:r>
          </a:p>
          <a:p>
            <a:pPr algn="just"/>
            <a:r>
              <a:rPr lang="es-ES" sz="1000" dirty="0">
                <a:latin typeface="Century Gothic" panose="020B0502020202020204" pitchFamily="34" charset="0"/>
              </a:rPr>
              <a:t> </a:t>
            </a:r>
          </a:p>
          <a:p>
            <a:pPr algn="just"/>
            <a:r>
              <a:rPr lang="es-ES" sz="1000" dirty="0">
                <a:latin typeface="Century Gothic" panose="020B0502020202020204" pitchFamily="34" charset="0"/>
              </a:rPr>
              <a:t>En 2017, respecto al 2015, se detecta un ligero </a:t>
            </a:r>
            <a:r>
              <a:rPr lang="es-ES" sz="1000" b="1" dirty="0">
                <a:latin typeface="Century Gothic" panose="020B0502020202020204" pitchFamily="34" charset="0"/>
              </a:rPr>
              <a:t>aumento de</a:t>
            </a:r>
            <a:r>
              <a:rPr lang="es-ES" sz="1000" dirty="0">
                <a:latin typeface="Century Gothic" panose="020B0502020202020204" pitchFamily="34" charset="0"/>
              </a:rPr>
              <a:t> la </a:t>
            </a:r>
            <a:r>
              <a:rPr lang="es-ES" sz="1000" b="1" dirty="0">
                <a:latin typeface="Century Gothic" panose="020B0502020202020204" pitchFamily="34" charset="0"/>
              </a:rPr>
              <a:t>disponibilidad percibida </a:t>
            </a:r>
            <a:r>
              <a:rPr lang="es-ES" sz="1000" dirty="0">
                <a:latin typeface="Century Gothic" panose="020B0502020202020204" pitchFamily="34" charset="0"/>
              </a:rPr>
              <a:t>de todas las drogas </a:t>
            </a:r>
            <a:r>
              <a:rPr lang="es-ES" sz="1000" dirty="0" smtClean="0">
                <a:latin typeface="Century Gothic" panose="020B0502020202020204" pitchFamily="34" charset="0"/>
              </a:rPr>
              <a:t>ilegales, </a:t>
            </a:r>
            <a:r>
              <a:rPr lang="es-ES" sz="1000" dirty="0">
                <a:latin typeface="Century Gothic" panose="020B0502020202020204" pitchFamily="34" charset="0"/>
              </a:rPr>
              <a:t>excepto del </a:t>
            </a:r>
            <a:r>
              <a:rPr lang="es-ES" sz="1000" dirty="0" smtClean="0">
                <a:latin typeface="Century Gothic" panose="020B0502020202020204" pitchFamily="34" charset="0"/>
              </a:rPr>
              <a:t>cannabis, que se viene registrando como la más disponible durante toda la serie histórica. </a:t>
            </a:r>
          </a:p>
          <a:p>
            <a:pPr algn="just"/>
            <a:endParaRPr lang="es-ES" sz="1000" dirty="0">
              <a:latin typeface="Century Gothic" panose="020B0502020202020204" pitchFamily="34" charset="0"/>
            </a:endParaRPr>
          </a:p>
          <a:p>
            <a:pPr algn="just"/>
            <a:r>
              <a:rPr lang="es-ES" sz="1000" dirty="0" smtClean="0">
                <a:latin typeface="Century Gothic" panose="020B0502020202020204" pitchFamily="34" charset="0"/>
              </a:rPr>
              <a:t>Confirmando </a:t>
            </a:r>
            <a:r>
              <a:rPr lang="es-ES" sz="1000" dirty="0">
                <a:latin typeface="Century Gothic" panose="020B0502020202020204" pitchFamily="34" charset="0"/>
              </a:rPr>
              <a:t>la relación entre la disponibilidad percibida y las prevalencias de consumo, la </a:t>
            </a:r>
            <a:r>
              <a:rPr lang="es-ES" sz="1000" b="1" dirty="0">
                <a:latin typeface="Century Gothic" panose="020B0502020202020204" pitchFamily="34" charset="0"/>
              </a:rPr>
              <a:t>droga ilegal </a:t>
            </a:r>
            <a:r>
              <a:rPr lang="es-ES" sz="1000" dirty="0">
                <a:latin typeface="Century Gothic" panose="020B0502020202020204" pitchFamily="34" charset="0"/>
              </a:rPr>
              <a:t>que se percibe como </a:t>
            </a:r>
            <a:r>
              <a:rPr lang="es-ES" sz="1000" b="1" dirty="0">
                <a:latin typeface="Century Gothic" panose="020B0502020202020204" pitchFamily="34" charset="0"/>
              </a:rPr>
              <a:t>más accesible </a:t>
            </a:r>
            <a:r>
              <a:rPr lang="es-ES" sz="1000" dirty="0">
                <a:latin typeface="Century Gothic" panose="020B0502020202020204" pitchFamily="34" charset="0"/>
              </a:rPr>
              <a:t>es el </a:t>
            </a:r>
            <a:r>
              <a:rPr lang="es-ES" sz="1000" b="1" dirty="0">
                <a:latin typeface="Century Gothic" panose="020B0502020202020204" pitchFamily="34" charset="0"/>
              </a:rPr>
              <a:t>cannabis</a:t>
            </a:r>
            <a:r>
              <a:rPr lang="es-ES" sz="1000" dirty="0">
                <a:latin typeface="Century Gothic" panose="020B0502020202020204" pitchFamily="34" charset="0"/>
              </a:rPr>
              <a:t> (el 63,3% de la población de 15 a 64 años cree que podría conseguirla fácil o muy fácilmente en 24 horas), siendo el cannabis la sustancia ilegal más consumida. </a:t>
            </a:r>
          </a:p>
          <a:p>
            <a:pPr algn="just"/>
            <a:r>
              <a:rPr lang="es-ES" sz="1000" dirty="0">
                <a:latin typeface="Century Gothic" panose="020B0502020202020204" pitchFamily="34" charset="0"/>
              </a:rPr>
              <a:t> </a:t>
            </a:r>
          </a:p>
          <a:p>
            <a:pPr algn="just"/>
            <a:r>
              <a:rPr lang="es-ES" sz="1000" dirty="0">
                <a:latin typeface="Century Gothic" panose="020B0502020202020204" pitchFamily="34" charset="0"/>
              </a:rPr>
              <a:t>En </a:t>
            </a:r>
            <a:r>
              <a:rPr lang="es-ES" sz="1000" b="1" dirty="0">
                <a:latin typeface="Century Gothic" panose="020B0502020202020204" pitchFamily="34" charset="0"/>
              </a:rPr>
              <a:t>segundo lugar </a:t>
            </a:r>
            <a:r>
              <a:rPr lang="es-ES" sz="1000" dirty="0">
                <a:latin typeface="Century Gothic" panose="020B0502020202020204" pitchFamily="34" charset="0"/>
              </a:rPr>
              <a:t>se sitúa la </a:t>
            </a:r>
            <a:r>
              <a:rPr lang="es-ES" sz="1000" b="1" dirty="0">
                <a:latin typeface="Century Gothic" panose="020B0502020202020204" pitchFamily="34" charset="0"/>
              </a:rPr>
              <a:t>cocaína</a:t>
            </a:r>
            <a:r>
              <a:rPr lang="es-ES" sz="1000" dirty="0">
                <a:latin typeface="Century Gothic" panose="020B0502020202020204" pitchFamily="34" charset="0"/>
              </a:rPr>
              <a:t> (siendo el 42,3% de la población los que creen que podrían conseguirla fácil o muy fácilmente en 24 horas), segunda sustancia ilegal más consumida.     </a:t>
            </a:r>
          </a:p>
          <a:p>
            <a:pPr algn="just"/>
            <a:r>
              <a:rPr lang="es-ES" sz="1000" dirty="0" smtClean="0">
                <a:latin typeface="Century Gothic" panose="020B0502020202020204" pitchFamily="34" charset="0"/>
              </a:rPr>
              <a:t> </a:t>
            </a:r>
            <a:endParaRPr lang="es-ES" sz="1000" dirty="0">
              <a:latin typeface="Century Gothic" panose="020B0502020202020204" pitchFamily="34" charset="0"/>
            </a:endParaRPr>
          </a:p>
          <a:p>
            <a:pPr algn="just"/>
            <a:endParaRPr lang="es-ES" sz="1000" dirty="0">
              <a:latin typeface="Century Gothic" panose="020B050202020202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A4A23-C4C5-4376-81F0-7756CCF63F97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79471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ES" sz="1000" dirty="0">
                <a:latin typeface="Century Gothic" panose="020B0502020202020204" pitchFamily="34" charset="0"/>
              </a:rPr>
              <a:t>Desde la Delegación del Gobierno para el Plan Nacional sobre Drogas se vigila el fenómeno de las </a:t>
            </a:r>
            <a:r>
              <a:rPr lang="es-ES" sz="1000" b="1" dirty="0">
                <a:latin typeface="Century Gothic" panose="020B0502020202020204" pitchFamily="34" charset="0"/>
              </a:rPr>
              <a:t>Nuevas Sustancias Psicoactivas</a:t>
            </a:r>
            <a:r>
              <a:rPr lang="es-ES" sz="1000" dirty="0">
                <a:latin typeface="Century Gothic" panose="020B0502020202020204" pitchFamily="34" charset="0"/>
              </a:rPr>
              <a:t>, a través de la información obtenida a través de </a:t>
            </a:r>
            <a:r>
              <a:rPr lang="es-ES" sz="1000" b="1" dirty="0">
                <a:latin typeface="Century Gothic" panose="020B0502020202020204" pitchFamily="34" charset="0"/>
              </a:rPr>
              <a:t>encuestas</a:t>
            </a:r>
            <a:r>
              <a:rPr lang="es-ES" sz="1000" dirty="0">
                <a:latin typeface="Century Gothic" panose="020B0502020202020204" pitchFamily="34" charset="0"/>
              </a:rPr>
              <a:t> e </a:t>
            </a:r>
            <a:r>
              <a:rPr lang="es-ES" sz="1000" b="1" dirty="0">
                <a:latin typeface="Century Gothic" panose="020B0502020202020204" pitchFamily="34" charset="0"/>
              </a:rPr>
              <a:t>indicadores</a:t>
            </a:r>
            <a:r>
              <a:rPr lang="es-ES" sz="1000" dirty="0">
                <a:latin typeface="Century Gothic" panose="020B0502020202020204" pitchFamily="34" charset="0"/>
              </a:rPr>
              <a:t> y del </a:t>
            </a:r>
            <a:r>
              <a:rPr lang="es-ES" sz="1000" b="1" dirty="0">
                <a:latin typeface="Century Gothic" panose="020B0502020202020204" pitchFamily="34" charset="0"/>
              </a:rPr>
              <a:t>Sistema Español de Alerta Temprana</a:t>
            </a:r>
            <a:r>
              <a:rPr lang="es-ES" sz="1000" dirty="0">
                <a:latin typeface="Century Gothic" panose="020B0502020202020204" pitchFamily="34" charset="0"/>
              </a:rPr>
              <a:t>. En la actualidad, la situación no puede considerarse alarmante, porque estas sustancias presentan unas prevalencias </a:t>
            </a:r>
            <a:r>
              <a:rPr lang="es-ES" sz="1000" dirty="0" smtClean="0">
                <a:latin typeface="Century Gothic" panose="020B0502020202020204" pitchFamily="34" charset="0"/>
              </a:rPr>
              <a:t>de consumo bajas </a:t>
            </a:r>
            <a:r>
              <a:rPr lang="es-ES" sz="1000" dirty="0">
                <a:latin typeface="Century Gothic" panose="020B0502020202020204" pitchFamily="34" charset="0"/>
              </a:rPr>
              <a:t>en nuestro país. </a:t>
            </a:r>
          </a:p>
          <a:p>
            <a:pPr algn="just"/>
            <a:r>
              <a:rPr lang="es-ES" sz="1000" dirty="0">
                <a:latin typeface="Century Gothic" panose="020B0502020202020204" pitchFamily="34" charset="0"/>
              </a:rPr>
              <a:t> </a:t>
            </a:r>
          </a:p>
          <a:p>
            <a:pPr algn="just"/>
            <a:r>
              <a:rPr lang="es-ES" sz="1000" dirty="0">
                <a:latin typeface="Century Gothic" panose="020B0502020202020204" pitchFamily="34" charset="0"/>
              </a:rPr>
              <a:t>En 2017 el </a:t>
            </a:r>
            <a:r>
              <a:rPr lang="es-ES" sz="1000" b="1" dirty="0">
                <a:latin typeface="Century Gothic" panose="020B0502020202020204" pitchFamily="34" charset="0"/>
              </a:rPr>
              <a:t>1,1%</a:t>
            </a:r>
            <a:r>
              <a:rPr lang="es-ES" sz="1000" dirty="0">
                <a:latin typeface="Century Gothic" panose="020B0502020202020204" pitchFamily="34" charset="0"/>
              </a:rPr>
              <a:t> de la población de 15 a 64 años ha probado </a:t>
            </a:r>
            <a:r>
              <a:rPr lang="es-ES" sz="1000" b="1" dirty="0">
                <a:latin typeface="Century Gothic" panose="020B0502020202020204" pitchFamily="34" charset="0"/>
              </a:rPr>
              <a:t>alguna vez </a:t>
            </a:r>
            <a:r>
              <a:rPr lang="es-ES" sz="1000" dirty="0">
                <a:latin typeface="Century Gothic" panose="020B0502020202020204" pitchFamily="34" charset="0"/>
              </a:rPr>
              <a:t>nuevas sustancias psicoactivas que imitan el efecto de otras drogas ilegales tradicionales, el </a:t>
            </a:r>
            <a:r>
              <a:rPr lang="es-ES" sz="1000" b="1" dirty="0">
                <a:latin typeface="Century Gothic" panose="020B0502020202020204" pitchFamily="34" charset="0"/>
              </a:rPr>
              <a:t>0,3%</a:t>
            </a:r>
            <a:r>
              <a:rPr lang="es-ES" sz="1000" dirty="0">
                <a:latin typeface="Century Gothic" panose="020B0502020202020204" pitchFamily="34" charset="0"/>
              </a:rPr>
              <a:t> las ha consumido en los </a:t>
            </a:r>
            <a:r>
              <a:rPr lang="es-ES" sz="1000" b="1" dirty="0">
                <a:latin typeface="Century Gothic" panose="020B0502020202020204" pitchFamily="34" charset="0"/>
              </a:rPr>
              <a:t>últimos 12 meses </a:t>
            </a:r>
            <a:r>
              <a:rPr lang="es-ES" sz="1000" dirty="0">
                <a:latin typeface="Century Gothic" panose="020B0502020202020204" pitchFamily="34" charset="0"/>
              </a:rPr>
              <a:t>y el </a:t>
            </a:r>
            <a:r>
              <a:rPr lang="es-ES" sz="1000" b="1" dirty="0">
                <a:latin typeface="Century Gothic" panose="020B0502020202020204" pitchFamily="34" charset="0"/>
              </a:rPr>
              <a:t>0,1%</a:t>
            </a:r>
            <a:r>
              <a:rPr lang="es-ES" sz="1000" dirty="0">
                <a:latin typeface="Century Gothic" panose="020B0502020202020204" pitchFamily="34" charset="0"/>
              </a:rPr>
              <a:t> en los </a:t>
            </a:r>
            <a:r>
              <a:rPr lang="es-ES" sz="1000" b="1" dirty="0">
                <a:latin typeface="Century Gothic" panose="020B0502020202020204" pitchFamily="34" charset="0"/>
              </a:rPr>
              <a:t>último 30 días</a:t>
            </a:r>
            <a:r>
              <a:rPr lang="es-ES" sz="1000" dirty="0">
                <a:latin typeface="Century Gothic" panose="020B0502020202020204" pitchFamily="34" charset="0"/>
              </a:rPr>
              <a:t>. </a:t>
            </a:r>
          </a:p>
          <a:p>
            <a:pPr algn="just"/>
            <a:r>
              <a:rPr lang="es-ES" sz="1000" dirty="0">
                <a:latin typeface="Century Gothic" panose="020B0502020202020204" pitchFamily="34" charset="0"/>
              </a:rPr>
              <a:t>	</a:t>
            </a:r>
          </a:p>
          <a:p>
            <a:pPr algn="just"/>
            <a:r>
              <a:rPr lang="es-ES" sz="1000" dirty="0">
                <a:latin typeface="Century Gothic" panose="020B0502020202020204" pitchFamily="34" charset="0"/>
              </a:rPr>
              <a:t>El </a:t>
            </a:r>
            <a:r>
              <a:rPr lang="es-ES" sz="1000" b="1" dirty="0">
                <a:latin typeface="Century Gothic" panose="020B0502020202020204" pitchFamily="34" charset="0"/>
              </a:rPr>
              <a:t>perfil del consumidor </a:t>
            </a:r>
            <a:r>
              <a:rPr lang="es-ES" sz="1000" dirty="0">
                <a:latin typeface="Century Gothic" panose="020B0502020202020204" pitchFamily="34" charset="0"/>
              </a:rPr>
              <a:t>de nuevas sustancias psicoactivas es el de un </a:t>
            </a:r>
            <a:r>
              <a:rPr lang="es-ES" sz="1000" b="1" dirty="0">
                <a:latin typeface="Century Gothic" panose="020B0502020202020204" pitchFamily="34" charset="0"/>
              </a:rPr>
              <a:t>hombre</a:t>
            </a:r>
            <a:r>
              <a:rPr lang="es-ES" sz="1000" dirty="0">
                <a:latin typeface="Century Gothic" panose="020B0502020202020204" pitchFamily="34" charset="0"/>
              </a:rPr>
              <a:t>, de entre </a:t>
            </a:r>
            <a:r>
              <a:rPr lang="es-ES" sz="1000" b="1" dirty="0">
                <a:latin typeface="Century Gothic" panose="020B0502020202020204" pitchFamily="34" charset="0"/>
              </a:rPr>
              <a:t>25 y 44 años</a:t>
            </a:r>
            <a:r>
              <a:rPr lang="es-ES" sz="1000" dirty="0">
                <a:latin typeface="Century Gothic" panose="020B0502020202020204" pitchFamily="34" charset="0"/>
              </a:rPr>
              <a:t>, que consume estas sustancias de manera </a:t>
            </a:r>
            <a:r>
              <a:rPr lang="es-ES" sz="1000" b="1" dirty="0">
                <a:latin typeface="Century Gothic" panose="020B0502020202020204" pitchFamily="34" charset="0"/>
              </a:rPr>
              <a:t>experimental</a:t>
            </a:r>
            <a:r>
              <a:rPr lang="es-ES" sz="1000" dirty="0">
                <a:latin typeface="Century Gothic" panose="020B0502020202020204" pitchFamily="34" charset="0"/>
              </a:rPr>
              <a:t>, que es </a:t>
            </a:r>
            <a:r>
              <a:rPr lang="es-ES" sz="1000" b="1" dirty="0" err="1">
                <a:latin typeface="Century Gothic" panose="020B0502020202020204" pitchFamily="34" charset="0"/>
              </a:rPr>
              <a:t>policonsumidor</a:t>
            </a:r>
            <a:r>
              <a:rPr lang="es-ES" sz="1000" dirty="0">
                <a:latin typeface="Century Gothic" panose="020B0502020202020204" pitchFamily="34" charset="0"/>
              </a:rPr>
              <a:t> de sustancias legales e ilegales y que suele obtenerlas a partir de amigos (un 57%), “camellos” (un 34%) o en fiestas o bares o pubs (un 31,7%). Sólo el 3,8% las consigue a través de internet. </a:t>
            </a:r>
          </a:p>
          <a:p>
            <a:pPr algn="just"/>
            <a:r>
              <a:rPr lang="es-ES" sz="1000" dirty="0">
                <a:latin typeface="Century Gothic" panose="020B0502020202020204" pitchFamily="34" charset="0"/>
              </a:rPr>
              <a:t> </a:t>
            </a:r>
          </a:p>
          <a:p>
            <a:pPr algn="just"/>
            <a:r>
              <a:rPr lang="es-ES" sz="1000" dirty="0">
                <a:latin typeface="Century Gothic" panose="020B0502020202020204" pitchFamily="34" charset="0"/>
              </a:rPr>
              <a:t>Entre las nuevas sustancias psicoactivas incluidas en el cuestionario de la encuesta EDADES se encuentran la </a:t>
            </a:r>
            <a:r>
              <a:rPr lang="es-ES" sz="1000" b="1" dirty="0" err="1">
                <a:latin typeface="Century Gothic" panose="020B0502020202020204" pitchFamily="34" charset="0"/>
              </a:rPr>
              <a:t>ketamina</a:t>
            </a:r>
            <a:r>
              <a:rPr lang="es-ES" sz="1000" b="1" dirty="0">
                <a:latin typeface="Century Gothic" panose="020B0502020202020204" pitchFamily="34" charset="0"/>
              </a:rPr>
              <a:t>, el </a:t>
            </a:r>
            <a:r>
              <a:rPr lang="es-ES" sz="1000" b="1" dirty="0" err="1">
                <a:latin typeface="Century Gothic" panose="020B0502020202020204" pitchFamily="34" charset="0"/>
              </a:rPr>
              <a:t>spice</a:t>
            </a:r>
            <a:r>
              <a:rPr lang="es-ES" sz="1000" b="1" dirty="0">
                <a:latin typeface="Century Gothic" panose="020B0502020202020204" pitchFamily="34" charset="0"/>
              </a:rPr>
              <a:t>, la ayahuasca, la </a:t>
            </a:r>
            <a:r>
              <a:rPr lang="es-ES" sz="1000" b="1" dirty="0" err="1">
                <a:latin typeface="Century Gothic" panose="020B0502020202020204" pitchFamily="34" charset="0"/>
              </a:rPr>
              <a:t>mefedrona</a:t>
            </a:r>
            <a:r>
              <a:rPr lang="es-ES" sz="1000" b="1" dirty="0">
                <a:latin typeface="Century Gothic" panose="020B0502020202020204" pitchFamily="34" charset="0"/>
              </a:rPr>
              <a:t> o la salvia </a:t>
            </a:r>
            <a:r>
              <a:rPr lang="es-ES" sz="1000" b="1" dirty="0" err="1">
                <a:latin typeface="Century Gothic" panose="020B0502020202020204" pitchFamily="34" charset="0"/>
              </a:rPr>
              <a:t>divinorum</a:t>
            </a:r>
            <a:r>
              <a:rPr lang="es-ES" sz="1000" dirty="0">
                <a:latin typeface="Century Gothic" panose="020B0502020202020204" pitchFamily="34" charset="0"/>
              </a:rPr>
              <a:t>, todas ellas con una prevalencia de consumo alguna vez en la vida inferior al 0,6%. </a:t>
            </a:r>
          </a:p>
          <a:p>
            <a:pPr algn="just"/>
            <a:endParaRPr lang="es-ES" sz="1000" dirty="0">
              <a:latin typeface="Century Gothic" panose="020B050202020202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A4A23-C4C5-4376-81F0-7756CCF63F97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16730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000" dirty="0">
                <a:latin typeface="Century Gothic" panose="020B0502020202020204" pitchFamily="34" charset="0"/>
              </a:rPr>
              <a:t>En base a la Estrategia 2017-2024 del Plan Nacional sobre Drogas se incluyen preguntas relacionadas con las </a:t>
            </a:r>
            <a:r>
              <a:rPr lang="es-ES" sz="1000" b="1" dirty="0">
                <a:latin typeface="Century Gothic" panose="020B0502020202020204" pitchFamily="34" charset="0"/>
              </a:rPr>
              <a:t>adicciones COMPORTAMENTALES</a:t>
            </a:r>
            <a:r>
              <a:rPr lang="es-ES" sz="1000" dirty="0">
                <a:latin typeface="Century Gothic" panose="020B0502020202020204" pitchFamily="34" charset="0"/>
              </a:rPr>
              <a:t>, como es el </a:t>
            </a:r>
            <a:r>
              <a:rPr lang="es-ES" sz="1000" b="1" dirty="0">
                <a:latin typeface="Century Gothic" panose="020B0502020202020204" pitchFamily="34" charset="0"/>
              </a:rPr>
              <a:t>uso compulsivo de internet</a:t>
            </a:r>
            <a:r>
              <a:rPr lang="es-ES" sz="1000" dirty="0">
                <a:latin typeface="Century Gothic" panose="020B0502020202020204" pitchFamily="34" charset="0"/>
              </a:rPr>
              <a:t> y la ludopatía. </a:t>
            </a:r>
          </a:p>
          <a:p>
            <a:r>
              <a:rPr lang="es-ES" sz="1000" dirty="0">
                <a:latin typeface="Century Gothic" panose="020B0502020202020204" pitchFamily="34" charset="0"/>
              </a:rPr>
              <a:t> </a:t>
            </a:r>
          </a:p>
          <a:p>
            <a:r>
              <a:rPr lang="es-ES" sz="1000" dirty="0">
                <a:latin typeface="Century Gothic" panose="020B0502020202020204" pitchFamily="34" charset="0"/>
              </a:rPr>
              <a:t>En relación al </a:t>
            </a:r>
            <a:r>
              <a:rPr lang="es-ES" sz="1000" b="1" dirty="0">
                <a:latin typeface="Century Gothic" panose="020B0502020202020204" pitchFamily="34" charset="0"/>
              </a:rPr>
              <a:t>uso compulsivo de internet</a:t>
            </a:r>
            <a:r>
              <a:rPr lang="es-ES" sz="1000" dirty="0">
                <a:latin typeface="Century Gothic" panose="020B0502020202020204" pitchFamily="34" charset="0"/>
              </a:rPr>
              <a:t>, se utilizó como método de estimación la </a:t>
            </a:r>
            <a:r>
              <a:rPr lang="es-ES" sz="1000" b="1" dirty="0">
                <a:latin typeface="Century Gothic" panose="020B0502020202020204" pitchFamily="34" charset="0"/>
              </a:rPr>
              <a:t>escala CIUS </a:t>
            </a:r>
            <a:r>
              <a:rPr lang="es-ES" sz="1000" dirty="0">
                <a:latin typeface="Century Gothic" panose="020B0502020202020204" pitchFamily="34" charset="0"/>
              </a:rPr>
              <a:t>cuyo análisis nos ha permitido observar que tanto en 2015 como en 2017 un </a:t>
            </a:r>
            <a:r>
              <a:rPr lang="es-ES" sz="1000" b="1" dirty="0">
                <a:latin typeface="Century Gothic" panose="020B0502020202020204" pitchFamily="34" charset="0"/>
              </a:rPr>
              <a:t>2,9%</a:t>
            </a:r>
            <a:r>
              <a:rPr lang="es-ES" sz="1000" dirty="0">
                <a:latin typeface="Century Gothic" panose="020B0502020202020204" pitchFamily="34" charset="0"/>
              </a:rPr>
              <a:t> de la población de 15 a 64 años, aproximadamente </a:t>
            </a:r>
            <a:r>
              <a:rPr lang="es-ES" sz="1000" b="1" dirty="0">
                <a:latin typeface="Century Gothic" panose="020B0502020202020204" pitchFamily="34" charset="0"/>
              </a:rPr>
              <a:t>906.000 personas</a:t>
            </a:r>
            <a:r>
              <a:rPr lang="es-ES" sz="1000" dirty="0">
                <a:latin typeface="Century Gothic" panose="020B0502020202020204" pitchFamily="34" charset="0"/>
              </a:rPr>
              <a:t>, han hecho un uso compulsivo de internet. </a:t>
            </a:r>
          </a:p>
          <a:p>
            <a:r>
              <a:rPr lang="es-ES" sz="1000" dirty="0">
                <a:latin typeface="Century Gothic" panose="020B0502020202020204" pitchFamily="34" charset="0"/>
              </a:rPr>
              <a:t> </a:t>
            </a:r>
          </a:p>
          <a:p>
            <a:r>
              <a:rPr lang="es-ES" sz="1000" dirty="0">
                <a:latin typeface="Century Gothic" panose="020B0502020202020204" pitchFamily="34" charset="0"/>
              </a:rPr>
              <a:t>No existen prácticamente diferencias por sexo y es la población más joven, de 15 a 24 años la que realiza un mayor uso compulsivo de internet, </a:t>
            </a:r>
            <a:r>
              <a:rPr lang="es-ES" sz="1000" b="1" dirty="0">
                <a:latin typeface="Century Gothic" panose="020B0502020202020204" pitchFamily="34" charset="0"/>
              </a:rPr>
              <a:t>1 de cada 10 personas de 15 a 24 años</a:t>
            </a:r>
            <a:r>
              <a:rPr lang="es-ES" sz="1000" dirty="0">
                <a:latin typeface="Century Gothic" panose="020B0502020202020204" pitchFamily="34" charset="0"/>
              </a:rPr>
              <a:t> ha hecho un uso compulsivo de internet. 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A4A23-C4C5-4376-81F0-7756CCF63F97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17787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>
          <a:xfrm>
            <a:off x="518517" y="4715907"/>
            <a:ext cx="5760640" cy="4467701"/>
          </a:xfrm>
        </p:spPr>
        <p:txBody>
          <a:bodyPr/>
          <a:lstStyle/>
          <a:p>
            <a:pPr algn="just"/>
            <a:r>
              <a:rPr lang="es-ES" sz="1000" dirty="0">
                <a:latin typeface="Century Gothic" panose="020B0502020202020204" pitchFamily="34" charset="0"/>
              </a:rPr>
              <a:t>Se considera </a:t>
            </a:r>
            <a:r>
              <a:rPr lang="es-ES" sz="1000" b="1" dirty="0">
                <a:latin typeface="Century Gothic" panose="020B0502020202020204" pitchFamily="34" charset="0"/>
              </a:rPr>
              <a:t>jugar con dinero online </a:t>
            </a:r>
            <a:r>
              <a:rPr lang="es-ES" sz="1000" dirty="0">
                <a:latin typeface="Century Gothic" panose="020B0502020202020204" pitchFamily="34" charset="0"/>
              </a:rPr>
              <a:t>(en internet) si se ha accedido mediante un dispositivo personal (móvil, ordenador, </a:t>
            </a:r>
            <a:r>
              <a:rPr lang="es-ES" sz="1000" dirty="0" err="1">
                <a:latin typeface="Century Gothic" panose="020B0502020202020204" pitchFamily="34" charset="0"/>
              </a:rPr>
              <a:t>tablet</a:t>
            </a:r>
            <a:r>
              <a:rPr lang="es-ES" sz="1000" dirty="0">
                <a:latin typeface="Century Gothic" panose="020B0502020202020204" pitchFamily="34" charset="0"/>
              </a:rPr>
              <a:t>, etc.) a páginas web o aplicaciones de juegos de azar o apuestas con el objetivo de ganar dinero. </a:t>
            </a:r>
          </a:p>
          <a:p>
            <a:pPr algn="just"/>
            <a:r>
              <a:rPr lang="es-ES" sz="1000" dirty="0">
                <a:latin typeface="Century Gothic" panose="020B0502020202020204" pitchFamily="34" charset="0"/>
              </a:rPr>
              <a:t> </a:t>
            </a:r>
          </a:p>
          <a:p>
            <a:pPr algn="just"/>
            <a:r>
              <a:rPr lang="es-ES" sz="1000" dirty="0">
                <a:latin typeface="Century Gothic" panose="020B0502020202020204" pitchFamily="34" charset="0"/>
              </a:rPr>
              <a:t>Por otro lado se considera </a:t>
            </a:r>
            <a:r>
              <a:rPr lang="es-ES" sz="1000" b="1" dirty="0">
                <a:latin typeface="Century Gothic" panose="020B0502020202020204" pitchFamily="34" charset="0"/>
              </a:rPr>
              <a:t>jugar con dinero presencial </a:t>
            </a:r>
            <a:r>
              <a:rPr lang="es-ES" sz="1000" dirty="0">
                <a:latin typeface="Century Gothic" panose="020B0502020202020204" pitchFamily="34" charset="0"/>
              </a:rPr>
              <a:t>(fuera de internet) si se ha acudido físicamente a establecimientos especializados en juegos de azar o apuestas o se han utilizado terminales de apuestas en bares u otros establecimientos hosteleros con el objetivo de ganar dinero. </a:t>
            </a:r>
          </a:p>
          <a:p>
            <a:pPr algn="just"/>
            <a:r>
              <a:rPr lang="es-ES" sz="1000" dirty="0">
                <a:latin typeface="Century Gothic" panose="020B0502020202020204" pitchFamily="34" charset="0"/>
              </a:rPr>
              <a:t> </a:t>
            </a:r>
          </a:p>
          <a:p>
            <a:pPr algn="just"/>
            <a:r>
              <a:rPr lang="es-ES" sz="1000" dirty="0">
                <a:latin typeface="Century Gothic" panose="020B0502020202020204" pitchFamily="34" charset="0"/>
              </a:rPr>
              <a:t>Respecto </a:t>
            </a:r>
            <a:r>
              <a:rPr lang="es-ES" sz="1000">
                <a:latin typeface="Century Gothic" panose="020B0502020202020204" pitchFamily="34" charset="0"/>
              </a:rPr>
              <a:t>al</a:t>
            </a:r>
            <a:r>
              <a:rPr lang="es-ES" sz="1000" b="1">
                <a:latin typeface="Century Gothic" panose="020B0502020202020204" pitchFamily="34" charset="0"/>
              </a:rPr>
              <a:t> </a:t>
            </a:r>
            <a:r>
              <a:rPr lang="es-ES" sz="1000" b="1" smtClean="0">
                <a:latin typeface="Century Gothic" panose="020B0502020202020204" pitchFamily="34" charset="0"/>
              </a:rPr>
              <a:t>juego </a:t>
            </a:r>
            <a:r>
              <a:rPr lang="es-ES" sz="1000" b="1" dirty="0">
                <a:latin typeface="Century Gothic" panose="020B0502020202020204" pitchFamily="34" charset="0"/>
              </a:rPr>
              <a:t>con dinero online: </a:t>
            </a:r>
            <a:r>
              <a:rPr lang="es-ES" sz="1000" dirty="0">
                <a:latin typeface="Century Gothic" panose="020B0502020202020204" pitchFamily="34" charset="0"/>
              </a:rPr>
              <a:t>En 2017 </a:t>
            </a:r>
            <a:r>
              <a:rPr lang="es-ES" sz="1000" dirty="0" smtClean="0">
                <a:latin typeface="Century Gothic" panose="020B0502020202020204" pitchFamily="34" charset="0"/>
              </a:rPr>
              <a:t>el </a:t>
            </a:r>
            <a:r>
              <a:rPr lang="es-ES" sz="1000" b="1" dirty="0">
                <a:latin typeface="Century Gothic" panose="020B0502020202020204" pitchFamily="34" charset="0"/>
              </a:rPr>
              <a:t>3,5% </a:t>
            </a:r>
            <a:r>
              <a:rPr lang="es-ES" sz="1000" dirty="0">
                <a:latin typeface="Century Gothic" panose="020B0502020202020204" pitchFamily="34" charset="0"/>
              </a:rPr>
              <a:t>de la población de 15 a 64 años ha jugado con dinero online en el </a:t>
            </a:r>
            <a:r>
              <a:rPr lang="es-ES" sz="1000" b="1" dirty="0">
                <a:latin typeface="Century Gothic" panose="020B0502020202020204" pitchFamily="34" charset="0"/>
              </a:rPr>
              <a:t>último año</a:t>
            </a:r>
            <a:r>
              <a:rPr lang="es-ES" sz="1000" dirty="0">
                <a:latin typeface="Century Gothic" panose="020B0502020202020204" pitchFamily="34" charset="0"/>
              </a:rPr>
              <a:t>. El perfil de estos jugadores es el de un </a:t>
            </a:r>
            <a:r>
              <a:rPr lang="es-ES" sz="1000" b="1" dirty="0">
                <a:latin typeface="Century Gothic" panose="020B0502020202020204" pitchFamily="34" charset="0"/>
              </a:rPr>
              <a:t>hombre,</a:t>
            </a:r>
            <a:r>
              <a:rPr lang="es-ES" sz="1000" dirty="0">
                <a:latin typeface="Century Gothic" panose="020B0502020202020204" pitchFamily="34" charset="0"/>
              </a:rPr>
              <a:t> de </a:t>
            </a:r>
            <a:r>
              <a:rPr lang="es-ES" sz="1000" b="1" dirty="0">
                <a:latin typeface="Century Gothic" panose="020B0502020202020204" pitchFamily="34" charset="0"/>
              </a:rPr>
              <a:t>25 a 34 años</a:t>
            </a:r>
            <a:r>
              <a:rPr lang="es-ES" sz="1000" dirty="0">
                <a:latin typeface="Century Gothic" panose="020B0502020202020204" pitchFamily="34" charset="0"/>
              </a:rPr>
              <a:t> y el juego más practicado online son las </a:t>
            </a:r>
            <a:r>
              <a:rPr lang="es-ES" sz="1000" b="1" dirty="0">
                <a:latin typeface="Century Gothic" panose="020B0502020202020204" pitchFamily="34" charset="0"/>
              </a:rPr>
              <a:t>apuestas deportivas</a:t>
            </a:r>
            <a:r>
              <a:rPr lang="es-ES" sz="1000" dirty="0">
                <a:latin typeface="Century Gothic" panose="020B0502020202020204" pitchFamily="34" charset="0"/>
              </a:rPr>
              <a:t>. </a:t>
            </a:r>
          </a:p>
          <a:p>
            <a:pPr algn="just"/>
            <a:r>
              <a:rPr lang="es-ES" sz="1000" dirty="0">
                <a:latin typeface="Century Gothic" panose="020B0502020202020204" pitchFamily="34" charset="0"/>
              </a:rPr>
              <a:t> </a:t>
            </a:r>
          </a:p>
          <a:p>
            <a:pPr algn="just"/>
            <a:r>
              <a:rPr lang="es-ES" sz="1000" dirty="0" smtClean="0">
                <a:latin typeface="Century Gothic" panose="020B0502020202020204" pitchFamily="34" charset="0"/>
              </a:rPr>
              <a:t>En </a:t>
            </a:r>
            <a:r>
              <a:rPr lang="es-ES" sz="1000" dirty="0">
                <a:latin typeface="Century Gothic" panose="020B0502020202020204" pitchFamily="34" charset="0"/>
              </a:rPr>
              <a:t>relación con el</a:t>
            </a:r>
            <a:r>
              <a:rPr lang="es-ES" sz="1000" b="1" dirty="0">
                <a:latin typeface="Century Gothic" panose="020B0502020202020204" pitchFamily="34" charset="0"/>
              </a:rPr>
              <a:t> juego con dinero presencial:</a:t>
            </a:r>
            <a:r>
              <a:rPr lang="es-ES" sz="1000" dirty="0">
                <a:latin typeface="Century Gothic" panose="020B0502020202020204" pitchFamily="34" charset="0"/>
              </a:rPr>
              <a:t> En 2017 un </a:t>
            </a:r>
            <a:r>
              <a:rPr lang="es-ES" sz="1000" b="1" dirty="0">
                <a:latin typeface="Century Gothic" panose="020B0502020202020204" pitchFamily="34" charset="0"/>
              </a:rPr>
              <a:t>59,5%</a:t>
            </a:r>
            <a:r>
              <a:rPr lang="es-ES" sz="1000" dirty="0">
                <a:latin typeface="Century Gothic" panose="020B0502020202020204" pitchFamily="34" charset="0"/>
              </a:rPr>
              <a:t> de la población de 15 a 64 años ha jugado con dinero presencial en el </a:t>
            </a:r>
            <a:r>
              <a:rPr lang="es-ES" sz="1000" b="1" dirty="0">
                <a:latin typeface="Century Gothic" panose="020B0502020202020204" pitchFamily="34" charset="0"/>
              </a:rPr>
              <a:t>último año</a:t>
            </a:r>
            <a:r>
              <a:rPr lang="es-ES" sz="1000" dirty="0">
                <a:latin typeface="Century Gothic" panose="020B0502020202020204" pitchFamily="34" charset="0"/>
              </a:rPr>
              <a:t>. Hay mayor proporción de </a:t>
            </a:r>
            <a:r>
              <a:rPr lang="es-ES" sz="1000" b="1" dirty="0">
                <a:latin typeface="Century Gothic" panose="020B0502020202020204" pitchFamily="34" charset="0"/>
              </a:rPr>
              <a:t>hombres</a:t>
            </a:r>
            <a:r>
              <a:rPr lang="es-ES" sz="1000" dirty="0">
                <a:latin typeface="Century Gothic" panose="020B0502020202020204" pitchFamily="34" charset="0"/>
              </a:rPr>
              <a:t> que de mujeres que juegan con dinero presencial,  y este tipo de juego está directamente relacionado con la edad de la población, a mayor edad más personas juegan con dinero de manera presencial. Los juego más habituales son las </a:t>
            </a:r>
            <a:r>
              <a:rPr lang="es-ES" sz="1000" b="1" dirty="0">
                <a:latin typeface="Century Gothic" panose="020B0502020202020204" pitchFamily="34" charset="0"/>
              </a:rPr>
              <a:t>loterías (primitiva, bonoloto, etc….) </a:t>
            </a:r>
            <a:r>
              <a:rPr lang="es-ES" sz="1000" dirty="0">
                <a:latin typeface="Century Gothic" panose="020B0502020202020204" pitchFamily="34" charset="0"/>
              </a:rPr>
              <a:t>a las que jugó un mayor porcentaje de personas (94%) seguidas de las </a:t>
            </a:r>
            <a:r>
              <a:rPr lang="es-ES" sz="1000" b="1" dirty="0">
                <a:latin typeface="Century Gothic" panose="020B0502020202020204" pitchFamily="34" charset="0"/>
              </a:rPr>
              <a:t>loterías instantáneas (rasca once)</a:t>
            </a:r>
            <a:r>
              <a:rPr lang="es-ES" sz="1000" dirty="0">
                <a:latin typeface="Century Gothic" panose="020B0502020202020204" pitchFamily="34" charset="0"/>
              </a:rPr>
              <a:t> con un 22,1% y las  </a:t>
            </a:r>
            <a:r>
              <a:rPr lang="es-ES" sz="1000" b="1" dirty="0">
                <a:latin typeface="Century Gothic" panose="020B0502020202020204" pitchFamily="34" charset="0"/>
              </a:rPr>
              <a:t>quinielas de futbol y/o </a:t>
            </a:r>
            <a:r>
              <a:rPr lang="es-ES" sz="1000" b="1" dirty="0" err="1">
                <a:latin typeface="Century Gothic" panose="020B0502020202020204" pitchFamily="34" charset="0"/>
              </a:rPr>
              <a:t>quinigol</a:t>
            </a:r>
            <a:r>
              <a:rPr lang="es-ES" sz="1000" b="1" dirty="0">
                <a:latin typeface="Century Gothic" panose="020B0502020202020204" pitchFamily="34" charset="0"/>
              </a:rPr>
              <a:t> </a:t>
            </a:r>
            <a:r>
              <a:rPr lang="es-ES" sz="1000" dirty="0">
                <a:latin typeface="Century Gothic" panose="020B0502020202020204" pitchFamily="34" charset="0"/>
              </a:rPr>
              <a:t>(16,4%). </a:t>
            </a:r>
          </a:p>
          <a:p>
            <a:pPr algn="just"/>
            <a:r>
              <a:rPr lang="es-ES" sz="1000" dirty="0">
                <a:latin typeface="Century Gothic" panose="020B0502020202020204" pitchFamily="34" charset="0"/>
              </a:rPr>
              <a:t> </a:t>
            </a:r>
            <a:endParaRPr lang="es-ES" sz="1000" dirty="0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A4A23-C4C5-4376-81F0-7756CCF63F97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65773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A4A23-C4C5-4376-81F0-7756CCF63F97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602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>
          <a:xfrm>
            <a:off x="374501" y="4676080"/>
            <a:ext cx="6192688" cy="4752528"/>
          </a:xfrm>
        </p:spPr>
        <p:txBody>
          <a:bodyPr/>
          <a:lstStyle/>
          <a:p>
            <a:pPr algn="just"/>
            <a:r>
              <a:rPr lang="es-ES" sz="1000" dirty="0">
                <a:latin typeface="Century Gothic" panose="020B0502020202020204" pitchFamily="34" charset="0"/>
              </a:rPr>
              <a:t>La encuesta EDADES se realiza </a:t>
            </a:r>
            <a:r>
              <a:rPr lang="es-ES" sz="1000" b="1" dirty="0">
                <a:latin typeface="Century Gothic" panose="020B0502020202020204" pitchFamily="34" charset="0"/>
              </a:rPr>
              <a:t>cada dos años</a:t>
            </a:r>
            <a:r>
              <a:rPr lang="es-ES" sz="1000" dirty="0">
                <a:latin typeface="Century Gothic" panose="020B0502020202020204" pitchFamily="34" charset="0"/>
              </a:rPr>
              <a:t>, comenzó en 1995 y en la actualidad están disponibles los resultados de </a:t>
            </a:r>
            <a:r>
              <a:rPr lang="es-ES" sz="1000" b="1" dirty="0">
                <a:latin typeface="Century Gothic" panose="020B0502020202020204" pitchFamily="34" charset="0"/>
              </a:rPr>
              <a:t>doce encuestas</a:t>
            </a:r>
            <a:r>
              <a:rPr lang="es-ES" sz="1000" dirty="0">
                <a:latin typeface="Century Gothic" panose="020B0502020202020204" pitchFamily="34" charset="0"/>
              </a:rPr>
              <a:t>. Los resultados son representativos a nivel nacional y por Comunidad Autónoma. En 2017/2018 la muestra incluyó </a:t>
            </a:r>
            <a:r>
              <a:rPr lang="es-ES" sz="1000" b="1" dirty="0">
                <a:latin typeface="Century Gothic" panose="020B0502020202020204" pitchFamily="34" charset="0"/>
              </a:rPr>
              <a:t>21.249 cuestionarios </a:t>
            </a:r>
            <a:r>
              <a:rPr lang="es-ES" sz="1000" dirty="0">
                <a:latin typeface="Century Gothic" panose="020B0502020202020204" pitchFamily="34" charset="0"/>
              </a:rPr>
              <a:t>válidos.</a:t>
            </a:r>
          </a:p>
          <a:p>
            <a:pPr algn="just"/>
            <a:r>
              <a:rPr lang="es-ES" sz="1000" dirty="0">
                <a:latin typeface="Century Gothic" panose="020B0502020202020204" pitchFamily="34" charset="0"/>
              </a:rPr>
              <a:t> </a:t>
            </a:r>
          </a:p>
          <a:p>
            <a:pPr algn="just"/>
            <a:r>
              <a:rPr lang="es-ES" sz="1000" dirty="0">
                <a:latin typeface="Century Gothic" panose="020B0502020202020204" pitchFamily="34" charset="0"/>
              </a:rPr>
              <a:t>Es una encuesta con una </a:t>
            </a:r>
            <a:r>
              <a:rPr lang="es-ES" sz="1000" b="1" dirty="0">
                <a:latin typeface="Century Gothic" panose="020B0502020202020204" pitchFamily="34" charset="0"/>
              </a:rPr>
              <a:t>amplia serie histórica</a:t>
            </a:r>
            <a:r>
              <a:rPr lang="es-ES" sz="1000" dirty="0">
                <a:latin typeface="Century Gothic" panose="020B0502020202020204" pitchFamily="34" charset="0"/>
              </a:rPr>
              <a:t>, con un gran tamaño de muestra, cuyos resultados son comparables a nivel internacional y puede considerarse una de las encuestas </a:t>
            </a:r>
            <a:r>
              <a:rPr lang="es-ES" sz="1000" b="1" dirty="0">
                <a:latin typeface="Century Gothic" panose="020B0502020202020204" pitchFamily="34" charset="0"/>
              </a:rPr>
              <a:t>más potentes </a:t>
            </a:r>
            <a:r>
              <a:rPr lang="es-ES" sz="1000" dirty="0">
                <a:latin typeface="Century Gothic" panose="020B0502020202020204" pitchFamily="34" charset="0"/>
              </a:rPr>
              <a:t>en el ámbito de las adicciones </a:t>
            </a:r>
            <a:r>
              <a:rPr lang="es-ES" sz="1000" b="1" dirty="0">
                <a:latin typeface="Century Gothic" panose="020B0502020202020204" pitchFamily="34" charset="0"/>
              </a:rPr>
              <a:t>a nivel internacional</a:t>
            </a:r>
            <a:r>
              <a:rPr lang="es-ES" sz="1000" dirty="0">
                <a:latin typeface="Century Gothic" panose="020B0502020202020204" pitchFamily="34" charset="0"/>
              </a:rPr>
              <a:t>.</a:t>
            </a:r>
          </a:p>
          <a:p>
            <a:pPr algn="just"/>
            <a:r>
              <a:rPr lang="es-ES" sz="1000" dirty="0">
                <a:latin typeface="Century Gothic" panose="020B0502020202020204" pitchFamily="34" charset="0"/>
              </a:rPr>
              <a:t> </a:t>
            </a:r>
          </a:p>
          <a:p>
            <a:pPr algn="just"/>
            <a:r>
              <a:rPr lang="es-ES" sz="1000" dirty="0">
                <a:latin typeface="Century Gothic" panose="020B0502020202020204" pitchFamily="34" charset="0"/>
              </a:rPr>
              <a:t>El cuestionario se cumplimenta por escrito en papel y lápiz y está disponible en castellano y en todas las </a:t>
            </a:r>
            <a:r>
              <a:rPr lang="es-ES" sz="1000" b="1" dirty="0">
                <a:latin typeface="Century Gothic" panose="020B0502020202020204" pitchFamily="34" charset="0"/>
              </a:rPr>
              <a:t>lenguas cooficiales </a:t>
            </a:r>
            <a:r>
              <a:rPr lang="es-ES" sz="1000" dirty="0">
                <a:latin typeface="Century Gothic" panose="020B0502020202020204" pitchFamily="34" charset="0"/>
              </a:rPr>
              <a:t>del Estado Español.</a:t>
            </a:r>
          </a:p>
          <a:p>
            <a:pPr algn="just"/>
            <a:r>
              <a:rPr lang="es-ES" sz="1000" b="1" dirty="0">
                <a:latin typeface="Century Gothic" panose="020B0502020202020204" pitchFamily="34" charset="0"/>
              </a:rPr>
              <a:t> </a:t>
            </a:r>
            <a:endParaRPr lang="es-ES" sz="1000" dirty="0">
              <a:latin typeface="Century Gothic" panose="020B0502020202020204" pitchFamily="34" charset="0"/>
            </a:endParaRPr>
          </a:p>
          <a:p>
            <a:pPr algn="just"/>
            <a:r>
              <a:rPr lang="es-ES" sz="1000" b="1" dirty="0">
                <a:latin typeface="Century Gothic" panose="020B0502020202020204" pitchFamily="34" charset="0"/>
              </a:rPr>
              <a:t>En lo referente al contenido (preguntas), el cuestionario </a:t>
            </a:r>
            <a:r>
              <a:rPr lang="es-ES" sz="1000" dirty="0">
                <a:latin typeface="Century Gothic" panose="020B0502020202020204" pitchFamily="34" charset="0"/>
              </a:rPr>
              <a:t>tiene dos bloques:</a:t>
            </a:r>
          </a:p>
          <a:p>
            <a:pPr algn="just"/>
            <a:r>
              <a:rPr lang="es-ES" sz="1000" b="1" dirty="0">
                <a:latin typeface="Century Gothic" panose="020B0502020202020204" pitchFamily="34" charset="0"/>
              </a:rPr>
              <a:t> </a:t>
            </a:r>
            <a:endParaRPr lang="es-ES" sz="1000" dirty="0">
              <a:latin typeface="Century Gothic" panose="020B0502020202020204" pitchFamily="34" charset="0"/>
            </a:endParaRPr>
          </a:p>
          <a:p>
            <a:pPr lvl="0" algn="just"/>
            <a:r>
              <a:rPr lang="es-ES" sz="1000" dirty="0">
                <a:latin typeface="Century Gothic" panose="020B0502020202020204" pitchFamily="34" charset="0"/>
              </a:rPr>
              <a:t>Un </a:t>
            </a:r>
            <a:r>
              <a:rPr lang="es-ES" sz="1000" b="1" dirty="0">
                <a:latin typeface="Century Gothic" panose="020B0502020202020204" pitchFamily="34" charset="0"/>
              </a:rPr>
              <a:t>bloque de preguntas </a:t>
            </a:r>
            <a:r>
              <a:rPr lang="es-ES" sz="1000" dirty="0">
                <a:latin typeface="Century Gothic" panose="020B0502020202020204" pitchFamily="34" charset="0"/>
              </a:rPr>
              <a:t>que se mantienen en todas las ediciones de la encuesta. Estas preguntas incluyen preguntas de clasificación sociodemográfica, salud, riesgo percibido y disponibilidad percibida y preguntas sobre el </a:t>
            </a:r>
            <a:r>
              <a:rPr lang="es-ES" sz="1000" b="1" dirty="0">
                <a:latin typeface="Century Gothic" panose="020B0502020202020204" pitchFamily="34" charset="0"/>
              </a:rPr>
              <a:t>consumo de alcohol, tabaco y drogas ilegales.</a:t>
            </a:r>
            <a:endParaRPr lang="es-ES" sz="1000" dirty="0">
              <a:latin typeface="Century Gothic" panose="020B0502020202020204" pitchFamily="34" charset="0"/>
            </a:endParaRPr>
          </a:p>
          <a:p>
            <a:pPr algn="just"/>
            <a:r>
              <a:rPr lang="es-ES" sz="1000" dirty="0">
                <a:latin typeface="Century Gothic" panose="020B0502020202020204" pitchFamily="34" charset="0"/>
              </a:rPr>
              <a:t> </a:t>
            </a:r>
          </a:p>
          <a:p>
            <a:pPr lvl="0" algn="just"/>
            <a:r>
              <a:rPr lang="es-ES" sz="1000" dirty="0">
                <a:latin typeface="Century Gothic" panose="020B0502020202020204" pitchFamily="34" charset="0"/>
              </a:rPr>
              <a:t>Un </a:t>
            </a:r>
            <a:r>
              <a:rPr lang="es-ES" sz="1000" b="1" dirty="0">
                <a:latin typeface="Century Gothic" panose="020B0502020202020204" pitchFamily="34" charset="0"/>
              </a:rPr>
              <a:t>bloque de preguntas </a:t>
            </a:r>
            <a:r>
              <a:rPr lang="es-ES" sz="1000" dirty="0">
                <a:latin typeface="Century Gothic" panose="020B0502020202020204" pitchFamily="34" charset="0"/>
              </a:rPr>
              <a:t>incluidas </a:t>
            </a:r>
            <a:r>
              <a:rPr lang="es-ES" sz="1000" b="1" dirty="0">
                <a:latin typeface="Century Gothic" panose="020B0502020202020204" pitchFamily="34" charset="0"/>
              </a:rPr>
              <a:t>en módulos específicos </a:t>
            </a:r>
            <a:r>
              <a:rPr lang="es-ES" sz="1000" dirty="0">
                <a:latin typeface="Century Gothic" panose="020B0502020202020204" pitchFamily="34" charset="0"/>
              </a:rPr>
              <a:t>que se van adaptando en función de las necesidades de información que se consideren necesarias. Los módulos incluidos en la última encuesta de EDADES han sido:</a:t>
            </a:r>
          </a:p>
          <a:p>
            <a:pPr marL="171450" indent="-171450" algn="just">
              <a:buFont typeface="Century Gothic" panose="020B0502020202020204" pitchFamily="34" charset="0"/>
              <a:buChar char="−"/>
            </a:pPr>
            <a:r>
              <a:rPr lang="es-ES" sz="1000" b="1" dirty="0">
                <a:latin typeface="Century Gothic" panose="020B0502020202020204" pitchFamily="34" charset="0"/>
              </a:rPr>
              <a:t>Nuevas sustancias psicoactivas </a:t>
            </a:r>
            <a:r>
              <a:rPr lang="es-ES" sz="1000" dirty="0">
                <a:latin typeface="Century Gothic" panose="020B0502020202020204" pitchFamily="34" charset="0"/>
              </a:rPr>
              <a:t>(se incluyó por primera vez en </a:t>
            </a:r>
            <a:r>
              <a:rPr lang="es-ES" sz="1000" b="1" dirty="0">
                <a:latin typeface="Century Gothic" panose="020B0502020202020204" pitchFamily="34" charset="0"/>
              </a:rPr>
              <a:t>2011</a:t>
            </a:r>
            <a:r>
              <a:rPr lang="es-ES" sz="1000" dirty="0">
                <a:latin typeface="Century Gothic" panose="020B0502020202020204" pitchFamily="34" charset="0"/>
              </a:rPr>
              <a:t>)</a:t>
            </a:r>
          </a:p>
          <a:p>
            <a:pPr marL="171450" indent="-171450" algn="just">
              <a:buFont typeface="Century Gothic" panose="020B0502020202020204" pitchFamily="34" charset="0"/>
              <a:buChar char="−"/>
            </a:pPr>
            <a:r>
              <a:rPr lang="es-ES" sz="1000" b="1" dirty="0">
                <a:latin typeface="Century Gothic" panose="020B0502020202020204" pitchFamily="34" charset="0"/>
              </a:rPr>
              <a:t>Cigarrillos electrónicos </a:t>
            </a:r>
            <a:r>
              <a:rPr lang="es-ES" sz="1000" dirty="0">
                <a:latin typeface="Century Gothic" panose="020B0502020202020204" pitchFamily="34" charset="0"/>
              </a:rPr>
              <a:t>(se incluyó por primera vez en </a:t>
            </a:r>
            <a:r>
              <a:rPr lang="es-ES" sz="1000" b="1" dirty="0">
                <a:latin typeface="Century Gothic" panose="020B0502020202020204" pitchFamily="34" charset="0"/>
              </a:rPr>
              <a:t>2015</a:t>
            </a:r>
            <a:r>
              <a:rPr lang="es-ES" sz="1000" dirty="0">
                <a:latin typeface="Century Gothic" panose="020B0502020202020204" pitchFamily="34" charset="0"/>
              </a:rPr>
              <a:t>)</a:t>
            </a:r>
          </a:p>
          <a:p>
            <a:pPr marL="171450" indent="-171450" algn="just">
              <a:buFont typeface="Century Gothic" panose="020B0502020202020204" pitchFamily="34" charset="0"/>
              <a:buChar char="−"/>
            </a:pPr>
            <a:r>
              <a:rPr lang="es-ES" sz="1000" b="1" dirty="0">
                <a:latin typeface="Century Gothic" panose="020B0502020202020204" pitchFamily="34" charset="0"/>
              </a:rPr>
              <a:t>Cannabis</a:t>
            </a:r>
            <a:r>
              <a:rPr lang="es-ES" sz="1000" dirty="0">
                <a:latin typeface="Century Gothic" panose="020B0502020202020204" pitchFamily="34" charset="0"/>
              </a:rPr>
              <a:t> (se incluyó por primera vez en </a:t>
            </a:r>
            <a:r>
              <a:rPr lang="es-ES" sz="1000" b="1" dirty="0">
                <a:latin typeface="Century Gothic" panose="020B0502020202020204" pitchFamily="34" charset="0"/>
              </a:rPr>
              <a:t>2013</a:t>
            </a:r>
            <a:r>
              <a:rPr lang="es-ES" sz="1000" dirty="0">
                <a:latin typeface="Century Gothic" panose="020B0502020202020204" pitchFamily="34" charset="0"/>
              </a:rPr>
              <a:t>) </a:t>
            </a:r>
          </a:p>
          <a:p>
            <a:pPr marL="171450" indent="-171450" algn="just">
              <a:buFont typeface="Century Gothic" panose="020B0502020202020204" pitchFamily="34" charset="0"/>
              <a:buChar char="−"/>
            </a:pPr>
            <a:r>
              <a:rPr lang="es-ES" sz="1000" b="1" dirty="0">
                <a:latin typeface="Century Gothic" panose="020B0502020202020204" pitchFamily="34" charset="0"/>
              </a:rPr>
              <a:t>Internet </a:t>
            </a:r>
            <a:r>
              <a:rPr lang="es-ES" sz="1000" dirty="0">
                <a:latin typeface="Century Gothic" panose="020B0502020202020204" pitchFamily="34" charset="0"/>
              </a:rPr>
              <a:t>(se incluyó por primera vez en </a:t>
            </a:r>
            <a:r>
              <a:rPr lang="es-ES" sz="1000" b="1" dirty="0">
                <a:latin typeface="Century Gothic" panose="020B0502020202020204" pitchFamily="34" charset="0"/>
              </a:rPr>
              <a:t>2015</a:t>
            </a:r>
            <a:r>
              <a:rPr lang="es-ES" sz="1000" dirty="0">
                <a:latin typeface="Century Gothic" panose="020B0502020202020204" pitchFamily="34" charset="0"/>
              </a:rPr>
              <a:t>)</a:t>
            </a:r>
          </a:p>
          <a:p>
            <a:pPr marL="171450" indent="-171450" algn="just">
              <a:buFont typeface="Century Gothic" panose="020B0502020202020204" pitchFamily="34" charset="0"/>
              <a:buChar char="−"/>
            </a:pPr>
            <a:r>
              <a:rPr lang="es-ES" sz="1000" b="1" dirty="0" err="1">
                <a:latin typeface="Century Gothic" panose="020B0502020202020204" pitchFamily="34" charset="0"/>
              </a:rPr>
              <a:t>Hipnosedantes</a:t>
            </a:r>
            <a:r>
              <a:rPr lang="es-ES" sz="1000" dirty="0">
                <a:latin typeface="Century Gothic" panose="020B0502020202020204" pitchFamily="34" charset="0"/>
              </a:rPr>
              <a:t> (se incluyó por primera vez en </a:t>
            </a:r>
            <a:r>
              <a:rPr lang="es-ES" sz="1000" b="1" dirty="0">
                <a:latin typeface="Century Gothic" panose="020B0502020202020204" pitchFamily="34" charset="0"/>
              </a:rPr>
              <a:t>2015</a:t>
            </a:r>
            <a:r>
              <a:rPr lang="es-ES" sz="1000" dirty="0">
                <a:latin typeface="Century Gothic" panose="020B0502020202020204" pitchFamily="34" charset="0"/>
              </a:rPr>
              <a:t>)</a:t>
            </a:r>
          </a:p>
          <a:p>
            <a:pPr marL="171450" indent="-171450" algn="just">
              <a:buFont typeface="Century Gothic" panose="020B0502020202020204" pitchFamily="34" charset="0"/>
              <a:buChar char="−"/>
            </a:pPr>
            <a:r>
              <a:rPr lang="es-ES" sz="1000" b="1" dirty="0">
                <a:latin typeface="Century Gothic" panose="020B0502020202020204" pitchFamily="34" charset="0"/>
              </a:rPr>
              <a:t>Juego</a:t>
            </a:r>
            <a:r>
              <a:rPr lang="es-ES" sz="1000" dirty="0">
                <a:latin typeface="Century Gothic" panose="020B0502020202020204" pitchFamily="34" charset="0"/>
              </a:rPr>
              <a:t> (se incluyó por primera vez en </a:t>
            </a:r>
            <a:r>
              <a:rPr lang="es-ES" sz="1000" b="1" dirty="0">
                <a:latin typeface="Century Gothic" panose="020B0502020202020204" pitchFamily="34" charset="0"/>
              </a:rPr>
              <a:t>2015</a:t>
            </a:r>
            <a:r>
              <a:rPr lang="es-ES" sz="1000" dirty="0">
                <a:latin typeface="Century Gothic" panose="020B0502020202020204" pitchFamily="34" charset="0"/>
              </a:rPr>
              <a:t>)</a:t>
            </a:r>
          </a:p>
          <a:p>
            <a:pPr marL="171450" indent="-171450" algn="just">
              <a:buFont typeface="Century Gothic" panose="020B0502020202020204" pitchFamily="34" charset="0"/>
              <a:buChar char="−"/>
            </a:pPr>
            <a:r>
              <a:rPr lang="es-ES" sz="1000" b="1" dirty="0">
                <a:latin typeface="Century Gothic" panose="020B0502020202020204" pitchFamily="34" charset="0"/>
              </a:rPr>
              <a:t>Bebidas energéticas</a:t>
            </a:r>
            <a:r>
              <a:rPr lang="es-ES" sz="1000" dirty="0">
                <a:latin typeface="Century Gothic" panose="020B0502020202020204" pitchFamily="34" charset="0"/>
              </a:rPr>
              <a:t> (se incluyó por primera vez en </a:t>
            </a:r>
            <a:r>
              <a:rPr lang="es-ES" sz="1000" b="1" dirty="0">
                <a:latin typeface="Century Gothic" panose="020B0502020202020204" pitchFamily="34" charset="0"/>
              </a:rPr>
              <a:t>2015</a:t>
            </a:r>
            <a:r>
              <a:rPr lang="es-ES" sz="1000" dirty="0">
                <a:latin typeface="Century Gothic" panose="020B0502020202020204" pitchFamily="34" charset="0"/>
              </a:rPr>
              <a:t>)</a:t>
            </a:r>
          </a:p>
          <a:p>
            <a:pPr marL="171450" indent="-171450" algn="just">
              <a:buFont typeface="Century Gothic" panose="020B0502020202020204" pitchFamily="34" charset="0"/>
              <a:buChar char="−"/>
            </a:pPr>
            <a:r>
              <a:rPr lang="es-ES" sz="1000" b="1" dirty="0">
                <a:latin typeface="Century Gothic" panose="020B0502020202020204" pitchFamily="34" charset="0"/>
              </a:rPr>
              <a:t>Analgésicos opioides </a:t>
            </a:r>
            <a:r>
              <a:rPr lang="es-ES" sz="1000" dirty="0">
                <a:latin typeface="Century Gothic" panose="020B0502020202020204" pitchFamily="34" charset="0"/>
              </a:rPr>
              <a:t>(se incluyó por primera vez en </a:t>
            </a:r>
            <a:r>
              <a:rPr lang="es-ES" sz="1000" b="1" dirty="0">
                <a:latin typeface="Century Gothic" panose="020B0502020202020204" pitchFamily="34" charset="0"/>
              </a:rPr>
              <a:t>2017</a:t>
            </a:r>
            <a:r>
              <a:rPr lang="es-ES" sz="1000" dirty="0">
                <a:latin typeface="Century Gothic" panose="020B0502020202020204" pitchFamily="34" charset="0"/>
              </a:rPr>
              <a:t>)</a:t>
            </a:r>
          </a:p>
          <a:p>
            <a:pPr marL="628650" lvl="1" indent="-171450" algn="just">
              <a:buFont typeface="Symbol" panose="05050102010706020507" pitchFamily="18" charset="2"/>
              <a:buChar char=""/>
            </a:pPr>
            <a:endParaRPr lang="es-ES" altLang="es-ES" sz="1000" b="1" dirty="0">
              <a:latin typeface="Century Gothic" panose="020B0502020202020204" pitchFamily="34" charset="0"/>
            </a:endParaRPr>
          </a:p>
          <a:p>
            <a:pPr marL="628650" lvl="1" indent="-171450" algn="just">
              <a:buFont typeface="Symbol" panose="05050102010706020507" pitchFamily="18" charset="2"/>
              <a:buChar char=""/>
            </a:pPr>
            <a:endParaRPr lang="es-ES" altLang="es-ES" sz="1000" dirty="0">
              <a:latin typeface="Century Gothic" panose="020B0502020202020204" pitchFamily="34" charset="0"/>
            </a:endParaRPr>
          </a:p>
          <a:p>
            <a:pPr marL="628650" lvl="1" indent="-171450" algn="just">
              <a:buFont typeface="Symbol" panose="05050102010706020507" pitchFamily="18" charset="2"/>
              <a:buChar char=""/>
            </a:pPr>
            <a:endParaRPr lang="es-ES" altLang="es-ES" sz="1000" dirty="0">
              <a:latin typeface="Century Gothic" panose="020B0502020202020204" pitchFamily="34" charset="0"/>
            </a:endParaRPr>
          </a:p>
          <a:p>
            <a:pPr marL="628650" lvl="1" indent="-171450" algn="just">
              <a:buFont typeface="Symbol" panose="05050102010706020507" pitchFamily="18" charset="2"/>
              <a:buChar char=""/>
            </a:pPr>
            <a:endParaRPr lang="es-ES" altLang="es-ES" sz="1000" dirty="0">
              <a:latin typeface="Century Gothic" panose="020B0502020202020204" pitchFamily="34" charset="0"/>
            </a:endParaRPr>
          </a:p>
          <a:p>
            <a:pPr algn="just"/>
            <a:endParaRPr lang="es-ES" sz="10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A4A23-C4C5-4376-81F0-7756CCF63F97}" type="slidenum">
              <a:rPr lang="es-ES" sz="1000" smtClean="0">
                <a:latin typeface="Century Gothic" panose="020B0502020202020204" pitchFamily="34" charset="0"/>
              </a:rPr>
              <a:t>2</a:t>
            </a:fld>
            <a:endParaRPr lang="es-ES" sz="1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482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ES" sz="1000" dirty="0">
                <a:latin typeface="Century Gothic" panose="020B0502020202020204" pitchFamily="34" charset="0"/>
              </a:rPr>
              <a:t>Las </a:t>
            </a:r>
            <a:r>
              <a:rPr lang="es-ES" sz="1000" b="1" dirty="0">
                <a:latin typeface="Century Gothic" panose="020B0502020202020204" pitchFamily="34" charset="0"/>
              </a:rPr>
              <a:t>drogas más consumidas </a:t>
            </a:r>
            <a:r>
              <a:rPr lang="es-ES" sz="1000" dirty="0">
                <a:latin typeface="Century Gothic" panose="020B0502020202020204" pitchFamily="34" charset="0"/>
              </a:rPr>
              <a:t>en el conjunto de la población de 15 a 64 años son las drogas legales: el </a:t>
            </a:r>
            <a:r>
              <a:rPr lang="es-ES" sz="1000" b="1" dirty="0">
                <a:latin typeface="Century Gothic" panose="020B0502020202020204" pitchFamily="34" charset="0"/>
              </a:rPr>
              <a:t>alcohol</a:t>
            </a:r>
            <a:r>
              <a:rPr lang="es-ES" sz="1000" dirty="0">
                <a:latin typeface="Century Gothic" panose="020B0502020202020204" pitchFamily="34" charset="0"/>
              </a:rPr>
              <a:t>, el </a:t>
            </a:r>
            <a:r>
              <a:rPr lang="es-ES" sz="1000" b="1" dirty="0">
                <a:latin typeface="Century Gothic" panose="020B0502020202020204" pitchFamily="34" charset="0"/>
              </a:rPr>
              <a:t>tabaco</a:t>
            </a:r>
            <a:r>
              <a:rPr lang="es-ES" sz="1000" dirty="0">
                <a:latin typeface="Century Gothic" panose="020B0502020202020204" pitchFamily="34" charset="0"/>
              </a:rPr>
              <a:t> y los </a:t>
            </a:r>
            <a:r>
              <a:rPr lang="es-ES" sz="1000" b="1" dirty="0" err="1">
                <a:latin typeface="Century Gothic" panose="020B0502020202020204" pitchFamily="34" charset="0"/>
              </a:rPr>
              <a:t>hipnosedantes</a:t>
            </a:r>
            <a:r>
              <a:rPr lang="es-ES" sz="1000" b="1" dirty="0">
                <a:latin typeface="Century Gothic" panose="020B0502020202020204" pitchFamily="34" charset="0"/>
              </a:rPr>
              <a:t>. </a:t>
            </a:r>
            <a:endParaRPr lang="es-ES" sz="1000" dirty="0">
              <a:latin typeface="Century Gothic" panose="020B0502020202020204" pitchFamily="34" charset="0"/>
            </a:endParaRPr>
          </a:p>
          <a:p>
            <a:pPr algn="just"/>
            <a:r>
              <a:rPr lang="es-ES" sz="1000" b="1" dirty="0">
                <a:latin typeface="Century Gothic" panose="020B0502020202020204" pitchFamily="34" charset="0"/>
              </a:rPr>
              <a:t> </a:t>
            </a:r>
            <a:endParaRPr lang="es-ES" sz="1000" dirty="0">
              <a:latin typeface="Century Gothic" panose="020B0502020202020204" pitchFamily="34" charset="0"/>
            </a:endParaRPr>
          </a:p>
          <a:p>
            <a:pPr algn="just"/>
            <a:r>
              <a:rPr lang="es-ES" sz="1000" dirty="0">
                <a:latin typeface="Century Gothic" panose="020B0502020202020204" pitchFamily="34" charset="0"/>
              </a:rPr>
              <a:t>La </a:t>
            </a:r>
            <a:r>
              <a:rPr lang="es-ES" sz="1000" b="1" dirty="0">
                <a:latin typeface="Century Gothic" panose="020B0502020202020204" pitchFamily="34" charset="0"/>
              </a:rPr>
              <a:t>droga ilegal </a:t>
            </a:r>
            <a:r>
              <a:rPr lang="es-ES" sz="1000" dirty="0">
                <a:latin typeface="Century Gothic" panose="020B0502020202020204" pitchFamily="34" charset="0"/>
              </a:rPr>
              <a:t>más consumida es el </a:t>
            </a:r>
            <a:r>
              <a:rPr lang="es-ES" sz="1000" b="1" dirty="0">
                <a:latin typeface="Century Gothic" panose="020B0502020202020204" pitchFamily="34" charset="0"/>
              </a:rPr>
              <a:t>cannabis. </a:t>
            </a:r>
            <a:r>
              <a:rPr lang="es-ES" sz="1000" dirty="0">
                <a:latin typeface="Century Gothic" panose="020B0502020202020204" pitchFamily="34" charset="0"/>
              </a:rPr>
              <a:t>A continuación, y por este orden se sitúan los </a:t>
            </a:r>
            <a:r>
              <a:rPr lang="es-ES" sz="1000" dirty="0" err="1">
                <a:latin typeface="Century Gothic" panose="020B0502020202020204" pitchFamily="34" charset="0"/>
              </a:rPr>
              <a:t>hipnosedantes</a:t>
            </a:r>
            <a:r>
              <a:rPr lang="es-ES" sz="1000" dirty="0">
                <a:latin typeface="Century Gothic" panose="020B0502020202020204" pitchFamily="34" charset="0"/>
              </a:rPr>
              <a:t> sin receta, la cocaína, el éxtasis, los alucinógenos, las anfetaminas, las setas mágicas, la metanfetamina, los inhalables volátiles, la heroína y el GHB en último lugar. </a:t>
            </a:r>
          </a:p>
          <a:p>
            <a:pPr algn="just"/>
            <a:endParaRPr lang="es-ES" sz="1000" dirty="0" smtClean="0">
              <a:latin typeface="Century Gothic" panose="020B0502020202020204" pitchFamily="34" charset="0"/>
            </a:endParaRPr>
          </a:p>
          <a:p>
            <a:pPr algn="just"/>
            <a:r>
              <a:rPr lang="es-ES" sz="1000" dirty="0" smtClean="0">
                <a:latin typeface="Century Gothic" panose="020B0502020202020204" pitchFamily="34" charset="0"/>
              </a:rPr>
              <a:t>Respecto </a:t>
            </a:r>
            <a:r>
              <a:rPr lang="es-ES" sz="1000" dirty="0">
                <a:latin typeface="Century Gothic" panose="020B0502020202020204" pitchFamily="34" charset="0"/>
              </a:rPr>
              <a:t>al </a:t>
            </a:r>
            <a:r>
              <a:rPr lang="es-ES" sz="1000" b="1" dirty="0"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sexo</a:t>
            </a:r>
            <a:r>
              <a:rPr lang="es-ES" sz="1000" dirty="0">
                <a:latin typeface="Century Gothic" panose="020B0502020202020204" pitchFamily="34" charset="0"/>
              </a:rPr>
              <a:t>:</a:t>
            </a:r>
          </a:p>
          <a:p>
            <a:pPr algn="just"/>
            <a:r>
              <a:rPr lang="es-ES" sz="1000" dirty="0">
                <a:latin typeface="Century Gothic" panose="020B0502020202020204" pitchFamily="34" charset="0"/>
              </a:rPr>
              <a:t> </a:t>
            </a:r>
          </a:p>
          <a:p>
            <a:pPr marL="171450" lvl="0" indent="-171450" algn="just">
              <a:buFont typeface="Century Gothic" panose="020B0502020202020204" pitchFamily="34" charset="0"/>
              <a:buChar char="−"/>
            </a:pPr>
            <a:r>
              <a:rPr lang="es-ES" sz="1000" dirty="0">
                <a:latin typeface="Century Gothic" panose="020B0502020202020204" pitchFamily="34" charset="0"/>
              </a:rPr>
              <a:t>El consumo de las </a:t>
            </a:r>
            <a:r>
              <a:rPr lang="es-ES" sz="1000" b="1" dirty="0">
                <a:latin typeface="Century Gothic" panose="020B0502020202020204" pitchFamily="34" charset="0"/>
              </a:rPr>
              <a:t>drogas ilegales, alcohol y tabaco</a:t>
            </a:r>
            <a:r>
              <a:rPr lang="es-ES" sz="1000" dirty="0">
                <a:latin typeface="Century Gothic" panose="020B0502020202020204" pitchFamily="34" charset="0"/>
              </a:rPr>
              <a:t> está más extendido entre los </a:t>
            </a:r>
            <a:r>
              <a:rPr lang="es-ES" sz="1000" b="1" dirty="0">
                <a:latin typeface="Century Gothic" panose="020B0502020202020204" pitchFamily="34" charset="0"/>
              </a:rPr>
              <a:t>hombres</a:t>
            </a:r>
            <a:r>
              <a:rPr lang="es-ES" sz="1000" dirty="0">
                <a:latin typeface="Century Gothic" panose="020B0502020202020204" pitchFamily="34" charset="0"/>
              </a:rPr>
              <a:t> que entre las mujeres.</a:t>
            </a:r>
          </a:p>
          <a:p>
            <a:pPr algn="just"/>
            <a:r>
              <a:rPr lang="es-ES" sz="1000" dirty="0">
                <a:latin typeface="Century Gothic" panose="020B0502020202020204" pitchFamily="34" charset="0"/>
              </a:rPr>
              <a:t> </a:t>
            </a:r>
          </a:p>
          <a:p>
            <a:pPr marL="171450" lvl="0" indent="-171450" algn="just">
              <a:buFont typeface="Century Gothic" panose="020B0502020202020204" pitchFamily="34" charset="0"/>
              <a:buChar char="−"/>
            </a:pPr>
            <a:r>
              <a:rPr lang="es-ES" sz="1000" dirty="0">
                <a:latin typeface="Century Gothic" panose="020B0502020202020204" pitchFamily="34" charset="0"/>
              </a:rPr>
              <a:t>En los </a:t>
            </a:r>
            <a:r>
              <a:rPr lang="es-ES" sz="1000" b="1" dirty="0" err="1">
                <a:latin typeface="Century Gothic" panose="020B0502020202020204" pitchFamily="34" charset="0"/>
              </a:rPr>
              <a:t>hipnosedantes</a:t>
            </a:r>
            <a:r>
              <a:rPr lang="es-ES" sz="1000" dirty="0">
                <a:latin typeface="Century Gothic" panose="020B0502020202020204" pitchFamily="34" charset="0"/>
              </a:rPr>
              <a:t> y </a:t>
            </a:r>
            <a:r>
              <a:rPr lang="es-ES" sz="1000" b="1" dirty="0">
                <a:latin typeface="Century Gothic" panose="020B0502020202020204" pitchFamily="34" charset="0"/>
              </a:rPr>
              <a:t>analgésicos opioides </a:t>
            </a:r>
            <a:r>
              <a:rPr lang="es-ES" sz="1000" dirty="0">
                <a:latin typeface="Century Gothic" panose="020B0502020202020204" pitchFamily="34" charset="0"/>
              </a:rPr>
              <a:t>el consumo está más extendido entre las </a:t>
            </a:r>
            <a:r>
              <a:rPr lang="es-ES" sz="1000" b="1" dirty="0">
                <a:latin typeface="Century Gothic" panose="020B0502020202020204" pitchFamily="34" charset="0"/>
              </a:rPr>
              <a:t>mujeres </a:t>
            </a:r>
            <a:r>
              <a:rPr lang="es-ES" sz="1000" dirty="0">
                <a:latin typeface="Century Gothic" panose="020B0502020202020204" pitchFamily="34" charset="0"/>
              </a:rPr>
              <a:t>y además hay un mayor porcentaje de consumidoras con edades comprendidas entre los</a:t>
            </a:r>
            <a:r>
              <a:rPr lang="es-ES" sz="1000" b="1" dirty="0">
                <a:latin typeface="Century Gothic" panose="020B0502020202020204" pitchFamily="34" charset="0"/>
              </a:rPr>
              <a:t> 35 y los 64 años. </a:t>
            </a:r>
            <a:r>
              <a:rPr lang="es-ES" sz="1000" dirty="0">
                <a:latin typeface="Century Gothic" panose="020B0502020202020204" pitchFamily="34" charset="0"/>
              </a:rPr>
              <a:t>Sin embargo para el </a:t>
            </a:r>
            <a:r>
              <a:rPr lang="es-ES" sz="1000" b="1" dirty="0">
                <a:latin typeface="Century Gothic" panose="020B0502020202020204" pitchFamily="34" charset="0"/>
              </a:rPr>
              <a:t>resto de sustancias psicoactivas </a:t>
            </a:r>
            <a:r>
              <a:rPr lang="es-ES" sz="1000" dirty="0">
                <a:latin typeface="Century Gothic" panose="020B0502020202020204" pitchFamily="34" charset="0"/>
              </a:rPr>
              <a:t>se observa una </a:t>
            </a:r>
            <a:r>
              <a:rPr lang="es-ES" sz="1000" b="1" dirty="0">
                <a:latin typeface="Century Gothic" panose="020B0502020202020204" pitchFamily="34" charset="0"/>
              </a:rPr>
              <a:t>mayor prevalencia de consumo </a:t>
            </a:r>
            <a:r>
              <a:rPr lang="es-ES" sz="1000" dirty="0">
                <a:latin typeface="Century Gothic" panose="020B0502020202020204" pitchFamily="34" charset="0"/>
              </a:rPr>
              <a:t>en la población </a:t>
            </a:r>
            <a:r>
              <a:rPr lang="es-ES" sz="1000" b="1" dirty="0">
                <a:latin typeface="Century Gothic" panose="020B0502020202020204" pitchFamily="34" charset="0"/>
              </a:rPr>
              <a:t>de 15 a 34 años (adolescentes y adultos jóvenes). </a:t>
            </a:r>
            <a:endParaRPr lang="es-ES" sz="1000" dirty="0">
              <a:latin typeface="Century Gothic" panose="020B0502020202020204" pitchFamily="34" charset="0"/>
            </a:endParaRPr>
          </a:p>
          <a:p>
            <a:pPr algn="just"/>
            <a:r>
              <a:rPr lang="es-ES" sz="1000" dirty="0">
                <a:latin typeface="Century Gothic" panose="020B0502020202020204" pitchFamily="34" charset="0"/>
              </a:rPr>
              <a:t> </a:t>
            </a:r>
          </a:p>
          <a:p>
            <a:pPr algn="just"/>
            <a:r>
              <a:rPr lang="es-ES" sz="10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Nota aclaratoria de esta diapositiva:</a:t>
            </a:r>
          </a:p>
          <a:p>
            <a:pPr algn="just"/>
            <a:r>
              <a:rPr lang="es-ES" sz="10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En el cuestionario se pregunta por </a:t>
            </a:r>
            <a:r>
              <a:rPr lang="es-ES" sz="1000" b="1" dirty="0" err="1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hipnosedantes</a:t>
            </a:r>
            <a:r>
              <a:rPr lang="es-ES" sz="10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(tranquilizantes y/o somníferos) en general, sin especificar si se han obtenido con o sin receta, y además se pregunta de manera específica sobre los </a:t>
            </a:r>
            <a:r>
              <a:rPr lang="es-ES" sz="1000" b="1" dirty="0" err="1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hipnosedantes</a:t>
            </a:r>
            <a:r>
              <a:rPr lang="es-ES" sz="10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sin receta. </a:t>
            </a:r>
          </a:p>
          <a:p>
            <a:pPr algn="just"/>
            <a:r>
              <a:rPr lang="es-ES" sz="1000" dirty="0"/>
              <a:t> </a:t>
            </a:r>
          </a:p>
          <a:p>
            <a:pPr algn="just"/>
            <a:endParaRPr lang="es-ES" sz="1000" b="1" dirty="0">
              <a:latin typeface="Century Gothic" panose="020B050202020202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78DA2-B69A-4990-9A10-1010048A619C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734541" y="7628408"/>
            <a:ext cx="5328592" cy="648072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500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ES" sz="1000" dirty="0">
                <a:latin typeface="Century Gothic" panose="020B0502020202020204" pitchFamily="34" charset="0"/>
              </a:rPr>
              <a:t>En relación al consumo de </a:t>
            </a:r>
            <a:r>
              <a:rPr lang="es-ES" sz="1000" b="1" dirty="0">
                <a:latin typeface="Century Gothic" panose="020B0502020202020204" pitchFamily="34" charset="0"/>
              </a:rPr>
              <a:t>tabaco</a:t>
            </a:r>
            <a:r>
              <a:rPr lang="es-ES" sz="1000" dirty="0">
                <a:latin typeface="Century Gothic" panose="020B0502020202020204" pitchFamily="34" charset="0"/>
              </a:rPr>
              <a:t> conviene destacar algunos datos: </a:t>
            </a:r>
          </a:p>
          <a:p>
            <a:pPr algn="just"/>
            <a:r>
              <a:rPr lang="es-ES" sz="1000" dirty="0">
                <a:latin typeface="Century Gothic" panose="020B0502020202020204" pitchFamily="34" charset="0"/>
              </a:rPr>
              <a:t> </a:t>
            </a:r>
          </a:p>
          <a:p>
            <a:pPr algn="just"/>
            <a:r>
              <a:rPr lang="es-ES" sz="1000" dirty="0">
                <a:latin typeface="Century Gothic" panose="020B0502020202020204" pitchFamily="34" charset="0"/>
              </a:rPr>
              <a:t>El </a:t>
            </a:r>
            <a:r>
              <a:rPr lang="es-ES" sz="1000" b="1" dirty="0">
                <a:latin typeface="Century Gothic" panose="020B0502020202020204" pitchFamily="34" charset="0"/>
              </a:rPr>
              <a:t>69,7% </a:t>
            </a:r>
            <a:r>
              <a:rPr lang="es-ES" sz="1000" dirty="0">
                <a:latin typeface="Century Gothic" panose="020B0502020202020204" pitchFamily="34" charset="0"/>
              </a:rPr>
              <a:t>de la población de 15 a 64 años ha fumado tabaco </a:t>
            </a:r>
            <a:r>
              <a:rPr lang="es-ES" sz="1000" b="1" dirty="0">
                <a:latin typeface="Century Gothic" panose="020B0502020202020204" pitchFamily="34" charset="0"/>
              </a:rPr>
              <a:t>alguna vez en la vida</a:t>
            </a:r>
            <a:r>
              <a:rPr lang="es-ES" sz="1000" dirty="0">
                <a:latin typeface="Century Gothic" panose="020B0502020202020204" pitchFamily="34" charset="0"/>
              </a:rPr>
              <a:t>, el </a:t>
            </a:r>
            <a:r>
              <a:rPr lang="es-ES" sz="1000" b="1" dirty="0">
                <a:latin typeface="Century Gothic" panose="020B0502020202020204" pitchFamily="34" charset="0"/>
              </a:rPr>
              <a:t>40,9%</a:t>
            </a:r>
            <a:r>
              <a:rPr lang="es-ES" sz="1000" dirty="0">
                <a:latin typeface="Century Gothic" panose="020B0502020202020204" pitchFamily="34" charset="0"/>
              </a:rPr>
              <a:t> en el último año y el </a:t>
            </a:r>
            <a:r>
              <a:rPr lang="es-ES" sz="1000" b="1" dirty="0">
                <a:latin typeface="Century Gothic" panose="020B0502020202020204" pitchFamily="34" charset="0"/>
              </a:rPr>
              <a:t>34,0%</a:t>
            </a:r>
            <a:r>
              <a:rPr lang="es-ES" sz="1000" dirty="0">
                <a:latin typeface="Century Gothic" panose="020B0502020202020204" pitchFamily="34" charset="0"/>
              </a:rPr>
              <a:t> lo hicieron </a:t>
            </a:r>
            <a:r>
              <a:rPr lang="es-ES" sz="1000" b="1" dirty="0">
                <a:latin typeface="Century Gothic" panose="020B0502020202020204" pitchFamily="34" charset="0"/>
              </a:rPr>
              <a:t>diariamente</a:t>
            </a:r>
            <a:r>
              <a:rPr lang="es-ES" sz="1000" dirty="0">
                <a:latin typeface="Century Gothic" panose="020B0502020202020204" pitchFamily="34" charset="0"/>
              </a:rPr>
              <a:t> en los últimos 30 días. </a:t>
            </a:r>
          </a:p>
          <a:p>
            <a:pPr algn="just"/>
            <a:r>
              <a:rPr lang="es-ES" sz="1000" dirty="0">
                <a:latin typeface="Century Gothic" panose="020B0502020202020204" pitchFamily="34" charset="0"/>
              </a:rPr>
              <a:t> </a:t>
            </a:r>
          </a:p>
          <a:p>
            <a:pPr algn="just"/>
            <a:r>
              <a:rPr lang="es-ES" sz="1000" dirty="0">
                <a:latin typeface="Century Gothic" panose="020B0502020202020204" pitchFamily="34" charset="0"/>
              </a:rPr>
              <a:t>Los diferentes indicadores temporales analizados muestran una estabilización del consumo de tabaco, excepto en el consumo diario, en el que se observa un posible </a:t>
            </a:r>
            <a:r>
              <a:rPr lang="es-ES" sz="1000" b="1" dirty="0">
                <a:latin typeface="Century Gothic" panose="020B0502020202020204" pitchFamily="34" charset="0"/>
              </a:rPr>
              <a:t>cambio de tendencia: Aumentando el porcentaje de los fumadores de TABACO diario, </a:t>
            </a:r>
            <a:r>
              <a:rPr lang="es-ES" sz="1000" dirty="0">
                <a:latin typeface="Century Gothic" panose="020B0502020202020204" pitchFamily="34" charset="0"/>
              </a:rPr>
              <a:t>que se encuentra 5 puntos porcentuales por encima de las cifras registradas tras la introducción de la Ley 28/2005 y que registra cifras muy similares a las de 1997.</a:t>
            </a:r>
          </a:p>
          <a:p>
            <a:pPr algn="just"/>
            <a:r>
              <a:rPr lang="es-ES" sz="1000" dirty="0">
                <a:latin typeface="Century Gothic" panose="020B0502020202020204" pitchFamily="34" charset="0"/>
              </a:rPr>
              <a:t> </a:t>
            </a:r>
          </a:p>
          <a:p>
            <a:pPr algn="just"/>
            <a:r>
              <a:rPr lang="es-ES" sz="1000" dirty="0">
                <a:latin typeface="Century Gothic" panose="020B0502020202020204" pitchFamily="34" charset="0"/>
              </a:rPr>
              <a:t>Respecto al </a:t>
            </a:r>
            <a:r>
              <a:rPr lang="es-ES" sz="1000" b="1" dirty="0" smtClean="0">
                <a:latin typeface="Century Gothic" panose="020B0502020202020204" pitchFamily="34" charset="0"/>
              </a:rPr>
              <a:t>tipo de </a:t>
            </a:r>
            <a:r>
              <a:rPr lang="es-ES" sz="1000" b="1" dirty="0">
                <a:latin typeface="Century Gothic" panose="020B0502020202020204" pitchFamily="34" charset="0"/>
              </a:rPr>
              <a:t>tabaco </a:t>
            </a:r>
            <a:r>
              <a:rPr lang="es-ES" sz="1000" dirty="0" smtClean="0">
                <a:latin typeface="Century Gothic" panose="020B0502020202020204" pitchFamily="34" charset="0"/>
              </a:rPr>
              <a:t>consumido en </a:t>
            </a:r>
            <a:r>
              <a:rPr lang="es-ES" sz="1000" dirty="0">
                <a:latin typeface="Century Gothic" panose="020B0502020202020204" pitchFamily="34" charset="0"/>
              </a:rPr>
              <a:t>los últimos 30 días cabe destacar </a:t>
            </a:r>
            <a:r>
              <a:rPr lang="es-ES" sz="1000" dirty="0" smtClean="0">
                <a:latin typeface="Century Gothic" panose="020B0502020202020204" pitchFamily="34" charset="0"/>
              </a:rPr>
              <a:t>que la mayoría consume </a:t>
            </a:r>
            <a:r>
              <a:rPr lang="es-ES" sz="1000" b="1" dirty="0">
                <a:latin typeface="Century Gothic" panose="020B0502020202020204" pitchFamily="34" charset="0"/>
              </a:rPr>
              <a:t>cigarrillos de </a:t>
            </a:r>
            <a:r>
              <a:rPr lang="es-ES" sz="1000" b="1" dirty="0" smtClean="0">
                <a:latin typeface="Century Gothic" panose="020B0502020202020204" pitchFamily="34" charset="0"/>
              </a:rPr>
              <a:t>cajetilla. </a:t>
            </a:r>
            <a:endParaRPr lang="es-ES" sz="1000" dirty="0">
              <a:latin typeface="Century Gothic" panose="020B0502020202020204" pitchFamily="34" charset="0"/>
            </a:endParaRPr>
          </a:p>
          <a:p>
            <a:pPr algn="just"/>
            <a:r>
              <a:rPr lang="es-ES" sz="1000" dirty="0">
                <a:latin typeface="Century Gothic" panose="020B0502020202020204" pitchFamily="34" charset="0"/>
              </a:rPr>
              <a:t> </a:t>
            </a:r>
          </a:p>
          <a:p>
            <a:pPr algn="just"/>
            <a:r>
              <a:rPr lang="es-ES" sz="1000" dirty="0" smtClean="0">
                <a:latin typeface="Century Gothic" panose="020B0502020202020204" pitchFamily="34" charset="0"/>
              </a:rPr>
              <a:t>Por </a:t>
            </a:r>
            <a:r>
              <a:rPr lang="es-ES" sz="1000" dirty="0">
                <a:latin typeface="Century Gothic" panose="020B0502020202020204" pitchFamily="34" charset="0"/>
              </a:rPr>
              <a:t>su relación con el consumo de cannabis se ha analizado la relación de ambas sustancias y se ha visto que entre los que han consumido </a:t>
            </a:r>
            <a:r>
              <a:rPr lang="es-ES" sz="1000" b="1" dirty="0">
                <a:latin typeface="Century Gothic" panose="020B0502020202020204" pitchFamily="34" charset="0"/>
              </a:rPr>
              <a:t>tabaco en el último mes</a:t>
            </a:r>
            <a:r>
              <a:rPr lang="es-ES" sz="1000" dirty="0">
                <a:latin typeface="Century Gothic" panose="020B0502020202020204" pitchFamily="34" charset="0"/>
              </a:rPr>
              <a:t>, el </a:t>
            </a:r>
            <a:r>
              <a:rPr lang="es-ES" sz="1000" b="1" dirty="0">
                <a:latin typeface="Century Gothic" panose="020B0502020202020204" pitchFamily="34" charset="0"/>
              </a:rPr>
              <a:t>22%</a:t>
            </a:r>
            <a:r>
              <a:rPr lang="es-ES" sz="1000" dirty="0">
                <a:latin typeface="Century Gothic" panose="020B0502020202020204" pitchFamily="34" charset="0"/>
              </a:rPr>
              <a:t> </a:t>
            </a:r>
            <a:r>
              <a:rPr lang="es-ES" sz="1000" b="1" dirty="0">
                <a:latin typeface="Century Gothic" panose="020B0502020202020204" pitchFamily="34" charset="0"/>
              </a:rPr>
              <a:t>han consumido también cannabis</a:t>
            </a:r>
            <a:r>
              <a:rPr lang="es-ES" sz="1000" dirty="0">
                <a:latin typeface="Century Gothic" panose="020B0502020202020204" pitchFamily="34" charset="0"/>
              </a:rPr>
              <a:t>.</a:t>
            </a:r>
          </a:p>
          <a:p>
            <a:pPr algn="just"/>
            <a:r>
              <a:rPr lang="es-ES" sz="1000" dirty="0">
                <a:latin typeface="Century Gothic" panose="020B0502020202020204" pitchFamily="34" charset="0"/>
              </a:rPr>
              <a:t> </a:t>
            </a:r>
          </a:p>
          <a:p>
            <a:pPr algn="just"/>
            <a:r>
              <a:rPr lang="es-ES" sz="1000" dirty="0" smtClean="0">
                <a:latin typeface="Century Gothic" panose="020B0502020202020204" pitchFamily="34" charset="0"/>
              </a:rPr>
              <a:t>En cuanto a la intención de dejar de fumar, vemos que </a:t>
            </a:r>
            <a:r>
              <a:rPr lang="es-ES" sz="1000" b="1" dirty="0" smtClean="0">
                <a:latin typeface="Century Gothic" panose="020B0502020202020204" pitchFamily="34" charset="0"/>
              </a:rPr>
              <a:t>2 de cada 3 fumadores </a:t>
            </a:r>
            <a:r>
              <a:rPr lang="es-ES" sz="1000" dirty="0" smtClean="0">
                <a:latin typeface="Century Gothic" panose="020B0502020202020204" pitchFamily="34" charset="0"/>
              </a:rPr>
              <a:t>se han </a:t>
            </a:r>
            <a:r>
              <a:rPr lang="es-ES" sz="1000" b="1" dirty="0" smtClean="0">
                <a:latin typeface="Century Gothic" panose="020B0502020202020204" pitchFamily="34" charset="0"/>
              </a:rPr>
              <a:t>planteado </a:t>
            </a:r>
            <a:r>
              <a:rPr lang="es-ES" sz="1000" dirty="0" smtClean="0">
                <a:latin typeface="Century Gothic" panose="020B0502020202020204" pitchFamily="34" charset="0"/>
              </a:rPr>
              <a:t>dejar de fumar y de éstos, </a:t>
            </a:r>
            <a:r>
              <a:rPr lang="es-ES" sz="1000" b="1" dirty="0" smtClean="0">
                <a:latin typeface="Century Gothic" panose="020B0502020202020204" pitchFamily="34" charset="0"/>
              </a:rPr>
              <a:t>2 de cada 3</a:t>
            </a:r>
            <a:r>
              <a:rPr lang="es-ES" sz="1000" dirty="0" smtClean="0">
                <a:latin typeface="Century Gothic" panose="020B0502020202020204" pitchFamily="34" charset="0"/>
              </a:rPr>
              <a:t> lo ha </a:t>
            </a:r>
            <a:r>
              <a:rPr lang="es-ES" sz="1000" b="1" dirty="0" smtClean="0">
                <a:latin typeface="Century Gothic" panose="020B0502020202020204" pitchFamily="34" charset="0"/>
              </a:rPr>
              <a:t>intentado.</a:t>
            </a:r>
            <a:r>
              <a:rPr lang="es-ES" sz="1000" dirty="0" smtClean="0">
                <a:latin typeface="Century Gothic" panose="020B0502020202020204" pitchFamily="34" charset="0"/>
              </a:rPr>
              <a:t> </a:t>
            </a:r>
          </a:p>
          <a:p>
            <a:pPr algn="just"/>
            <a:endParaRPr lang="es-ES" sz="1000" dirty="0">
              <a:latin typeface="Century Gothic" panose="020B050202020202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A4A23-C4C5-4376-81F0-7756CCF63F97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6235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>
          <a:xfrm>
            <a:off x="662533" y="4748088"/>
            <a:ext cx="5438140" cy="4467701"/>
          </a:xfrm>
        </p:spPr>
        <p:txBody>
          <a:bodyPr/>
          <a:lstStyle/>
          <a:p>
            <a:pPr algn="just"/>
            <a:r>
              <a:rPr lang="es-ES" sz="1000" dirty="0" smtClean="0">
                <a:latin typeface="Century Gothic" panose="020B0502020202020204" pitchFamily="34" charset="0"/>
              </a:rPr>
              <a:t>El </a:t>
            </a:r>
            <a:r>
              <a:rPr lang="es-ES" sz="1000" b="1" dirty="0">
                <a:latin typeface="Century Gothic" panose="020B0502020202020204" pitchFamily="34" charset="0"/>
              </a:rPr>
              <a:t>91,2% </a:t>
            </a:r>
            <a:r>
              <a:rPr lang="es-ES" sz="1000" dirty="0">
                <a:latin typeface="Century Gothic" panose="020B0502020202020204" pitchFamily="34" charset="0"/>
              </a:rPr>
              <a:t>de la población de 15 a 64 años ha consumido bebidas alcohólicas </a:t>
            </a:r>
            <a:r>
              <a:rPr lang="es-ES" sz="1000" b="1" dirty="0">
                <a:latin typeface="Century Gothic" panose="020B0502020202020204" pitchFamily="34" charset="0"/>
              </a:rPr>
              <a:t>alguna vez en la vida</a:t>
            </a:r>
            <a:r>
              <a:rPr lang="es-ES" sz="1000" dirty="0">
                <a:latin typeface="Century Gothic" panose="020B0502020202020204" pitchFamily="34" charset="0"/>
              </a:rPr>
              <a:t>, el </a:t>
            </a:r>
            <a:r>
              <a:rPr lang="es-ES" sz="1000" b="1" dirty="0">
                <a:latin typeface="Century Gothic" panose="020B0502020202020204" pitchFamily="34" charset="0"/>
              </a:rPr>
              <a:t>75,2%</a:t>
            </a:r>
            <a:r>
              <a:rPr lang="es-ES" sz="1000" dirty="0">
                <a:latin typeface="Century Gothic" panose="020B0502020202020204" pitchFamily="34" charset="0"/>
              </a:rPr>
              <a:t> ha consumido bebidas alcohólicas </a:t>
            </a:r>
            <a:r>
              <a:rPr lang="es-ES" sz="1000" b="1" dirty="0">
                <a:latin typeface="Century Gothic" panose="020B0502020202020204" pitchFamily="34" charset="0"/>
              </a:rPr>
              <a:t>en los últimos 12 meses</a:t>
            </a:r>
            <a:r>
              <a:rPr lang="es-ES" sz="1000" dirty="0">
                <a:latin typeface="Century Gothic" panose="020B0502020202020204" pitchFamily="34" charset="0"/>
              </a:rPr>
              <a:t>, el </a:t>
            </a:r>
            <a:r>
              <a:rPr lang="es-ES" sz="1000" b="1" dirty="0">
                <a:latin typeface="Century Gothic" panose="020B0502020202020204" pitchFamily="34" charset="0"/>
              </a:rPr>
              <a:t>62,7%</a:t>
            </a:r>
            <a:r>
              <a:rPr lang="es-ES" sz="1000" dirty="0">
                <a:latin typeface="Century Gothic" panose="020B0502020202020204" pitchFamily="34" charset="0"/>
              </a:rPr>
              <a:t> en los </a:t>
            </a:r>
            <a:r>
              <a:rPr lang="es-ES" sz="1000" b="1" dirty="0">
                <a:latin typeface="Century Gothic" panose="020B0502020202020204" pitchFamily="34" charset="0"/>
              </a:rPr>
              <a:t>últimos 30 días</a:t>
            </a:r>
            <a:r>
              <a:rPr lang="es-ES" sz="1000" dirty="0">
                <a:latin typeface="Century Gothic" panose="020B0502020202020204" pitchFamily="34" charset="0"/>
              </a:rPr>
              <a:t>, y el </a:t>
            </a:r>
            <a:r>
              <a:rPr lang="es-ES" sz="1000" b="1" dirty="0">
                <a:latin typeface="Century Gothic" panose="020B0502020202020204" pitchFamily="34" charset="0"/>
              </a:rPr>
              <a:t>7,4%</a:t>
            </a:r>
            <a:r>
              <a:rPr lang="es-ES" sz="1000" dirty="0">
                <a:latin typeface="Century Gothic" panose="020B0502020202020204" pitchFamily="34" charset="0"/>
              </a:rPr>
              <a:t> lo ha hecho </a:t>
            </a:r>
            <a:r>
              <a:rPr lang="es-ES" sz="1000" b="1" dirty="0">
                <a:latin typeface="Century Gothic" panose="020B0502020202020204" pitchFamily="34" charset="0"/>
              </a:rPr>
              <a:t>diariamente </a:t>
            </a:r>
            <a:r>
              <a:rPr lang="es-ES" sz="1000" dirty="0">
                <a:latin typeface="Century Gothic" panose="020B0502020202020204" pitchFamily="34" charset="0"/>
              </a:rPr>
              <a:t>en los últimos 30 días. </a:t>
            </a:r>
          </a:p>
          <a:p>
            <a:pPr algn="just"/>
            <a:r>
              <a:rPr lang="es-ES" sz="1000" dirty="0">
                <a:latin typeface="Century Gothic" panose="020B0502020202020204" pitchFamily="34" charset="0"/>
              </a:rPr>
              <a:t> </a:t>
            </a:r>
          </a:p>
          <a:p>
            <a:pPr algn="just"/>
            <a:r>
              <a:rPr lang="es-ES" sz="1000" dirty="0">
                <a:latin typeface="Century Gothic" panose="020B0502020202020204" pitchFamily="34" charset="0"/>
              </a:rPr>
              <a:t>El porcentaje de </a:t>
            </a:r>
            <a:r>
              <a:rPr lang="es-ES" sz="1000" b="1" dirty="0">
                <a:latin typeface="Century Gothic" panose="020B0502020202020204" pitchFamily="34" charset="0"/>
              </a:rPr>
              <a:t>consumidores de BEBIDAS ALCOHÓLICAS </a:t>
            </a:r>
            <a:r>
              <a:rPr lang="es-ES" sz="1000" dirty="0">
                <a:latin typeface="Century Gothic" panose="020B0502020202020204" pitchFamily="34" charset="0"/>
              </a:rPr>
              <a:t>se mantiene relativamente </a:t>
            </a:r>
            <a:r>
              <a:rPr lang="es-ES" sz="1000" b="1" dirty="0">
                <a:latin typeface="Century Gothic" panose="020B0502020202020204" pitchFamily="34" charset="0"/>
              </a:rPr>
              <a:t>estable pero en niveles altos.</a:t>
            </a:r>
            <a:endParaRPr lang="es-ES" sz="1000" dirty="0">
              <a:latin typeface="Century Gothic" panose="020B0502020202020204" pitchFamily="34" charset="0"/>
            </a:endParaRPr>
          </a:p>
          <a:p>
            <a:pPr algn="just"/>
            <a:r>
              <a:rPr lang="es-ES" sz="1000" dirty="0">
                <a:latin typeface="Century Gothic" panose="020B0502020202020204" pitchFamily="34" charset="0"/>
              </a:rPr>
              <a:t> </a:t>
            </a:r>
          </a:p>
          <a:p>
            <a:pPr algn="just"/>
            <a:r>
              <a:rPr lang="es-ES" sz="1000" dirty="0">
                <a:latin typeface="Century Gothic" panose="020B0502020202020204" pitchFamily="34" charset="0"/>
              </a:rPr>
              <a:t>Respecto al </a:t>
            </a:r>
            <a:r>
              <a:rPr lang="es-ES" sz="1000" b="1" dirty="0" smtClean="0">
                <a:latin typeface="Century Gothic" panose="020B0502020202020204" pitchFamily="34" charset="0"/>
              </a:rPr>
              <a:t>tipo de bebida consumida </a:t>
            </a:r>
            <a:r>
              <a:rPr lang="es-ES" sz="1000" dirty="0">
                <a:latin typeface="Century Gothic" panose="020B0502020202020204" pitchFamily="34" charset="0"/>
              </a:rPr>
              <a:t>en los últimos </a:t>
            </a:r>
            <a:r>
              <a:rPr lang="es-ES" sz="1000" dirty="0" smtClean="0">
                <a:latin typeface="Century Gothic" panose="020B0502020202020204" pitchFamily="34" charset="0"/>
              </a:rPr>
              <a:t>7, lo </a:t>
            </a:r>
            <a:r>
              <a:rPr lang="es-ES" sz="1000" dirty="0">
                <a:latin typeface="Century Gothic" panose="020B0502020202020204" pitchFamily="34" charset="0"/>
              </a:rPr>
              <a:t>que mayoritariamente han bebido es </a:t>
            </a:r>
            <a:r>
              <a:rPr lang="es-ES" sz="1000" b="1" dirty="0">
                <a:latin typeface="Century Gothic" panose="020B0502020202020204" pitchFamily="34" charset="0"/>
              </a:rPr>
              <a:t>cerveza, seguido de vino y cubatas.</a:t>
            </a:r>
            <a:endParaRPr lang="es-ES" sz="1000" dirty="0">
              <a:latin typeface="Century Gothic" panose="020B0502020202020204" pitchFamily="34" charset="0"/>
            </a:endParaRPr>
          </a:p>
          <a:p>
            <a:pPr algn="just"/>
            <a:r>
              <a:rPr lang="es-ES" sz="1000" dirty="0">
                <a:latin typeface="Century Gothic" panose="020B0502020202020204" pitchFamily="34" charset="0"/>
              </a:rPr>
              <a:t> </a:t>
            </a:r>
          </a:p>
          <a:p>
            <a:pPr algn="just"/>
            <a:r>
              <a:rPr lang="es-ES" sz="1000" dirty="0">
                <a:latin typeface="Century Gothic" panose="020B0502020202020204" pitchFamily="34" charset="0"/>
              </a:rPr>
              <a:t>Entre las </a:t>
            </a:r>
            <a:r>
              <a:rPr lang="es-ES" sz="1000" b="1" dirty="0">
                <a:latin typeface="Century Gothic" panose="020B0502020202020204" pitchFamily="34" charset="0"/>
              </a:rPr>
              <a:t>razones por las que consumen bebidas alcohólicas </a:t>
            </a:r>
            <a:r>
              <a:rPr lang="es-ES" sz="1000" dirty="0">
                <a:latin typeface="Century Gothic" panose="020B0502020202020204" pitchFamily="34" charset="0"/>
              </a:rPr>
              <a:t>el 19,2% opina que la razón principal por la que bebe es porque el alcohol anima las fiestas, el 13,7% porque les gusta, el 4,8% opina que es saludable, el 3,2% para encajar en un grupo, el 1,1% para emborracharse y el 0,8% para evitar estar deprimido. </a:t>
            </a:r>
            <a:endParaRPr lang="es-ES" sz="1000" dirty="0" smtClean="0">
              <a:latin typeface="Century Gothic" panose="020B0502020202020204" pitchFamily="34" charset="0"/>
            </a:endParaRPr>
          </a:p>
          <a:p>
            <a:pPr algn="just"/>
            <a:endParaRPr lang="es-ES" sz="1000" dirty="0">
              <a:latin typeface="Century Gothic" panose="020B0502020202020204" pitchFamily="34" charset="0"/>
            </a:endParaRPr>
          </a:p>
          <a:p>
            <a:pPr algn="just"/>
            <a:endParaRPr lang="es-ES" sz="1000" dirty="0" smtClean="0">
              <a:latin typeface="Century Gothic" panose="020B0502020202020204" pitchFamily="34" charset="0"/>
            </a:endParaRPr>
          </a:p>
          <a:p>
            <a:r>
              <a:rPr lang="es-ES" sz="10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Nota aclaratoria de esta diapositiva:</a:t>
            </a:r>
          </a:p>
          <a:p>
            <a:r>
              <a:rPr lang="es-ES" sz="10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En </a:t>
            </a:r>
            <a:r>
              <a:rPr lang="es-ES" sz="1000" b="1" dirty="0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la actualidad la evidencia científica más reciente informa la condición de que el alcohol no es saludable ni a bajos consumos. Por ello el MSCBS acaba de formar un grupo de trabajo que lidera la Dirección General de Salud Pública y en la que participa la DGPNSD y expertos en la materia, para alcanzar un </a:t>
            </a:r>
            <a:r>
              <a:rPr lang="es-ES" sz="10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consenso sobre </a:t>
            </a:r>
            <a:r>
              <a:rPr lang="es-ES" sz="1000" b="1" dirty="0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los </a:t>
            </a:r>
            <a:r>
              <a:rPr lang="es-ES" sz="10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niveles de bajo riesgo de consumo de alcohol </a:t>
            </a:r>
            <a:r>
              <a:rPr lang="es-ES" sz="1000" b="1" dirty="0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recomendados para </a:t>
            </a:r>
            <a:r>
              <a:rPr lang="es-ES" sz="10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la </a:t>
            </a:r>
            <a:r>
              <a:rPr lang="es-ES" sz="1000" b="1" dirty="0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población española.</a:t>
            </a:r>
            <a:endParaRPr lang="es-ES" sz="1000" b="1" dirty="0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just"/>
            <a:endParaRPr lang="es-ES" sz="1000" dirty="0">
              <a:latin typeface="Century Gothic" panose="020B050202020202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78DA2-B69A-4990-9A10-1010048A619C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734541" y="7304372"/>
            <a:ext cx="5256584" cy="104411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2828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ES" sz="1000" dirty="0" smtClean="0">
                <a:latin typeface="Century Gothic" panose="020B0502020202020204" pitchFamily="34" charset="0"/>
              </a:rPr>
              <a:t>Tal y como </a:t>
            </a:r>
            <a:r>
              <a:rPr lang="es-ES" sz="1000" dirty="0">
                <a:latin typeface="Century Gothic" panose="020B0502020202020204" pitchFamily="34" charset="0"/>
              </a:rPr>
              <a:t>se ha señalado anteriormente, </a:t>
            </a:r>
            <a:r>
              <a:rPr lang="es-ES" sz="1000" dirty="0" smtClean="0">
                <a:latin typeface="Century Gothic" panose="020B0502020202020204" pitchFamily="34" charset="0"/>
              </a:rPr>
              <a:t>el </a:t>
            </a:r>
            <a:r>
              <a:rPr lang="es-ES" sz="1000" b="1" dirty="0" smtClean="0">
                <a:latin typeface="Century Gothic" panose="020B0502020202020204" pitchFamily="34" charset="0"/>
              </a:rPr>
              <a:t>alcohol</a:t>
            </a:r>
            <a:r>
              <a:rPr lang="es-ES" sz="1000" dirty="0" smtClean="0">
                <a:latin typeface="Century Gothic" panose="020B0502020202020204" pitchFamily="34" charset="0"/>
              </a:rPr>
              <a:t> es </a:t>
            </a:r>
            <a:r>
              <a:rPr lang="es-ES" sz="1000" dirty="0">
                <a:latin typeface="Century Gothic" panose="020B0502020202020204" pitchFamily="34" charset="0"/>
              </a:rPr>
              <a:t>la </a:t>
            </a:r>
            <a:r>
              <a:rPr lang="es-ES" sz="1000" b="1" dirty="0">
                <a:latin typeface="Century Gothic" panose="020B0502020202020204" pitchFamily="34" charset="0"/>
              </a:rPr>
              <a:t>sustancia más consumida</a:t>
            </a:r>
            <a:r>
              <a:rPr lang="es-ES" sz="1000" dirty="0">
                <a:latin typeface="Century Gothic" panose="020B0502020202020204" pitchFamily="34" charset="0"/>
              </a:rPr>
              <a:t>, en todos los grupos de edad. Por ello, en el cuestionario se pregunta sobre comportamientos de riesgo asociados al consumo de alcohol, concretamente sobre </a:t>
            </a:r>
            <a:r>
              <a:rPr lang="es-ES" sz="1000" b="1" dirty="0">
                <a:latin typeface="Century Gothic" panose="020B0502020202020204" pitchFamily="34" charset="0"/>
              </a:rPr>
              <a:t>consumos intensivos</a:t>
            </a:r>
            <a:r>
              <a:rPr lang="es-ES" sz="1000" dirty="0">
                <a:latin typeface="Century Gothic" panose="020B0502020202020204" pitchFamily="34" charset="0"/>
              </a:rPr>
              <a:t>: </a:t>
            </a:r>
            <a:r>
              <a:rPr lang="es-ES" sz="1000" b="1" dirty="0" err="1">
                <a:latin typeface="Century Gothic" panose="020B0502020202020204" pitchFamily="34" charset="0"/>
              </a:rPr>
              <a:t>Binge</a:t>
            </a:r>
            <a:r>
              <a:rPr lang="es-ES" sz="1000" b="1" dirty="0">
                <a:latin typeface="Century Gothic" panose="020B0502020202020204" pitchFamily="34" charset="0"/>
              </a:rPr>
              <a:t> </a:t>
            </a:r>
            <a:r>
              <a:rPr lang="es-ES" sz="1000" b="1" dirty="0" err="1">
                <a:latin typeface="Century Gothic" panose="020B0502020202020204" pitchFamily="34" charset="0"/>
              </a:rPr>
              <a:t>drinking</a:t>
            </a:r>
            <a:r>
              <a:rPr lang="es-ES" sz="1000" dirty="0">
                <a:latin typeface="Century Gothic" panose="020B0502020202020204" pitchFamily="34" charset="0"/>
              </a:rPr>
              <a:t> (consumo en atracón, beber 5 o más bebidas en un periodo de dos horas), </a:t>
            </a:r>
            <a:r>
              <a:rPr lang="es-ES" sz="1000" b="1" dirty="0">
                <a:latin typeface="Century Gothic" panose="020B0502020202020204" pitchFamily="34" charset="0"/>
              </a:rPr>
              <a:t>Borracheras</a:t>
            </a:r>
            <a:r>
              <a:rPr lang="es-ES" sz="1000" dirty="0">
                <a:latin typeface="Century Gothic" panose="020B0502020202020204" pitchFamily="34" charset="0"/>
              </a:rPr>
              <a:t> y </a:t>
            </a:r>
            <a:r>
              <a:rPr lang="es-ES" sz="1000" b="1" dirty="0">
                <a:latin typeface="Century Gothic" panose="020B0502020202020204" pitchFamily="34" charset="0"/>
              </a:rPr>
              <a:t>consumo de riesgo</a:t>
            </a:r>
            <a:r>
              <a:rPr lang="es-ES" sz="1000" dirty="0">
                <a:latin typeface="Century Gothic" panose="020B0502020202020204" pitchFamily="34" charset="0"/>
              </a:rPr>
              <a:t> (medido a través de la Escala de </a:t>
            </a:r>
            <a:r>
              <a:rPr lang="es-ES" sz="1000" dirty="0" err="1">
                <a:latin typeface="Century Gothic" panose="020B0502020202020204" pitchFamily="34" charset="0"/>
              </a:rPr>
              <a:t>Screening</a:t>
            </a:r>
            <a:r>
              <a:rPr lang="es-ES" sz="1000" dirty="0">
                <a:latin typeface="Century Gothic" panose="020B0502020202020204" pitchFamily="34" charset="0"/>
              </a:rPr>
              <a:t> AUDIT). </a:t>
            </a:r>
          </a:p>
          <a:p>
            <a:pPr algn="just"/>
            <a:r>
              <a:rPr lang="es-ES" sz="1000" dirty="0">
                <a:latin typeface="Century Gothic" panose="020B0502020202020204" pitchFamily="34" charset="0"/>
              </a:rPr>
              <a:t> </a:t>
            </a:r>
          </a:p>
          <a:p>
            <a:pPr algn="just"/>
            <a:r>
              <a:rPr lang="es-ES" sz="1000" dirty="0">
                <a:latin typeface="Century Gothic" panose="020B0502020202020204" pitchFamily="34" charset="0"/>
              </a:rPr>
              <a:t>L</a:t>
            </a:r>
            <a:r>
              <a:rPr lang="es-ES" sz="1000" dirty="0" smtClean="0">
                <a:latin typeface="Century Gothic" panose="020B0502020202020204" pitchFamily="34" charset="0"/>
              </a:rPr>
              <a:t>os </a:t>
            </a:r>
            <a:r>
              <a:rPr lang="es-ES" sz="1000" dirty="0">
                <a:latin typeface="Century Gothic" panose="020B0502020202020204" pitchFamily="34" charset="0"/>
              </a:rPr>
              <a:t>datos nos informan de que </a:t>
            </a:r>
            <a:r>
              <a:rPr lang="es-ES" sz="1000" b="1" dirty="0">
                <a:latin typeface="Century Gothic" panose="020B0502020202020204" pitchFamily="34" charset="0"/>
              </a:rPr>
              <a:t>disminuyen</a:t>
            </a:r>
            <a:r>
              <a:rPr lang="es-ES" sz="1000" dirty="0">
                <a:latin typeface="Century Gothic" panose="020B0502020202020204" pitchFamily="34" charset="0"/>
              </a:rPr>
              <a:t> ligeramente los consumos de bebidas alcohólicas en atracón (</a:t>
            </a:r>
            <a:r>
              <a:rPr lang="es-ES" sz="1000" b="1" dirty="0" err="1">
                <a:latin typeface="Century Gothic" panose="020B0502020202020204" pitchFamily="34" charset="0"/>
              </a:rPr>
              <a:t>binge</a:t>
            </a:r>
            <a:r>
              <a:rPr lang="es-ES" sz="1000" b="1" dirty="0">
                <a:latin typeface="Century Gothic" panose="020B0502020202020204" pitchFamily="34" charset="0"/>
              </a:rPr>
              <a:t> </a:t>
            </a:r>
            <a:r>
              <a:rPr lang="es-ES" sz="1000" b="1" dirty="0" err="1">
                <a:latin typeface="Century Gothic" panose="020B0502020202020204" pitchFamily="34" charset="0"/>
              </a:rPr>
              <a:t>drinking</a:t>
            </a:r>
            <a:r>
              <a:rPr lang="es-ES" sz="1000" dirty="0">
                <a:latin typeface="Century Gothic" panose="020B0502020202020204" pitchFamily="34" charset="0"/>
              </a:rPr>
              <a:t>) pero </a:t>
            </a:r>
            <a:r>
              <a:rPr lang="es-ES" sz="1000" b="1" dirty="0">
                <a:latin typeface="Century Gothic" panose="020B0502020202020204" pitchFamily="34" charset="0"/>
              </a:rPr>
              <a:t>aumentan </a:t>
            </a:r>
            <a:r>
              <a:rPr lang="es-ES" sz="1000" dirty="0">
                <a:latin typeface="Century Gothic" panose="020B0502020202020204" pitchFamily="34" charset="0"/>
              </a:rPr>
              <a:t>ligeramente las </a:t>
            </a:r>
            <a:r>
              <a:rPr lang="es-ES" sz="1000" b="1" dirty="0">
                <a:latin typeface="Century Gothic" panose="020B0502020202020204" pitchFamily="34" charset="0"/>
              </a:rPr>
              <a:t>borracheras en el último año</a:t>
            </a:r>
            <a:r>
              <a:rPr lang="es-ES" sz="1000" dirty="0">
                <a:latin typeface="Century Gothic" panose="020B0502020202020204" pitchFamily="34" charset="0"/>
              </a:rPr>
              <a:t>. </a:t>
            </a:r>
          </a:p>
          <a:p>
            <a:pPr algn="just"/>
            <a:r>
              <a:rPr lang="es-ES" sz="1000" dirty="0">
                <a:latin typeface="Century Gothic" panose="020B0502020202020204" pitchFamily="34" charset="0"/>
              </a:rPr>
              <a:t> </a:t>
            </a:r>
          </a:p>
          <a:p>
            <a:pPr algn="just"/>
            <a:r>
              <a:rPr lang="es-ES" sz="1000" dirty="0">
                <a:latin typeface="Century Gothic" panose="020B0502020202020204" pitchFamily="34" charset="0"/>
              </a:rPr>
              <a:t>El </a:t>
            </a:r>
            <a:r>
              <a:rPr lang="es-ES" sz="1000" b="1" dirty="0">
                <a:latin typeface="Century Gothic" panose="020B0502020202020204" pitchFamily="34" charset="0"/>
              </a:rPr>
              <a:t>18,6% </a:t>
            </a:r>
            <a:r>
              <a:rPr lang="es-ES" sz="1000" dirty="0">
                <a:latin typeface="Century Gothic" panose="020B0502020202020204" pitchFamily="34" charset="0"/>
              </a:rPr>
              <a:t>de la población de 15 a 64 años reconoce haberse </a:t>
            </a:r>
            <a:r>
              <a:rPr lang="es-ES" sz="1000" b="1" dirty="0">
                <a:latin typeface="Century Gothic" panose="020B0502020202020204" pitchFamily="34" charset="0"/>
              </a:rPr>
              <a:t>emborrachado </a:t>
            </a:r>
            <a:r>
              <a:rPr lang="es-ES" sz="1000" dirty="0">
                <a:latin typeface="Century Gothic" panose="020B0502020202020204" pitchFamily="34" charset="0"/>
              </a:rPr>
              <a:t>en el </a:t>
            </a:r>
            <a:r>
              <a:rPr lang="es-ES" sz="1000" b="1" dirty="0">
                <a:latin typeface="Century Gothic" panose="020B0502020202020204" pitchFamily="34" charset="0"/>
              </a:rPr>
              <a:t>último año</a:t>
            </a:r>
            <a:r>
              <a:rPr lang="es-ES" sz="1000" dirty="0">
                <a:latin typeface="Century Gothic" panose="020B0502020202020204" pitchFamily="34" charset="0"/>
              </a:rPr>
              <a:t>, frenándose así la tendencia descendente iniciada en 2009 (23,2%). Las borracheras en el </a:t>
            </a:r>
            <a:r>
              <a:rPr lang="es-ES" sz="1000" b="1" dirty="0">
                <a:latin typeface="Century Gothic" panose="020B0502020202020204" pitchFamily="34" charset="0"/>
              </a:rPr>
              <a:t>último mes </a:t>
            </a:r>
            <a:r>
              <a:rPr lang="es-ES" sz="1000" dirty="0">
                <a:latin typeface="Century Gothic" panose="020B0502020202020204" pitchFamily="34" charset="0"/>
              </a:rPr>
              <a:t>se mantienen estables desde el 2013.  </a:t>
            </a:r>
          </a:p>
          <a:p>
            <a:pPr algn="just"/>
            <a:r>
              <a:rPr lang="es-ES" sz="1000" dirty="0">
                <a:latin typeface="Century Gothic" panose="020B0502020202020204" pitchFamily="34" charset="0"/>
              </a:rPr>
              <a:t> </a:t>
            </a:r>
          </a:p>
          <a:p>
            <a:pPr algn="just"/>
            <a:r>
              <a:rPr lang="es-ES" sz="1000" dirty="0">
                <a:latin typeface="Century Gothic" panose="020B0502020202020204" pitchFamily="34" charset="0"/>
              </a:rPr>
              <a:t>Las </a:t>
            </a:r>
            <a:r>
              <a:rPr lang="es-ES" sz="1000" b="1" dirty="0">
                <a:latin typeface="Century Gothic" panose="020B0502020202020204" pitchFamily="34" charset="0"/>
              </a:rPr>
              <a:t>borracheras</a:t>
            </a:r>
            <a:r>
              <a:rPr lang="es-ES" sz="1000" dirty="0">
                <a:latin typeface="Century Gothic" panose="020B0502020202020204" pitchFamily="34" charset="0"/>
              </a:rPr>
              <a:t> son más frecuentes entre los </a:t>
            </a:r>
            <a:r>
              <a:rPr lang="es-ES" sz="1000" b="1" dirty="0">
                <a:latin typeface="Century Gothic" panose="020B0502020202020204" pitchFamily="34" charset="0"/>
              </a:rPr>
              <a:t>hombres</a:t>
            </a:r>
            <a:r>
              <a:rPr lang="es-ES" sz="1000" dirty="0">
                <a:latin typeface="Century Gothic" panose="020B0502020202020204" pitchFamily="34" charset="0"/>
              </a:rPr>
              <a:t> y entre los </a:t>
            </a:r>
            <a:r>
              <a:rPr lang="es-ES" sz="1000" b="1" dirty="0">
                <a:latin typeface="Century Gothic" panose="020B0502020202020204" pitchFamily="34" charset="0"/>
              </a:rPr>
              <a:t>menores de 25 </a:t>
            </a:r>
            <a:r>
              <a:rPr lang="es-ES" sz="1000" b="1" dirty="0" smtClean="0">
                <a:latin typeface="Century Gothic" panose="020B0502020202020204" pitchFamily="34" charset="0"/>
              </a:rPr>
              <a:t>años en ambos sexos</a:t>
            </a:r>
            <a:r>
              <a:rPr lang="es-ES" sz="1000" dirty="0" smtClean="0">
                <a:latin typeface="Century Gothic" panose="020B0502020202020204" pitchFamily="34" charset="0"/>
              </a:rPr>
              <a:t>. </a:t>
            </a:r>
            <a:endParaRPr lang="es-ES" sz="1000" dirty="0">
              <a:latin typeface="Century Gothic" panose="020B0502020202020204" pitchFamily="34" charset="0"/>
            </a:endParaRPr>
          </a:p>
          <a:p>
            <a:pPr algn="just"/>
            <a:r>
              <a:rPr lang="es-ES" sz="1000" dirty="0">
                <a:latin typeface="Century Gothic" panose="020B0502020202020204" pitchFamily="34" charset="0"/>
              </a:rPr>
              <a:t> </a:t>
            </a:r>
          </a:p>
          <a:p>
            <a:pPr algn="just"/>
            <a:r>
              <a:rPr lang="es-ES" sz="1000" dirty="0">
                <a:latin typeface="Century Gothic" panose="020B0502020202020204" pitchFamily="34" charset="0"/>
              </a:rPr>
              <a:t>El </a:t>
            </a:r>
            <a:r>
              <a:rPr lang="es-ES" sz="1000" b="1" dirty="0">
                <a:latin typeface="Century Gothic" panose="020B0502020202020204" pitchFamily="34" charset="0"/>
              </a:rPr>
              <a:t>consumo de riesgo (AUDIT &gt;=8) </a:t>
            </a:r>
            <a:r>
              <a:rPr lang="es-ES" sz="1000" dirty="0">
                <a:latin typeface="Century Gothic" panose="020B0502020202020204" pitchFamily="34" charset="0"/>
              </a:rPr>
              <a:t>en la población española se mantiene más o menos </a:t>
            </a:r>
            <a:r>
              <a:rPr lang="es-ES" sz="1000" b="1" dirty="0">
                <a:latin typeface="Century Gothic" panose="020B0502020202020204" pitchFamily="34" charset="0"/>
              </a:rPr>
              <a:t>estable desde el </a:t>
            </a:r>
            <a:r>
              <a:rPr lang="es-ES" sz="1000" b="1" dirty="0" smtClean="0">
                <a:latin typeface="Century Gothic" panose="020B0502020202020204" pitchFamily="34" charset="0"/>
              </a:rPr>
              <a:t>2009, </a:t>
            </a:r>
            <a:r>
              <a:rPr lang="es-ES" sz="1000" dirty="0" smtClean="0">
                <a:latin typeface="Century Gothic" panose="020B0502020202020204" pitchFamily="34" charset="0"/>
              </a:rPr>
              <a:t>en cifras de en torno al </a:t>
            </a:r>
            <a:r>
              <a:rPr lang="es-ES" sz="1000" b="1" dirty="0" smtClean="0">
                <a:latin typeface="Century Gothic" panose="020B0502020202020204" pitchFamily="34" charset="0"/>
              </a:rPr>
              <a:t>5%, </a:t>
            </a:r>
            <a:r>
              <a:rPr lang="es-ES" sz="1000" dirty="0" smtClean="0">
                <a:latin typeface="Century Gothic" panose="020B0502020202020204" pitchFamily="34" charset="0"/>
              </a:rPr>
              <a:t>lo que supone aproximadamente </a:t>
            </a:r>
            <a:r>
              <a:rPr lang="es-ES" sz="1000" b="1" dirty="0" smtClean="0">
                <a:latin typeface="Century Gothic" panose="020B0502020202020204" pitchFamily="34" charset="0"/>
              </a:rPr>
              <a:t>1.600.000 personas</a:t>
            </a:r>
            <a:r>
              <a:rPr lang="es-ES" sz="1000" dirty="0" smtClean="0">
                <a:latin typeface="Century Gothic" panose="020B0502020202020204" pitchFamily="34" charset="0"/>
              </a:rPr>
              <a:t> de 15 a 64 años, de los que </a:t>
            </a:r>
            <a:r>
              <a:rPr lang="es-ES" sz="1000" b="1" dirty="0" smtClean="0">
                <a:latin typeface="Century Gothic" panose="020B0502020202020204" pitchFamily="34" charset="0"/>
              </a:rPr>
              <a:t>1.500.000 personas </a:t>
            </a:r>
            <a:r>
              <a:rPr lang="es-ES" sz="1000" dirty="0" smtClean="0">
                <a:latin typeface="Century Gothic" panose="020B0502020202020204" pitchFamily="34" charset="0"/>
              </a:rPr>
              <a:t>estarían realizando un consumo de riesgo y </a:t>
            </a:r>
            <a:r>
              <a:rPr lang="es-ES" sz="1000" b="1" dirty="0" smtClean="0">
                <a:latin typeface="Century Gothic" panose="020B0502020202020204" pitchFamily="34" charset="0"/>
              </a:rPr>
              <a:t>100.000 personas</a:t>
            </a:r>
            <a:r>
              <a:rPr lang="es-ES" sz="1000" dirty="0" smtClean="0">
                <a:latin typeface="Century Gothic" panose="020B0502020202020204" pitchFamily="34" charset="0"/>
              </a:rPr>
              <a:t> cumplirían criterios de dependencia alcohólica .</a:t>
            </a:r>
            <a:endParaRPr lang="es-ES" sz="1000" dirty="0">
              <a:latin typeface="Century Gothic" panose="020B0502020202020204" pitchFamily="34" charset="0"/>
            </a:endParaRPr>
          </a:p>
          <a:p>
            <a:pPr algn="just"/>
            <a:endParaRPr lang="es-ES" sz="1000" dirty="0">
              <a:latin typeface="Century Gothic" panose="020B050202020202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78DA2-B69A-4990-9A10-1010048A619C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828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ES" sz="1000" dirty="0">
                <a:latin typeface="Century Gothic" panose="020B0502020202020204" pitchFamily="34" charset="0"/>
              </a:rPr>
              <a:t>En 2017 el </a:t>
            </a:r>
            <a:r>
              <a:rPr lang="es-ES" sz="1000" b="1" dirty="0">
                <a:latin typeface="Century Gothic" panose="020B0502020202020204" pitchFamily="34" charset="0"/>
              </a:rPr>
              <a:t>20,8%</a:t>
            </a:r>
            <a:r>
              <a:rPr lang="es-ES" sz="1000" dirty="0">
                <a:latin typeface="Century Gothic" panose="020B0502020202020204" pitchFamily="34" charset="0"/>
              </a:rPr>
              <a:t> de las personas de 15 a 64 años ha consumido </a:t>
            </a:r>
            <a:r>
              <a:rPr lang="es-ES" sz="1000" dirty="0" err="1" smtClean="0">
                <a:latin typeface="Century Gothic" panose="020B0502020202020204" pitchFamily="34" charset="0"/>
              </a:rPr>
              <a:t>hipnosedantes</a:t>
            </a:r>
            <a:r>
              <a:rPr lang="es-ES" sz="1000" dirty="0" smtClean="0">
                <a:latin typeface="Century Gothic" panose="020B0502020202020204" pitchFamily="34" charset="0"/>
              </a:rPr>
              <a:t> con o sin receta </a:t>
            </a:r>
            <a:r>
              <a:rPr lang="es-ES" sz="1000" b="1" dirty="0">
                <a:latin typeface="Century Gothic" panose="020B0502020202020204" pitchFamily="34" charset="0"/>
              </a:rPr>
              <a:t>alguna vez en la vida</a:t>
            </a:r>
            <a:r>
              <a:rPr lang="es-ES" sz="1000" dirty="0">
                <a:latin typeface="Century Gothic" panose="020B0502020202020204" pitchFamily="34" charset="0"/>
              </a:rPr>
              <a:t>, el </a:t>
            </a:r>
            <a:r>
              <a:rPr lang="es-ES" sz="1000" b="1" dirty="0">
                <a:latin typeface="Century Gothic" panose="020B0502020202020204" pitchFamily="34" charset="0"/>
              </a:rPr>
              <a:t>11,1%</a:t>
            </a:r>
            <a:r>
              <a:rPr lang="es-ES" sz="1000" dirty="0">
                <a:latin typeface="Century Gothic" panose="020B0502020202020204" pitchFamily="34" charset="0"/>
              </a:rPr>
              <a:t> en los </a:t>
            </a:r>
            <a:r>
              <a:rPr lang="es-ES" sz="1000" b="1" dirty="0">
                <a:latin typeface="Century Gothic" panose="020B0502020202020204" pitchFamily="34" charset="0"/>
              </a:rPr>
              <a:t>últimos 12 meses</a:t>
            </a:r>
            <a:r>
              <a:rPr lang="es-ES" sz="1000" dirty="0">
                <a:latin typeface="Century Gothic" panose="020B0502020202020204" pitchFamily="34" charset="0"/>
              </a:rPr>
              <a:t>, el </a:t>
            </a:r>
            <a:r>
              <a:rPr lang="es-ES" sz="1000" b="1" dirty="0">
                <a:latin typeface="Century Gothic" panose="020B0502020202020204" pitchFamily="34" charset="0"/>
              </a:rPr>
              <a:t>7,5%</a:t>
            </a:r>
            <a:r>
              <a:rPr lang="es-ES" sz="1000" dirty="0">
                <a:latin typeface="Century Gothic" panose="020B0502020202020204" pitchFamily="34" charset="0"/>
              </a:rPr>
              <a:t> en los </a:t>
            </a:r>
            <a:r>
              <a:rPr lang="es-ES" sz="1000" b="1" dirty="0">
                <a:latin typeface="Century Gothic" panose="020B0502020202020204" pitchFamily="34" charset="0"/>
              </a:rPr>
              <a:t>últimos 30 días</a:t>
            </a:r>
            <a:r>
              <a:rPr lang="es-ES" sz="1000" dirty="0">
                <a:latin typeface="Century Gothic" panose="020B0502020202020204" pitchFamily="34" charset="0"/>
              </a:rPr>
              <a:t>, y el </a:t>
            </a:r>
            <a:r>
              <a:rPr lang="es-ES" sz="1000" b="1" dirty="0">
                <a:latin typeface="Century Gothic" panose="020B0502020202020204" pitchFamily="34" charset="0"/>
              </a:rPr>
              <a:t>5,9%</a:t>
            </a:r>
            <a:r>
              <a:rPr lang="es-ES" sz="1000" dirty="0">
                <a:latin typeface="Century Gothic" panose="020B0502020202020204" pitchFamily="34" charset="0"/>
              </a:rPr>
              <a:t> </a:t>
            </a:r>
            <a:r>
              <a:rPr lang="es-ES" sz="1000" b="1" dirty="0">
                <a:latin typeface="Century Gothic" panose="020B0502020202020204" pitchFamily="34" charset="0"/>
              </a:rPr>
              <a:t>diariamente</a:t>
            </a:r>
            <a:r>
              <a:rPr lang="es-ES" sz="1000" dirty="0">
                <a:latin typeface="Century Gothic" panose="020B0502020202020204" pitchFamily="34" charset="0"/>
              </a:rPr>
              <a:t> en los últimos 30 días. </a:t>
            </a:r>
          </a:p>
          <a:p>
            <a:pPr algn="just"/>
            <a:r>
              <a:rPr lang="es-ES" sz="1000" dirty="0">
                <a:latin typeface="Century Gothic" panose="020B0502020202020204" pitchFamily="34" charset="0"/>
              </a:rPr>
              <a:t> </a:t>
            </a:r>
          </a:p>
          <a:p>
            <a:pPr algn="just"/>
            <a:r>
              <a:rPr lang="es-ES" sz="1000" dirty="0">
                <a:latin typeface="Century Gothic" panose="020B0502020202020204" pitchFamily="34" charset="0"/>
              </a:rPr>
              <a:t>Respecto al </a:t>
            </a:r>
            <a:r>
              <a:rPr lang="es-ES" sz="1000" b="1" dirty="0">
                <a:latin typeface="Century Gothic" panose="020B0502020202020204" pitchFamily="34" charset="0"/>
              </a:rPr>
              <a:t>perfil de los consumidores de </a:t>
            </a:r>
            <a:r>
              <a:rPr lang="es-ES" sz="1000" b="1" dirty="0" err="1" smtClean="0">
                <a:latin typeface="Century Gothic" panose="020B0502020202020204" pitchFamily="34" charset="0"/>
              </a:rPr>
              <a:t>hipnosedantes</a:t>
            </a:r>
            <a:r>
              <a:rPr lang="es-ES" sz="1000" b="1" dirty="0" smtClean="0">
                <a:latin typeface="Century Gothic" panose="020B0502020202020204" pitchFamily="34" charset="0"/>
              </a:rPr>
              <a:t> con o sin receta </a:t>
            </a:r>
            <a:r>
              <a:rPr lang="es-ES" sz="1000" dirty="0">
                <a:latin typeface="Century Gothic" panose="020B0502020202020204" pitchFamily="34" charset="0"/>
              </a:rPr>
              <a:t>en los últimos 30 días se trata mayoritariamente de </a:t>
            </a:r>
            <a:r>
              <a:rPr lang="es-ES" sz="1000" b="1" dirty="0">
                <a:latin typeface="Century Gothic" panose="020B0502020202020204" pitchFamily="34" charset="0"/>
              </a:rPr>
              <a:t>mujeres</a:t>
            </a:r>
            <a:r>
              <a:rPr lang="es-ES" sz="1000" dirty="0">
                <a:latin typeface="Century Gothic" panose="020B0502020202020204" pitchFamily="34" charset="0"/>
              </a:rPr>
              <a:t>, con una edad media de </a:t>
            </a:r>
            <a:r>
              <a:rPr lang="es-ES" sz="1000" b="1" dirty="0">
                <a:latin typeface="Century Gothic" panose="020B0502020202020204" pitchFamily="34" charset="0"/>
              </a:rPr>
              <a:t>47,5 </a:t>
            </a:r>
            <a:r>
              <a:rPr lang="es-ES" sz="1000" b="1" dirty="0" smtClean="0">
                <a:latin typeface="Century Gothic" panose="020B0502020202020204" pitchFamily="34" charset="0"/>
              </a:rPr>
              <a:t>años </a:t>
            </a:r>
            <a:r>
              <a:rPr lang="es-ES" sz="1000" dirty="0" smtClean="0">
                <a:latin typeface="Century Gothic" panose="020B0502020202020204" pitchFamily="34" charset="0"/>
              </a:rPr>
              <a:t>y que refieren consumirlos frecuentemente por </a:t>
            </a:r>
            <a:r>
              <a:rPr lang="es-ES" sz="1000" b="1" dirty="0" smtClean="0">
                <a:latin typeface="Century Gothic" panose="020B0502020202020204" pitchFamily="34" charset="0"/>
              </a:rPr>
              <a:t>ansiedad</a:t>
            </a:r>
            <a:r>
              <a:rPr lang="es-ES" sz="1000" b="1" dirty="0">
                <a:latin typeface="Century Gothic" panose="020B0502020202020204" pitchFamily="34" charset="0"/>
              </a:rPr>
              <a:t>, </a:t>
            </a:r>
            <a:r>
              <a:rPr lang="es-ES" sz="1000" b="1" dirty="0" smtClean="0">
                <a:latin typeface="Century Gothic" panose="020B0502020202020204" pitchFamily="34" charset="0"/>
              </a:rPr>
              <a:t>depresión o </a:t>
            </a:r>
            <a:r>
              <a:rPr lang="es-ES" sz="1000" b="1" dirty="0">
                <a:latin typeface="Century Gothic" panose="020B0502020202020204" pitchFamily="34" charset="0"/>
              </a:rPr>
              <a:t>insomnio. </a:t>
            </a:r>
            <a:endParaRPr lang="es-ES" sz="1000" dirty="0">
              <a:latin typeface="Century Gothic" panose="020B0502020202020204" pitchFamily="34" charset="0"/>
            </a:endParaRPr>
          </a:p>
          <a:p>
            <a:pPr algn="just"/>
            <a:r>
              <a:rPr lang="es-ES" sz="1000" b="1" dirty="0">
                <a:latin typeface="Century Gothic" panose="020B0502020202020204" pitchFamily="34" charset="0"/>
              </a:rPr>
              <a:t> </a:t>
            </a:r>
            <a:endParaRPr lang="es-ES" sz="1000" dirty="0">
              <a:latin typeface="Century Gothic" panose="020B0502020202020204" pitchFamily="34" charset="0"/>
            </a:endParaRPr>
          </a:p>
          <a:p>
            <a:pPr algn="just"/>
            <a:r>
              <a:rPr lang="es-ES" sz="1000" dirty="0">
                <a:latin typeface="Century Gothic" panose="020B0502020202020204" pitchFamily="34" charset="0"/>
              </a:rPr>
              <a:t>La serie histórica muestra una </a:t>
            </a:r>
            <a:r>
              <a:rPr lang="es-ES" sz="1000" b="1" dirty="0">
                <a:latin typeface="Century Gothic" panose="020B0502020202020204" pitchFamily="34" charset="0"/>
              </a:rPr>
              <a:t>estabilización</a:t>
            </a:r>
            <a:r>
              <a:rPr lang="es-ES" sz="1000" dirty="0">
                <a:latin typeface="Century Gothic" panose="020B0502020202020204" pitchFamily="34" charset="0"/>
              </a:rPr>
              <a:t> del consumo de </a:t>
            </a:r>
            <a:r>
              <a:rPr lang="es-ES" sz="1000" dirty="0" err="1" smtClean="0">
                <a:latin typeface="Century Gothic" panose="020B0502020202020204" pitchFamily="34" charset="0"/>
              </a:rPr>
              <a:t>hipnosedantes</a:t>
            </a:r>
            <a:r>
              <a:rPr lang="es-ES" sz="1000" dirty="0" smtClean="0">
                <a:latin typeface="Century Gothic" panose="020B0502020202020204" pitchFamily="34" charset="0"/>
              </a:rPr>
              <a:t> con o sin receta.</a:t>
            </a:r>
          </a:p>
          <a:p>
            <a:pPr algn="just"/>
            <a:endParaRPr lang="es-ES" sz="1000" dirty="0">
              <a:latin typeface="Century Gothic" panose="020B0502020202020204" pitchFamily="34" charset="0"/>
            </a:endParaRPr>
          </a:p>
          <a:p>
            <a:pPr algn="just"/>
            <a:r>
              <a:rPr lang="es-ES" sz="1000" dirty="0" smtClean="0">
                <a:latin typeface="Century Gothic" panose="020B0502020202020204" pitchFamily="34" charset="0"/>
              </a:rPr>
              <a:t>En relación al consumo de </a:t>
            </a:r>
            <a:r>
              <a:rPr lang="es-ES" sz="1000" b="1" dirty="0" err="1" smtClean="0">
                <a:latin typeface="Century Gothic" panose="020B0502020202020204" pitchFamily="34" charset="0"/>
              </a:rPr>
              <a:t>hipnosedantes</a:t>
            </a:r>
            <a:r>
              <a:rPr lang="es-ES" sz="1000" b="1" dirty="0" smtClean="0">
                <a:latin typeface="Century Gothic" panose="020B0502020202020204" pitchFamily="34" charset="0"/>
              </a:rPr>
              <a:t> sin receta</a:t>
            </a:r>
            <a:r>
              <a:rPr lang="es-ES" sz="1000" dirty="0" smtClean="0">
                <a:latin typeface="Century Gothic" panose="020B0502020202020204" pitchFamily="34" charset="0"/>
              </a:rPr>
              <a:t>, el </a:t>
            </a:r>
            <a:r>
              <a:rPr lang="es-ES" sz="1000" b="1" dirty="0" smtClean="0">
                <a:latin typeface="Century Gothic" panose="020B0502020202020204" pitchFamily="34" charset="0"/>
              </a:rPr>
              <a:t>1,3%</a:t>
            </a:r>
            <a:r>
              <a:rPr lang="es-ES" sz="1000" dirty="0" smtClean="0">
                <a:latin typeface="Century Gothic" panose="020B0502020202020204" pitchFamily="34" charset="0"/>
              </a:rPr>
              <a:t> de la población de 15 a 64 años los ha consumido en el último año, registrándose un descenso de 1 punto porcentual desde 2015 (2,3%).</a:t>
            </a:r>
          </a:p>
          <a:p>
            <a:pPr algn="just"/>
            <a:endParaRPr lang="es-ES" sz="1000" dirty="0">
              <a:latin typeface="Century Gothic" panose="020B0502020202020204" pitchFamily="34" charset="0"/>
            </a:endParaRPr>
          </a:p>
          <a:p>
            <a:pPr algn="just"/>
            <a:r>
              <a:rPr lang="es-ES" sz="1000" dirty="0" smtClean="0">
                <a:latin typeface="Century Gothic" panose="020B0502020202020204" pitchFamily="34" charset="0"/>
              </a:rPr>
              <a:t>La mayor parte de los consumidores de </a:t>
            </a:r>
            <a:r>
              <a:rPr lang="es-ES" sz="1000" b="1" dirty="0" err="1" smtClean="0">
                <a:latin typeface="Century Gothic" panose="020B0502020202020204" pitchFamily="34" charset="0"/>
              </a:rPr>
              <a:t>hipnosedantes</a:t>
            </a:r>
            <a:r>
              <a:rPr lang="es-ES" sz="1000" b="1" dirty="0" smtClean="0">
                <a:latin typeface="Century Gothic" panose="020B0502020202020204" pitchFamily="34" charset="0"/>
              </a:rPr>
              <a:t> sin receta </a:t>
            </a:r>
            <a:r>
              <a:rPr lang="es-ES" sz="1000" dirty="0" smtClean="0">
                <a:latin typeface="Century Gothic" panose="020B0502020202020204" pitchFamily="34" charset="0"/>
              </a:rPr>
              <a:t>aducen como razones para el consumo la necesidad de </a:t>
            </a:r>
            <a:r>
              <a:rPr lang="es-ES" sz="1000" b="1" dirty="0" smtClean="0">
                <a:latin typeface="Century Gothic" panose="020B0502020202020204" pitchFamily="34" charset="0"/>
              </a:rPr>
              <a:t>sobrellevar el día a día </a:t>
            </a:r>
            <a:r>
              <a:rPr lang="es-ES" sz="1000" dirty="0" smtClean="0">
                <a:latin typeface="Century Gothic" panose="020B0502020202020204" pitchFamily="34" charset="0"/>
              </a:rPr>
              <a:t>y sobrellevar los </a:t>
            </a:r>
            <a:r>
              <a:rPr lang="es-ES" sz="1000" b="1" dirty="0" smtClean="0">
                <a:latin typeface="Century Gothic" panose="020B0502020202020204" pitchFamily="34" charset="0"/>
              </a:rPr>
              <a:t>problemas vitales </a:t>
            </a:r>
            <a:r>
              <a:rPr lang="es-ES" sz="1000" dirty="0" smtClean="0">
                <a:latin typeface="Century Gothic" panose="020B0502020202020204" pitchFamily="34" charset="0"/>
              </a:rPr>
              <a:t>(divorcio…). </a:t>
            </a:r>
            <a:endParaRPr lang="es-ES" sz="1000" dirty="0">
              <a:latin typeface="Century Gothic" panose="020B0502020202020204" pitchFamily="34" charset="0"/>
            </a:endParaRPr>
          </a:p>
          <a:p>
            <a:pPr algn="just"/>
            <a:r>
              <a:rPr lang="es-ES" sz="1000" dirty="0">
                <a:latin typeface="Century Gothic" panose="020B0502020202020204" pitchFamily="34" charset="0"/>
              </a:rPr>
              <a:t> 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78DA2-B69A-4990-9A10-1010048A619C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872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s-ES" sz="1000" dirty="0" smtClean="0">
              <a:latin typeface="Century Gothic" panose="020B0502020202020204" pitchFamily="34" charset="0"/>
            </a:endParaRPr>
          </a:p>
          <a:p>
            <a:pPr algn="just"/>
            <a:r>
              <a:rPr lang="es-ES" sz="1000" dirty="0" smtClean="0">
                <a:latin typeface="Century Gothic" panose="020B0502020202020204" pitchFamily="34" charset="0"/>
              </a:rPr>
              <a:t>Este </a:t>
            </a:r>
            <a:r>
              <a:rPr lang="es-ES" sz="1000" dirty="0">
                <a:latin typeface="Century Gothic" panose="020B0502020202020204" pitchFamily="34" charset="0"/>
              </a:rPr>
              <a:t>año por primera vez se ha introducido en la encuesta EDADES un </a:t>
            </a:r>
            <a:r>
              <a:rPr lang="es-ES" sz="1000" b="1" dirty="0">
                <a:latin typeface="Century Gothic" panose="020B0502020202020204" pitchFamily="34" charset="0"/>
              </a:rPr>
              <a:t>módulo</a:t>
            </a:r>
            <a:r>
              <a:rPr lang="es-ES" sz="1000" dirty="0">
                <a:latin typeface="Century Gothic" panose="020B0502020202020204" pitchFamily="34" charset="0"/>
              </a:rPr>
              <a:t> respecto al consumo de </a:t>
            </a:r>
            <a:r>
              <a:rPr lang="es-ES" sz="1000" b="1" dirty="0">
                <a:latin typeface="Century Gothic" panose="020B0502020202020204" pitchFamily="34" charset="0"/>
              </a:rPr>
              <a:t>ANALGÉSICOS OPIOIDES </a:t>
            </a:r>
            <a:r>
              <a:rPr lang="es-ES" sz="1000" dirty="0">
                <a:latin typeface="Century Gothic" panose="020B0502020202020204" pitchFamily="34" charset="0"/>
              </a:rPr>
              <a:t>para prevenir posibles abusos aunque en nuestro país no ha adquirido las dimensiones de otros países como EEUU. Los resultados obtenidos nos indican que el </a:t>
            </a:r>
            <a:r>
              <a:rPr lang="es-ES" sz="1000" b="1" dirty="0">
                <a:latin typeface="Century Gothic" panose="020B0502020202020204" pitchFamily="34" charset="0"/>
              </a:rPr>
              <a:t>14,5% </a:t>
            </a:r>
            <a:r>
              <a:rPr lang="es-ES" sz="1000" dirty="0">
                <a:latin typeface="Century Gothic" panose="020B0502020202020204" pitchFamily="34" charset="0"/>
              </a:rPr>
              <a:t>de la población ha consumido este tipo de medicamentos </a:t>
            </a:r>
            <a:r>
              <a:rPr lang="es-ES" sz="1000" b="1" dirty="0">
                <a:latin typeface="Century Gothic" panose="020B0502020202020204" pitchFamily="34" charset="0"/>
              </a:rPr>
              <a:t>alguna vez en la </a:t>
            </a:r>
            <a:r>
              <a:rPr lang="es-ES" sz="1000" b="1" dirty="0" smtClean="0">
                <a:latin typeface="Century Gothic" panose="020B0502020202020204" pitchFamily="34" charset="0"/>
              </a:rPr>
              <a:t>vida,</a:t>
            </a:r>
            <a:r>
              <a:rPr lang="es-ES" sz="1000" dirty="0" smtClean="0">
                <a:latin typeface="Century Gothic" panose="020B0502020202020204" pitchFamily="34" charset="0"/>
              </a:rPr>
              <a:t> el </a:t>
            </a:r>
            <a:r>
              <a:rPr lang="es-ES" sz="1000" b="1" dirty="0" smtClean="0">
                <a:latin typeface="Century Gothic" panose="020B0502020202020204" pitchFamily="34" charset="0"/>
              </a:rPr>
              <a:t>6,7% </a:t>
            </a:r>
            <a:r>
              <a:rPr lang="es-ES" sz="1000" dirty="0" smtClean="0">
                <a:latin typeface="Century Gothic" panose="020B0502020202020204" pitchFamily="34" charset="0"/>
              </a:rPr>
              <a:t>en el </a:t>
            </a:r>
            <a:r>
              <a:rPr lang="es-ES" sz="1000" b="1" dirty="0" smtClean="0">
                <a:latin typeface="Century Gothic" panose="020B0502020202020204" pitchFamily="34" charset="0"/>
              </a:rPr>
              <a:t>último año</a:t>
            </a:r>
            <a:r>
              <a:rPr lang="es-ES" sz="1000" dirty="0" smtClean="0">
                <a:latin typeface="Century Gothic" panose="020B0502020202020204" pitchFamily="34" charset="0"/>
              </a:rPr>
              <a:t> y el </a:t>
            </a:r>
            <a:r>
              <a:rPr lang="es-ES" sz="1000" b="1" dirty="0" smtClean="0">
                <a:latin typeface="Century Gothic" panose="020B0502020202020204" pitchFamily="34" charset="0"/>
              </a:rPr>
              <a:t>2,9% </a:t>
            </a:r>
            <a:r>
              <a:rPr lang="es-ES" sz="1000" dirty="0" smtClean="0">
                <a:latin typeface="Century Gothic" panose="020B0502020202020204" pitchFamily="34" charset="0"/>
              </a:rPr>
              <a:t>en el </a:t>
            </a:r>
            <a:r>
              <a:rPr lang="es-ES" sz="1000" b="1" dirty="0" smtClean="0">
                <a:latin typeface="Century Gothic" panose="020B0502020202020204" pitchFamily="34" charset="0"/>
              </a:rPr>
              <a:t>último mes</a:t>
            </a:r>
            <a:r>
              <a:rPr lang="es-ES" sz="1000" dirty="0" smtClean="0">
                <a:latin typeface="Century Gothic" panose="020B0502020202020204" pitchFamily="34" charset="0"/>
              </a:rPr>
              <a:t>. </a:t>
            </a:r>
            <a:endParaRPr lang="es-ES" sz="1000" dirty="0">
              <a:latin typeface="Century Gothic" panose="020B0502020202020204" pitchFamily="34" charset="0"/>
            </a:endParaRPr>
          </a:p>
          <a:p>
            <a:pPr algn="just"/>
            <a:endParaRPr lang="es-ES" sz="1000" dirty="0" smtClean="0">
              <a:latin typeface="Century Gothic" panose="020B0502020202020204" pitchFamily="34" charset="0"/>
            </a:endParaRPr>
          </a:p>
          <a:p>
            <a:pPr algn="just"/>
            <a:r>
              <a:rPr lang="es-ES" sz="1000" dirty="0" smtClean="0">
                <a:latin typeface="Century Gothic" panose="020B0502020202020204" pitchFamily="34" charset="0"/>
              </a:rPr>
              <a:t>Hay una </a:t>
            </a:r>
            <a:r>
              <a:rPr lang="es-ES" sz="1000" b="1" dirty="0" smtClean="0">
                <a:latin typeface="Century Gothic" panose="020B0502020202020204" pitchFamily="34" charset="0"/>
              </a:rPr>
              <a:t>mayor </a:t>
            </a:r>
            <a:r>
              <a:rPr lang="es-ES" sz="1000" b="1" dirty="0">
                <a:latin typeface="Century Gothic" panose="020B0502020202020204" pitchFamily="34" charset="0"/>
              </a:rPr>
              <a:t>proporción de consumidoras para todos los tramos temporales</a:t>
            </a:r>
          </a:p>
          <a:p>
            <a:pPr algn="just"/>
            <a:endParaRPr lang="es-ES" sz="1000" dirty="0">
              <a:latin typeface="Century Gothic" panose="020B0502020202020204" pitchFamily="34" charset="0"/>
            </a:endParaRPr>
          </a:p>
          <a:p>
            <a:pPr algn="just"/>
            <a:r>
              <a:rPr lang="es-ES" sz="1000" dirty="0">
                <a:latin typeface="Century Gothic" panose="020B0502020202020204" pitchFamily="34" charset="0"/>
              </a:rPr>
              <a:t>Los analgésicos opioides más consumidos han sido </a:t>
            </a:r>
            <a:r>
              <a:rPr lang="es-ES" sz="1000" b="1" dirty="0">
                <a:latin typeface="Century Gothic" panose="020B0502020202020204" pitchFamily="34" charset="0"/>
              </a:rPr>
              <a:t>codeína, </a:t>
            </a:r>
            <a:r>
              <a:rPr lang="es-ES" sz="1000" b="1" dirty="0" err="1">
                <a:latin typeface="Century Gothic" panose="020B0502020202020204" pitchFamily="34" charset="0"/>
              </a:rPr>
              <a:t>tramadol</a:t>
            </a:r>
            <a:r>
              <a:rPr lang="es-ES" sz="1000" b="1" dirty="0">
                <a:latin typeface="Century Gothic" panose="020B0502020202020204" pitchFamily="34" charset="0"/>
              </a:rPr>
              <a:t> y morfina</a:t>
            </a:r>
            <a:r>
              <a:rPr lang="es-ES" sz="1000" dirty="0">
                <a:latin typeface="Century Gothic" panose="020B0502020202020204" pitchFamily="34" charset="0"/>
              </a:rPr>
              <a:t>.</a:t>
            </a:r>
          </a:p>
          <a:p>
            <a:pPr algn="just"/>
            <a:r>
              <a:rPr lang="es-ES" sz="1000" dirty="0">
                <a:latin typeface="Century Gothic" panose="020B0502020202020204" pitchFamily="34" charset="0"/>
              </a:rPr>
              <a:t> </a:t>
            </a:r>
          </a:p>
          <a:p>
            <a:pPr algn="just"/>
            <a:r>
              <a:rPr lang="es-ES" sz="1000" dirty="0">
                <a:latin typeface="Century Gothic" panose="020B0502020202020204" pitchFamily="34" charset="0"/>
              </a:rPr>
              <a:t>La mayoría de los consumidores de </a:t>
            </a:r>
            <a:r>
              <a:rPr lang="es-ES" sz="1000" b="1" dirty="0">
                <a:latin typeface="Century Gothic" panose="020B0502020202020204" pitchFamily="34" charset="0"/>
              </a:rPr>
              <a:t>analgésicos opioides </a:t>
            </a:r>
            <a:r>
              <a:rPr lang="es-ES" sz="1000" dirty="0">
                <a:latin typeface="Century Gothic" panose="020B0502020202020204" pitchFamily="34" charset="0"/>
              </a:rPr>
              <a:t>han </a:t>
            </a:r>
            <a:r>
              <a:rPr lang="es-ES" sz="1000" b="1" dirty="0">
                <a:latin typeface="Century Gothic" panose="020B0502020202020204" pitchFamily="34" charset="0"/>
              </a:rPr>
              <a:t>obtenido </a:t>
            </a:r>
            <a:r>
              <a:rPr lang="es-ES" sz="1000" dirty="0">
                <a:latin typeface="Century Gothic" panose="020B0502020202020204" pitchFamily="34" charset="0"/>
              </a:rPr>
              <a:t>estos medicamentos </a:t>
            </a:r>
            <a:r>
              <a:rPr lang="es-ES" sz="1000" b="1" dirty="0">
                <a:latin typeface="Century Gothic" panose="020B0502020202020204" pitchFamily="34" charset="0"/>
              </a:rPr>
              <a:t>a través de receta médica (88,7%) </a:t>
            </a:r>
            <a:r>
              <a:rPr lang="es-ES" sz="1000" dirty="0">
                <a:latin typeface="Century Gothic" panose="020B0502020202020204" pitchFamily="34" charset="0"/>
              </a:rPr>
              <a:t>y lo han consumido </a:t>
            </a:r>
            <a:r>
              <a:rPr lang="es-ES" sz="1000" b="1" dirty="0">
                <a:latin typeface="Century Gothic" panose="020B0502020202020204" pitchFamily="34" charset="0"/>
              </a:rPr>
              <a:t>tal y como el médico se lo ha prescrito</a:t>
            </a:r>
            <a:r>
              <a:rPr lang="es-ES" sz="1000" dirty="0">
                <a:latin typeface="Century Gothic" panose="020B0502020202020204" pitchFamily="34" charset="0"/>
              </a:rPr>
              <a:t> o incluso en menor dosis o durante menos tiempo, y tan sólo el 5% los ha consumido en mayor dosis o durante más tiempo que el prescrito por su médico.</a:t>
            </a:r>
          </a:p>
          <a:p>
            <a:pPr algn="just"/>
            <a:endParaRPr lang="es-ES" sz="1000" dirty="0" smtClean="0"/>
          </a:p>
          <a:p>
            <a:pPr algn="just"/>
            <a:endParaRPr lang="es-ES" sz="10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78DA2-B69A-4990-9A10-1010048A619C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8724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>
          <a:xfrm>
            <a:off x="518517" y="4715907"/>
            <a:ext cx="5688631" cy="4467701"/>
          </a:xfrm>
        </p:spPr>
        <p:txBody>
          <a:bodyPr/>
          <a:lstStyle/>
          <a:p>
            <a:pPr algn="just"/>
            <a:r>
              <a:rPr lang="es-ES" sz="1000" b="1" dirty="0">
                <a:latin typeface="Century Gothic" panose="020B0502020202020204" pitchFamily="34" charset="0"/>
              </a:rPr>
              <a:t>El cannabis es la sustancia ilegal más consumida en la población española. </a:t>
            </a:r>
            <a:endParaRPr lang="es-ES" sz="1000" dirty="0">
              <a:latin typeface="Century Gothic" panose="020B0502020202020204" pitchFamily="34" charset="0"/>
            </a:endParaRPr>
          </a:p>
          <a:p>
            <a:pPr algn="just"/>
            <a:r>
              <a:rPr lang="es-ES" sz="1000" dirty="0">
                <a:latin typeface="Century Gothic" panose="020B0502020202020204" pitchFamily="34" charset="0"/>
              </a:rPr>
              <a:t> </a:t>
            </a:r>
          </a:p>
          <a:p>
            <a:pPr algn="just"/>
            <a:r>
              <a:rPr lang="es-ES" sz="1000" dirty="0">
                <a:latin typeface="Century Gothic" panose="020B0502020202020204" pitchFamily="34" charset="0"/>
              </a:rPr>
              <a:t>En 2017 el </a:t>
            </a:r>
            <a:r>
              <a:rPr lang="es-ES" sz="1000" b="1" dirty="0">
                <a:latin typeface="Century Gothic" panose="020B0502020202020204" pitchFamily="34" charset="0"/>
              </a:rPr>
              <a:t>35,2% </a:t>
            </a:r>
            <a:r>
              <a:rPr lang="es-ES" sz="1000" dirty="0">
                <a:latin typeface="Century Gothic" panose="020B0502020202020204" pitchFamily="34" charset="0"/>
              </a:rPr>
              <a:t>de las personas de 15 a 64 años han consumido cannabis </a:t>
            </a:r>
            <a:r>
              <a:rPr lang="es-ES" sz="1000" b="1" dirty="0">
                <a:latin typeface="Century Gothic" panose="020B0502020202020204" pitchFamily="34" charset="0"/>
              </a:rPr>
              <a:t>alguna vez en la vida</a:t>
            </a:r>
            <a:r>
              <a:rPr lang="es-ES" sz="1000" dirty="0">
                <a:latin typeface="Century Gothic" panose="020B0502020202020204" pitchFamily="34" charset="0"/>
              </a:rPr>
              <a:t>, el </a:t>
            </a:r>
            <a:r>
              <a:rPr lang="es-ES" sz="1000" b="1" dirty="0">
                <a:latin typeface="Century Gothic" panose="020B0502020202020204" pitchFamily="34" charset="0"/>
              </a:rPr>
              <a:t>11,0%</a:t>
            </a:r>
            <a:r>
              <a:rPr lang="es-ES" sz="1000" dirty="0">
                <a:latin typeface="Century Gothic" panose="020B0502020202020204" pitchFamily="34" charset="0"/>
              </a:rPr>
              <a:t> en los </a:t>
            </a:r>
            <a:r>
              <a:rPr lang="es-ES" sz="1000" b="1" dirty="0">
                <a:latin typeface="Century Gothic" panose="020B0502020202020204" pitchFamily="34" charset="0"/>
              </a:rPr>
              <a:t>últimos 12 meses</a:t>
            </a:r>
            <a:r>
              <a:rPr lang="es-ES" sz="1000" dirty="0">
                <a:latin typeface="Century Gothic" panose="020B0502020202020204" pitchFamily="34" charset="0"/>
              </a:rPr>
              <a:t>, el </a:t>
            </a:r>
            <a:r>
              <a:rPr lang="es-ES" sz="1000" b="1" dirty="0">
                <a:latin typeface="Century Gothic" panose="020B0502020202020204" pitchFamily="34" charset="0"/>
              </a:rPr>
              <a:t>9,1%</a:t>
            </a:r>
            <a:r>
              <a:rPr lang="es-ES" sz="1000" dirty="0">
                <a:latin typeface="Century Gothic" panose="020B0502020202020204" pitchFamily="34" charset="0"/>
              </a:rPr>
              <a:t> en los </a:t>
            </a:r>
            <a:r>
              <a:rPr lang="es-ES" sz="1000" b="1" dirty="0">
                <a:latin typeface="Century Gothic" panose="020B0502020202020204" pitchFamily="34" charset="0"/>
              </a:rPr>
              <a:t>últimos 30 días</a:t>
            </a:r>
            <a:r>
              <a:rPr lang="es-ES" sz="1000" dirty="0">
                <a:latin typeface="Century Gothic" panose="020B0502020202020204" pitchFamily="34" charset="0"/>
              </a:rPr>
              <a:t> y el </a:t>
            </a:r>
            <a:r>
              <a:rPr lang="es-ES" sz="1000" b="1" dirty="0">
                <a:latin typeface="Century Gothic" panose="020B0502020202020204" pitchFamily="34" charset="0"/>
              </a:rPr>
              <a:t>2,1% diariamente </a:t>
            </a:r>
            <a:r>
              <a:rPr lang="es-ES" sz="1000" dirty="0">
                <a:latin typeface="Century Gothic" panose="020B0502020202020204" pitchFamily="34" charset="0"/>
              </a:rPr>
              <a:t>en los últimos 30 días. </a:t>
            </a:r>
          </a:p>
          <a:p>
            <a:pPr algn="just"/>
            <a:r>
              <a:rPr lang="es-ES" sz="1000" dirty="0">
                <a:latin typeface="Century Gothic" panose="020B0502020202020204" pitchFamily="34" charset="0"/>
              </a:rPr>
              <a:t> </a:t>
            </a:r>
          </a:p>
          <a:p>
            <a:pPr algn="just"/>
            <a:r>
              <a:rPr lang="es-ES" sz="1000" dirty="0">
                <a:latin typeface="Century Gothic" panose="020B0502020202020204" pitchFamily="34" charset="0"/>
              </a:rPr>
              <a:t>Se observa una </a:t>
            </a:r>
            <a:r>
              <a:rPr lang="es-ES" sz="1000" b="1" dirty="0">
                <a:latin typeface="Century Gothic" panose="020B0502020202020204" pitchFamily="34" charset="0"/>
              </a:rPr>
              <a:t>tendencia ascendente </a:t>
            </a:r>
            <a:r>
              <a:rPr lang="es-ES" sz="1000" dirty="0">
                <a:latin typeface="Century Gothic" panose="020B0502020202020204" pitchFamily="34" charset="0"/>
              </a:rPr>
              <a:t>en el porcentaje de consumidores de </a:t>
            </a:r>
            <a:r>
              <a:rPr lang="es-ES" sz="1000" dirty="0" smtClean="0">
                <a:latin typeface="Century Gothic" panose="020B0502020202020204" pitchFamily="34" charset="0"/>
              </a:rPr>
              <a:t>CANNABIS desde 2011. </a:t>
            </a:r>
            <a:endParaRPr lang="es-ES" sz="1000" dirty="0">
              <a:latin typeface="Century Gothic" panose="020B0502020202020204" pitchFamily="34" charset="0"/>
            </a:endParaRPr>
          </a:p>
          <a:p>
            <a:pPr algn="just"/>
            <a:r>
              <a:rPr lang="es-ES" sz="1000" dirty="0">
                <a:latin typeface="Century Gothic" panose="020B0502020202020204" pitchFamily="34" charset="0"/>
              </a:rPr>
              <a:t> </a:t>
            </a:r>
          </a:p>
          <a:p>
            <a:pPr algn="just"/>
            <a:r>
              <a:rPr lang="es-ES" sz="1000" dirty="0">
                <a:latin typeface="Century Gothic" panose="020B0502020202020204" pitchFamily="34" charset="0"/>
              </a:rPr>
              <a:t>Respecto al </a:t>
            </a:r>
            <a:r>
              <a:rPr lang="es-ES" sz="1000" b="1" dirty="0">
                <a:latin typeface="Century Gothic" panose="020B0502020202020204" pitchFamily="34" charset="0"/>
              </a:rPr>
              <a:t>perfil de los consumidores de cannabis </a:t>
            </a:r>
            <a:r>
              <a:rPr lang="es-ES" sz="1000" dirty="0">
                <a:latin typeface="Century Gothic" panose="020B0502020202020204" pitchFamily="34" charset="0"/>
              </a:rPr>
              <a:t>en el último mes podemos decir que:</a:t>
            </a:r>
          </a:p>
          <a:p>
            <a:pPr algn="just"/>
            <a:r>
              <a:rPr lang="es-ES" sz="1000" dirty="0">
                <a:latin typeface="Century Gothic" panose="020B0502020202020204" pitchFamily="34" charset="0"/>
              </a:rPr>
              <a:t> </a:t>
            </a:r>
          </a:p>
          <a:p>
            <a:pPr marL="171450" lvl="0" indent="-171450" algn="just">
              <a:buFont typeface="Century Gothic" panose="020B0502020202020204" pitchFamily="34" charset="0"/>
              <a:buChar char="−"/>
            </a:pPr>
            <a:r>
              <a:rPr lang="es-ES" sz="1000" dirty="0">
                <a:latin typeface="Century Gothic" panose="020B0502020202020204" pitchFamily="34" charset="0"/>
              </a:rPr>
              <a:t>Son mayoritariamente de </a:t>
            </a:r>
            <a:r>
              <a:rPr lang="es-ES" sz="1000" b="1" dirty="0">
                <a:latin typeface="Century Gothic" panose="020B0502020202020204" pitchFamily="34" charset="0"/>
              </a:rPr>
              <a:t>hombres</a:t>
            </a:r>
            <a:r>
              <a:rPr lang="es-ES" sz="1000" dirty="0">
                <a:latin typeface="Century Gothic" panose="020B0502020202020204" pitchFamily="34" charset="0"/>
              </a:rPr>
              <a:t>, </a:t>
            </a:r>
          </a:p>
          <a:p>
            <a:pPr marL="171450" lvl="0" indent="-171450" algn="just">
              <a:buFont typeface="Century Gothic" panose="020B0502020202020204" pitchFamily="34" charset="0"/>
              <a:buChar char="−"/>
            </a:pPr>
            <a:r>
              <a:rPr lang="es-ES" sz="1000" dirty="0">
                <a:latin typeface="Century Gothic" panose="020B0502020202020204" pitchFamily="34" charset="0"/>
              </a:rPr>
              <a:t>Con una edad media de </a:t>
            </a:r>
            <a:r>
              <a:rPr lang="es-ES" sz="1000" b="1" dirty="0">
                <a:latin typeface="Century Gothic" panose="020B0502020202020204" pitchFamily="34" charset="0"/>
              </a:rPr>
              <a:t>34,3 años </a:t>
            </a:r>
            <a:r>
              <a:rPr lang="es-ES" sz="1000" dirty="0">
                <a:latin typeface="Century Gothic" panose="020B0502020202020204" pitchFamily="34" charset="0"/>
              </a:rPr>
              <a:t>y</a:t>
            </a:r>
            <a:r>
              <a:rPr lang="es-ES" sz="1000" b="1" dirty="0">
                <a:latin typeface="Century Gothic" panose="020B0502020202020204" pitchFamily="34" charset="0"/>
              </a:rPr>
              <a:t> </a:t>
            </a:r>
            <a:r>
              <a:rPr lang="es-ES" sz="1000" dirty="0">
                <a:latin typeface="Century Gothic" panose="020B0502020202020204" pitchFamily="34" charset="0"/>
              </a:rPr>
              <a:t>que consumen una media de </a:t>
            </a:r>
            <a:r>
              <a:rPr lang="es-ES" sz="1000" b="1" dirty="0">
                <a:latin typeface="Century Gothic" panose="020B0502020202020204" pitchFamily="34" charset="0"/>
              </a:rPr>
              <a:t>2,7 porros al día.</a:t>
            </a:r>
            <a:endParaRPr lang="es-ES" sz="1000" dirty="0">
              <a:latin typeface="Century Gothic" panose="020B0502020202020204" pitchFamily="34" charset="0"/>
            </a:endParaRPr>
          </a:p>
          <a:p>
            <a:pPr marL="171450" lvl="0" indent="-171450" algn="just">
              <a:buFont typeface="Century Gothic" panose="020B0502020202020204" pitchFamily="34" charset="0"/>
              <a:buChar char="−"/>
            </a:pPr>
            <a:r>
              <a:rPr lang="es-ES" sz="1000" b="1" dirty="0">
                <a:latin typeface="Century Gothic" panose="020B0502020202020204" pitchFamily="34" charset="0"/>
              </a:rPr>
              <a:t>Son </a:t>
            </a:r>
            <a:r>
              <a:rPr lang="es-ES" sz="1000" b="1" dirty="0" err="1">
                <a:latin typeface="Century Gothic" panose="020B0502020202020204" pitchFamily="34" charset="0"/>
              </a:rPr>
              <a:t>policonsumidores</a:t>
            </a:r>
            <a:r>
              <a:rPr lang="es-ES" sz="1000" b="1" dirty="0">
                <a:latin typeface="Century Gothic" panose="020B0502020202020204" pitchFamily="34" charset="0"/>
              </a:rPr>
              <a:t>, </a:t>
            </a:r>
            <a:r>
              <a:rPr lang="es-ES" sz="1000" dirty="0">
                <a:latin typeface="Century Gothic" panose="020B0502020202020204" pitchFamily="34" charset="0"/>
              </a:rPr>
              <a:t>concretamente el </a:t>
            </a:r>
            <a:r>
              <a:rPr lang="es-ES" sz="1000" b="1" dirty="0">
                <a:latin typeface="Century Gothic" panose="020B0502020202020204" pitchFamily="34" charset="0"/>
              </a:rPr>
              <a:t>81,6% </a:t>
            </a:r>
            <a:r>
              <a:rPr lang="es-ES" sz="1000" dirty="0">
                <a:latin typeface="Century Gothic" panose="020B0502020202020204" pitchFamily="34" charset="0"/>
              </a:rPr>
              <a:t>ha consumido </a:t>
            </a:r>
            <a:r>
              <a:rPr lang="es-ES" sz="1000" b="1" dirty="0">
                <a:latin typeface="Century Gothic" panose="020B0502020202020204" pitchFamily="34" charset="0"/>
              </a:rPr>
              <a:t>3 o más sustancias psicoactivas en el último mes </a:t>
            </a:r>
            <a:r>
              <a:rPr lang="es-ES" sz="1000" dirty="0">
                <a:latin typeface="Century Gothic" panose="020B0502020202020204" pitchFamily="34" charset="0"/>
              </a:rPr>
              <a:t>incluyendo cannabis</a:t>
            </a:r>
            <a:r>
              <a:rPr lang="es-ES" sz="1000" b="1" dirty="0">
                <a:latin typeface="Century Gothic" panose="020B0502020202020204" pitchFamily="34" charset="0"/>
              </a:rPr>
              <a:t>. </a:t>
            </a:r>
            <a:endParaRPr lang="es-ES" sz="1000" dirty="0">
              <a:latin typeface="Century Gothic" panose="020B0502020202020204" pitchFamily="34" charset="0"/>
            </a:endParaRPr>
          </a:p>
          <a:p>
            <a:pPr marL="171450" lvl="0" indent="-171450" algn="just">
              <a:buFont typeface="Century Gothic" panose="020B0502020202020204" pitchFamily="34" charset="0"/>
              <a:buChar char="−"/>
            </a:pPr>
            <a:r>
              <a:rPr lang="es-ES" sz="1000" dirty="0">
                <a:latin typeface="Century Gothic" panose="020B0502020202020204" pitchFamily="34" charset="0"/>
              </a:rPr>
              <a:t>El consumo más habitual de esta sustancia es en </a:t>
            </a:r>
            <a:r>
              <a:rPr lang="es-ES" sz="1000" b="1" dirty="0">
                <a:latin typeface="Century Gothic" panose="020B0502020202020204" pitchFamily="34" charset="0"/>
              </a:rPr>
              <a:t>porros </a:t>
            </a:r>
            <a:r>
              <a:rPr lang="es-ES" sz="1000" dirty="0">
                <a:latin typeface="Century Gothic" panose="020B0502020202020204" pitchFamily="34" charset="0"/>
              </a:rPr>
              <a:t>y</a:t>
            </a:r>
            <a:r>
              <a:rPr lang="es-ES" sz="1000" b="1" dirty="0">
                <a:latin typeface="Century Gothic" panose="020B0502020202020204" pitchFamily="34" charset="0"/>
              </a:rPr>
              <a:t> </a:t>
            </a:r>
            <a:r>
              <a:rPr lang="es-ES" sz="1000" dirty="0">
                <a:latin typeface="Century Gothic" panose="020B0502020202020204" pitchFamily="34" charset="0"/>
              </a:rPr>
              <a:t>menos del </a:t>
            </a:r>
            <a:r>
              <a:rPr lang="es-ES" sz="1000" b="1" dirty="0">
                <a:latin typeface="Century Gothic" panose="020B0502020202020204" pitchFamily="34" charset="0"/>
              </a:rPr>
              <a:t>5% </a:t>
            </a:r>
            <a:r>
              <a:rPr lang="es-ES" sz="1000" dirty="0">
                <a:latin typeface="Century Gothic" panose="020B0502020202020204" pitchFamily="34" charset="0"/>
              </a:rPr>
              <a:t>lo consumen en </a:t>
            </a:r>
            <a:r>
              <a:rPr lang="es-ES" sz="1000" b="1" dirty="0">
                <a:latin typeface="Century Gothic" panose="020B0502020202020204" pitchFamily="34" charset="0"/>
              </a:rPr>
              <a:t>cachimbas o pipas de agua o por vía oral o en cigarrillos electrónicos.</a:t>
            </a:r>
            <a:endParaRPr lang="es-ES" sz="1000" dirty="0">
              <a:latin typeface="Century Gothic" panose="020B0502020202020204" pitchFamily="34" charset="0"/>
            </a:endParaRPr>
          </a:p>
          <a:p>
            <a:pPr marL="171450" lvl="0" indent="-171450" algn="just">
              <a:buFont typeface="Century Gothic" panose="020B0502020202020204" pitchFamily="34" charset="0"/>
              <a:buChar char="−"/>
            </a:pPr>
            <a:r>
              <a:rPr lang="es-ES" sz="1000" dirty="0">
                <a:latin typeface="Century Gothic" panose="020B0502020202020204" pitchFamily="34" charset="0"/>
              </a:rPr>
              <a:t>Aproximadamente la</a:t>
            </a:r>
            <a:r>
              <a:rPr lang="es-ES" sz="1000" b="1" dirty="0">
                <a:latin typeface="Century Gothic" panose="020B0502020202020204" pitchFamily="34" charset="0"/>
              </a:rPr>
              <a:t> mitad </a:t>
            </a:r>
            <a:r>
              <a:rPr lang="es-ES" sz="1000" dirty="0">
                <a:latin typeface="Century Gothic" panose="020B0502020202020204" pitchFamily="34" charset="0"/>
              </a:rPr>
              <a:t>de los consumidores de cannabis lo han consumido en forma de </a:t>
            </a:r>
            <a:r>
              <a:rPr lang="es-ES" sz="1000" b="1" dirty="0">
                <a:latin typeface="Century Gothic" panose="020B0502020202020204" pitchFamily="34" charset="0"/>
              </a:rPr>
              <a:t>marihuana, </a:t>
            </a:r>
            <a:r>
              <a:rPr lang="es-ES" sz="1000" dirty="0">
                <a:latin typeface="Century Gothic" panose="020B0502020202020204" pitchFamily="34" charset="0"/>
              </a:rPr>
              <a:t>un</a:t>
            </a:r>
            <a:r>
              <a:rPr lang="es-ES" sz="1000" b="1" dirty="0">
                <a:latin typeface="Century Gothic" panose="020B0502020202020204" pitchFamily="34" charset="0"/>
              </a:rPr>
              <a:t> 21,9% </a:t>
            </a:r>
            <a:r>
              <a:rPr lang="es-ES" sz="1000" dirty="0">
                <a:latin typeface="Century Gothic" panose="020B0502020202020204" pitchFamily="34" charset="0"/>
              </a:rPr>
              <a:t>en forma de </a:t>
            </a:r>
            <a:r>
              <a:rPr lang="es-ES" sz="1000" b="1" dirty="0">
                <a:latin typeface="Century Gothic" panose="020B0502020202020204" pitchFamily="34" charset="0"/>
              </a:rPr>
              <a:t>hachís</a:t>
            </a:r>
            <a:r>
              <a:rPr lang="es-ES" sz="1000" dirty="0">
                <a:latin typeface="Century Gothic" panose="020B0502020202020204" pitchFamily="34" charset="0"/>
              </a:rPr>
              <a:t>, un </a:t>
            </a:r>
            <a:r>
              <a:rPr lang="es-ES" sz="1000" b="1" dirty="0">
                <a:latin typeface="Century Gothic" panose="020B0502020202020204" pitchFamily="34" charset="0"/>
              </a:rPr>
              <a:t>29,8% </a:t>
            </a:r>
            <a:r>
              <a:rPr lang="es-ES" sz="1000" dirty="0">
                <a:latin typeface="Century Gothic" panose="020B0502020202020204" pitchFamily="34" charset="0"/>
              </a:rPr>
              <a:t>ha consumido </a:t>
            </a:r>
            <a:r>
              <a:rPr lang="es-ES" sz="1000" b="1" dirty="0">
                <a:latin typeface="Century Gothic" panose="020B0502020202020204" pitchFamily="34" charset="0"/>
              </a:rPr>
              <a:t>los 2 tipos y 9 de cada 10 </a:t>
            </a:r>
            <a:r>
              <a:rPr lang="es-ES" sz="1000" dirty="0">
                <a:latin typeface="Century Gothic" panose="020B0502020202020204" pitchFamily="34" charset="0"/>
              </a:rPr>
              <a:t>lo consumen </a:t>
            </a:r>
            <a:r>
              <a:rPr lang="es-ES" sz="1000" b="1" dirty="0">
                <a:latin typeface="Century Gothic" panose="020B0502020202020204" pitchFamily="34" charset="0"/>
              </a:rPr>
              <a:t>mezclándolo con tabaco</a:t>
            </a:r>
            <a:r>
              <a:rPr lang="es-ES" sz="1000" b="1" dirty="0" smtClean="0">
                <a:latin typeface="Century Gothic" panose="020B0502020202020204" pitchFamily="34" charset="0"/>
              </a:rPr>
              <a:t>.</a:t>
            </a:r>
          </a:p>
          <a:p>
            <a:pPr marL="171450" lvl="0" indent="-171450" algn="just">
              <a:buFont typeface="Century Gothic" panose="020B0502020202020204" pitchFamily="34" charset="0"/>
              <a:buChar char="−"/>
            </a:pPr>
            <a:endParaRPr lang="es-ES" sz="1000" b="1" dirty="0">
              <a:latin typeface="Century Gothic" panose="020B0502020202020204" pitchFamily="34" charset="0"/>
            </a:endParaRPr>
          </a:p>
          <a:p>
            <a:pPr marL="171450" lvl="0" indent="-171450" algn="just">
              <a:buFont typeface="Century Gothic" panose="020B0502020202020204" pitchFamily="34" charset="0"/>
              <a:buChar char="−"/>
            </a:pPr>
            <a:endParaRPr lang="es-ES" sz="1000" dirty="0">
              <a:latin typeface="Century Gothic" panose="020B0502020202020204" pitchFamily="34" charset="0"/>
            </a:endParaRPr>
          </a:p>
          <a:p>
            <a:pPr algn="just"/>
            <a:r>
              <a:rPr lang="es-ES" sz="1000" dirty="0">
                <a:latin typeface="Century Gothic" panose="020B0502020202020204" pitchFamily="34" charset="0"/>
              </a:rPr>
              <a:t> </a:t>
            </a:r>
          </a:p>
          <a:p>
            <a:pPr algn="just"/>
            <a:r>
              <a:rPr lang="es-ES" sz="10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Nota aclaratoria de esta diapositiva:</a:t>
            </a:r>
          </a:p>
          <a:p>
            <a:pPr algn="just"/>
            <a:r>
              <a:rPr lang="es-ES" sz="1000" b="1" dirty="0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La mezcla de cannabis con tabaco es importante a la hora de diseñar políticas de prevención en el ámbito de los consumos de tabaco y de cannabis.</a:t>
            </a:r>
            <a:endParaRPr lang="es-ES" sz="1000" b="1" dirty="0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just"/>
            <a:r>
              <a:rPr lang="es-ES" sz="1000" dirty="0"/>
              <a:t> </a:t>
            </a:r>
          </a:p>
          <a:p>
            <a:pPr algn="just"/>
            <a:endParaRPr lang="es-ES" sz="1000" b="1" dirty="0">
              <a:latin typeface="Century Gothic" panose="020B0502020202020204" pitchFamily="34" charset="0"/>
            </a:endParaRPr>
          </a:p>
          <a:p>
            <a:pPr marL="171450" lvl="0" indent="-171450" algn="just">
              <a:buFont typeface="Century Gothic" panose="020B0502020202020204" pitchFamily="34" charset="0"/>
              <a:buChar char="−"/>
            </a:pPr>
            <a:endParaRPr lang="es-ES" sz="1000" dirty="0" smtClean="0">
              <a:latin typeface="Century Gothic" panose="020B0502020202020204" pitchFamily="34" charset="0"/>
            </a:endParaRPr>
          </a:p>
          <a:p>
            <a:pPr algn="just"/>
            <a:r>
              <a:rPr lang="es-ES" sz="1000" dirty="0">
                <a:latin typeface="Century Gothic" panose="020B0502020202020204" pitchFamily="34" charset="0"/>
              </a:rPr>
              <a:t> 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A4A23-C4C5-4376-81F0-7756CCF63F97}" type="slidenum">
              <a:rPr lang="es-ES" smtClean="0"/>
              <a:t>9</a:t>
            </a:fld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518517" y="8204472"/>
            <a:ext cx="5688632" cy="57606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1377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A1E46-36F4-452F-94E5-8377CF8ADD4C}" type="datetimeFigureOut">
              <a:rPr lang="es-ES" smtClean="0"/>
              <a:t>10/12/2018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3E4AB-5DE3-4000-ACE1-7446A712AF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8576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A1E46-36F4-452F-94E5-8377CF8ADD4C}" type="datetimeFigureOut">
              <a:rPr lang="es-ES" smtClean="0"/>
              <a:t>10/12/2018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3E4AB-5DE3-4000-ACE1-7446A712AF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0686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A1E46-36F4-452F-94E5-8377CF8ADD4C}" type="datetimeFigureOut">
              <a:rPr lang="es-ES" smtClean="0"/>
              <a:t>10/12/2018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3E4AB-5DE3-4000-ACE1-7446A712AF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470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A1E46-36F4-452F-94E5-8377CF8ADD4C}" type="datetimeFigureOut">
              <a:rPr lang="es-ES" smtClean="0"/>
              <a:t>10/12/2018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3E4AB-5DE3-4000-ACE1-7446A712AF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3817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A1E46-36F4-452F-94E5-8377CF8ADD4C}" type="datetimeFigureOut">
              <a:rPr lang="es-ES" smtClean="0"/>
              <a:t>10/12/2018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3E4AB-5DE3-4000-ACE1-7446A712AF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6266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A1E46-36F4-452F-94E5-8377CF8ADD4C}" type="datetimeFigureOut">
              <a:rPr lang="es-ES" smtClean="0"/>
              <a:t>10/12/2018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3E4AB-5DE3-4000-ACE1-7446A712AF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1513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A1E46-36F4-452F-94E5-8377CF8ADD4C}" type="datetimeFigureOut">
              <a:rPr lang="es-ES" smtClean="0"/>
              <a:t>10/12/2018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3E4AB-5DE3-4000-ACE1-7446A712AF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4369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A1E46-36F4-452F-94E5-8377CF8ADD4C}" type="datetimeFigureOut">
              <a:rPr lang="es-ES" smtClean="0"/>
              <a:t>10/12/2018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3E4AB-5DE3-4000-ACE1-7446A712AF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19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A1E46-36F4-452F-94E5-8377CF8ADD4C}" type="datetimeFigureOut">
              <a:rPr lang="es-ES" smtClean="0"/>
              <a:t>10/12/2018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3E4AB-5DE3-4000-ACE1-7446A712AF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7916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A1E46-36F4-452F-94E5-8377CF8ADD4C}" type="datetimeFigureOut">
              <a:rPr lang="es-ES" smtClean="0"/>
              <a:t>10/12/2018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3E4AB-5DE3-4000-ACE1-7446A712AF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6714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A1E46-36F4-452F-94E5-8377CF8ADD4C}" type="datetimeFigureOut">
              <a:rPr lang="es-ES" smtClean="0"/>
              <a:t>10/12/2018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3E4AB-5DE3-4000-ACE1-7446A712AF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5401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A1E46-36F4-452F-94E5-8377CF8ADD4C}" type="datetimeFigureOut">
              <a:rPr lang="es-ES" smtClean="0"/>
              <a:t>10/12/2018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3E4AB-5DE3-4000-ACE1-7446A712AF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9865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es/url?sa=i&amp;rct=j&amp;q=&amp;esrc=s&amp;source=images&amp;cd=&amp;ved=0ahUKEwj4sY3SzrbPAhXR0RoKHaM8CCYQjRwIBw&amp;url=http://desayunoconmuesli.com/dise%C3%B1o/geometria-1/&amp;bvm=bv.134495766,d.d2s&amp;psig=AFQjCNEYVOSwWwB9PpuKrirC9ROJnS_cmA&amp;ust=147530851436645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url?sa=i&amp;rct=j&amp;q=&amp;esrc=s&amp;source=images&amp;cd=&amp;cad=rja&amp;uact=8&amp;ved=2ahUKEwiUoLHu7ajdAhUI3xoKHao-Ah8QjRx6BAgBEAU&amp;url=https://www.freepik.com/free-icon/running-cop_705010.htm&amp;psig=AOvVaw3p6nbr5mDmWD5z5Z4F5Wrc&amp;ust=1536408503921053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m/url?sa=i&amp;rct=j&amp;q=&amp;esrc=s&amp;source=images&amp;cd=&amp;cad=rja&amp;uact=8&amp;ved=2ahUKEwj3xv6P6KjdAhXSKlAKHXDGDHUQjRx6BAgBEAU&amp;url=https://www.iconfinder.com/icons/465814/accident_blow_car_crash_damages_heavy_violent_icon&amp;psig=AOvVaw0QRxtDKq683rBLgtjGN5_S&amp;ust=1536406960351489" TargetMode="External"/><Relationship Id="rId5" Type="http://schemas.openxmlformats.org/officeDocument/2006/relationships/chart" Target="../charts/chart15.xml"/><Relationship Id="rId10" Type="http://schemas.openxmlformats.org/officeDocument/2006/relationships/image" Target="../media/image2.png"/><Relationship Id="rId4" Type="http://schemas.openxmlformats.org/officeDocument/2006/relationships/image" Target="../media/image11.png"/><Relationship Id="rId9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chart" Target="../charts/chart16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7.xml"/><Relationship Id="rId5" Type="http://schemas.openxmlformats.org/officeDocument/2006/relationships/image" Target="../media/image15.png"/><Relationship Id="rId4" Type="http://schemas.openxmlformats.org/officeDocument/2006/relationships/hyperlink" Target="http://www.google.es/url?sa=i&amp;rct=j&amp;q=&amp;esrc=s&amp;source=images&amp;cd=&amp;cad=rja&amp;uact=8&amp;ved=0CAcQjRxqFQoTCIKopfjQrcgCFcjtFAodKvMMQA&amp;url=http://www.iconshut.com/buy-car-courier-delivery-discount-doctor-drug-drugs-drugstore--icons/dT1hSFIwY0hNNkx5OWpaRzR5TG1samIyNW1hVzVrWlhJdVkyOXRMMlJoZEdFdmFXTnZibk12YldWa2FXTmhiQzFzYVc1bExUVXZOVEV5TDJKMWVWOWtjblZuY3kwMU1USXVjRzVufHVyPWh0dHBzOi8vd3d3Lmljb25maW5kZXIuY29tL2ljb25zLzMzOTY2My9hbWJ1bGFuY2VfYmFza2V0X2J1eV9jYXJfY291cmllcl9kZWxpdmVyeV9kaXNjb3VudF9kb2N0b3JfZHJ1Z19kcnVnc19kcnVnc3RvcmVfZWNvbW1lcmNlX2hlYWx0aF9oZWFsdGhjYXJlX2hvc3BpdGFsX2hvdXNlX2xvZ2lzdGljc19tYXJrZXRfbWVkaWNhbF9tZWRpY2luZV9vZmZlcl9vZmZpY2Vfb3JkZXJfcGF5X3BoYXJtYWN5X3BpbGxfcHJpY2VfcHVyY2hhc2Vfc2FsZV9zZW5kX3NlcnZpY2Vfc2hpcHBpbmdfc2hvcF9zaG9wcGluZ19zdG9yZV90YWJsZXRfdHJhbnNwb3J0X3RyYW5zcG9ydGF0aW9uX3RydWNrX3ZlaGljbGVfd2FyZWhvdXNlX2ljb258dz01MTJ8aD01MTJ8dD1wbmd8/&amp;bvm=bv.104317490,d.d24&amp;psig=AFQjCNF_6AAiTBONlBGHEWavQojua_tXdw&amp;ust=1444213490052733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es/url?sa=i&amp;rct=j&amp;q=&amp;esrc=s&amp;source=images&amp;cd=&amp;cad=rja&amp;uact=8&amp;ved=0CAcQjRxqFQoTCPK0gaGO6sgCFYs7GgodLqMBvA&amp;url=http://www.lavozdegalicia.es/sociedad/2010/03/25/0003_8377538.htm&amp;bvm=bv.106379543,d.d2s&amp;psig=AFQjCNEOTVkgLbrQEtwsBdd3XE4CVVSLsw&amp;ust=1446291601942528" TargetMode="External"/><Relationship Id="rId13" Type="http://schemas.openxmlformats.org/officeDocument/2006/relationships/image" Target="../media/image21.png"/><Relationship Id="rId3" Type="http://schemas.openxmlformats.org/officeDocument/2006/relationships/chart" Target="../charts/chart18.xml"/><Relationship Id="rId7" Type="http://schemas.openxmlformats.org/officeDocument/2006/relationships/image" Target="../media/image17.jpe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es/url?sa=i&amp;rct=j&amp;q=&amp;esrc=s&amp;source=images&amp;cd=&amp;cad=rja&amp;uact=8&amp;ved=0CAcQjRxqFQoTCL2whfSN6sgCFUdeGgodqycD_Q&amp;url=http://www.elpais.cr/2015/09/05/parece-marihuana-y-huele-a-sandia-spice-la-nueva-droga-sintetica-de-ee-uu/&amp;bvm=bv.106379543,d.d2s&amp;psig=AFQjCNFZsKa290Xkls3Q4hb2zQUjuULTag&amp;ust=1446291508976596" TargetMode="External"/><Relationship Id="rId11" Type="http://schemas.openxmlformats.org/officeDocument/2006/relationships/hyperlink" Target="http://www.google.es/url?sa=i&amp;rct=j&amp;q=&amp;esrc=s&amp;source=images&amp;cd=&amp;cad=rja&amp;uact=8&amp;ved=0CAcQjRxqFQoTCOaU3fOO6sgCFYHQGgodaI8NEg&amp;url=http://www.taringa.net/posts/info/3126740/Salvia-divinorum-droga-legal.html&amp;bvm=bv.106379543,d.d2s&amp;psig=AFQjCNF3Ii3vNU3xky54t15VauWhjDL86A&amp;ust=1446291776405238" TargetMode="External"/><Relationship Id="rId5" Type="http://schemas.openxmlformats.org/officeDocument/2006/relationships/image" Target="../media/image16.jpeg"/><Relationship Id="rId10" Type="http://schemas.openxmlformats.org/officeDocument/2006/relationships/image" Target="../media/image19.png"/><Relationship Id="rId4" Type="http://schemas.openxmlformats.org/officeDocument/2006/relationships/image" Target="../media/image5.png"/><Relationship Id="rId9" Type="http://schemas.openxmlformats.org/officeDocument/2006/relationships/image" Target="../media/image18.jpeg"/><Relationship Id="rId1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hyperlink" Target="https://www.google.es/url?sa=i&amp;rct=j&amp;q=&amp;esrc=s&amp;source=images&amp;cd=&amp;cad=rja&amp;uact=8&amp;ved=0ahUKEwj24sarjOLRAhXD1hoKHccPAsEQjRwIBw&amp;url=https://icons8.com/web-app/for/all/wifi&amp;bvm=bv.145063293,d.d24&amp;psig=AFQjCNG4u4lybDtCJ7g3dUhC6zux-Ldd2w&amp;ust=1485598546590015" TargetMode="External"/><Relationship Id="rId18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openxmlformats.org/officeDocument/2006/relationships/hyperlink" Target="http://www.google.es/url?sa=i&amp;rct=j&amp;q=&amp;esrc=s&amp;source=images&amp;cd=&amp;cad=rja&amp;uact=8&amp;ved=0ahUKEwja4LTKlOLRAhWIBBoKHbsUBc0QjRwIBw&amp;url=http://www.freepik.com/free-icon/ponytail-hair_728241.htm&amp;bvm=bv.145063293,d.d24&amp;psig=AFQjCNGbbP47vWGUWTcoKPjzwMPinhQRLg&amp;ust=1485600847382007" TargetMode="External"/><Relationship Id="rId12" Type="http://schemas.openxmlformats.org/officeDocument/2006/relationships/chart" Target="../charts/chart20.xml"/><Relationship Id="rId17" Type="http://schemas.microsoft.com/office/2007/relationships/hdphoto" Target="../media/hdphoto1.wdp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chart" Target="../charts/chart19.xml"/><Relationship Id="rId5" Type="http://schemas.openxmlformats.org/officeDocument/2006/relationships/image" Target="../media/image22.png"/><Relationship Id="rId15" Type="http://schemas.openxmlformats.org/officeDocument/2006/relationships/hyperlink" Target="http://www.google.es/url?sa=i&amp;rct=j&amp;q=&amp;esrc=s&amp;source=images&amp;cd=&amp;cad=rja&amp;uact=8&amp;ved=0ahUKEwj8mrHeieLRAhVDChoKHSeyDiAQjRwIBw&amp;url=http://simpleicon.com/computer.html&amp;bvm=bv.145063293,d.d24&amp;psig=AFQjCNGS3Lphwdr2TdVFIwqK89fw2UzrMQ&amp;ust=1485597925909663" TargetMode="External"/><Relationship Id="rId10" Type="http://schemas.openxmlformats.org/officeDocument/2006/relationships/image" Target="../media/image25.png"/><Relationship Id="rId4" Type="http://schemas.openxmlformats.org/officeDocument/2006/relationships/hyperlink" Target="http://www.google.es/url?sa=i&amp;rct=j&amp;q=&amp;esrc=s&amp;source=images&amp;cd=&amp;cad=rja&amp;uact=8&amp;ved=0ahUKEwis9a--k-LRAhWIVhoKHZCtCgkQjRwIBw&amp;url=http://www.flaticon.com/free-icon/man-working-on-a-laptop-from-side-view_49728&amp;bvm=bv.145063293,d.d24&amp;psig=AFQjCNF0wB6DwGPb9W8TF6L4zvtv5amoCg&amp;ust=1485600554378896" TargetMode="External"/><Relationship Id="rId9" Type="http://schemas.openxmlformats.org/officeDocument/2006/relationships/hyperlink" Target="http://www.google.es/url?sa=i&amp;rct=j&amp;q=&amp;esrc=s&amp;source=images&amp;cd=&amp;cad=rja&amp;uact=8&amp;ved=0ahUKEwj_iuiRjuLRAhWGyRoKHWVXBVgQjRwIBw&amp;url=http://www.freeiconspng.com/free-images/group-png-3231&amp;bvm=bv.145063293,d.d24&amp;psig=AFQjCNG-GS2GBZdBvnFGMK9ecToVpVLpDQ&amp;ust=1485599111782361" TargetMode="External"/><Relationship Id="rId1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es/url?sa=i&amp;rct=j&amp;q=&amp;esrc=s&amp;source=images&amp;cd=&amp;cad=rja&amp;uact=8&amp;ved=0ahUKEwjCjfKQqeLRAhUJNxQKHauuCBcQjRwIBw&amp;url=https://www.shareicon.net/people-men-money-commercial-humanpictos-value-standing-bill-man-677289&amp;bvm=bv.145063293,d.d24&amp;psig=AFQjCNEo2HXSiD6nGQMiVqZ0vi8vw0RRoQ&amp;ust=1485606365316129" TargetMode="External"/><Relationship Id="rId13" Type="http://schemas.openxmlformats.org/officeDocument/2006/relationships/chart" Target="../charts/chart21.xml"/><Relationship Id="rId3" Type="http://schemas.openxmlformats.org/officeDocument/2006/relationships/image" Target="../media/image5.png"/><Relationship Id="rId7" Type="http://schemas.openxmlformats.org/officeDocument/2006/relationships/image" Target="../media/image29.png"/><Relationship Id="rId12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es/url?sa=i&amp;rct=j&amp;q=&amp;esrc=s&amp;source=images&amp;cd=&amp;cad=rja&amp;uact=8&amp;ved=0ahUKEwiftPWqqOLRAhXCOhQKHdvHBBcQjRwIBw&amp;url=http://www.golivebroadcasts.com/whatwedo.html&amp;bvm=bv.145063293,d.d24&amp;psig=AFQjCNFNGZE6eILe91TThXQG9aAu5Qe_KA&amp;ust=1485606144031067" TargetMode="External"/><Relationship Id="rId11" Type="http://schemas.openxmlformats.org/officeDocument/2006/relationships/hyperlink" Target="http://www.google.es/url?sa=i&amp;rct=j&amp;q=&amp;esrc=s&amp;source=images&amp;cd=&amp;cad=rja&amp;uact=8&amp;ved=0ahUKEwjBkdb3qeLRAhUCOxQKHVNOBBoQjRwIBw&amp;url=http://www.freepik.com/free-icon/ponytail-hair_728241.htm&amp;bvm=bv.145063293,d.d24&amp;psig=AFQjCNEL0yumZlaRP2aTOXYKap9zq-TX2g&amp;ust=1485606583708222" TargetMode="External"/><Relationship Id="rId5" Type="http://schemas.openxmlformats.org/officeDocument/2006/relationships/image" Target="../media/image28.jpeg"/><Relationship Id="rId15" Type="http://schemas.openxmlformats.org/officeDocument/2006/relationships/chart" Target="../charts/chart22.xml"/><Relationship Id="rId10" Type="http://schemas.openxmlformats.org/officeDocument/2006/relationships/image" Target="../media/image31.png"/><Relationship Id="rId4" Type="http://schemas.openxmlformats.org/officeDocument/2006/relationships/hyperlink" Target="http://www.google.es/url?sa=i&amp;rct=j&amp;q=&amp;esrc=s&amp;source=images&amp;cd=&amp;cad=rja&amp;uact=8&amp;ved=0ahUKEwj4iYq826TWAhWI6RQKHTrNDuwQjRwIBw&amp;url=http://www.istockphoto.com/es/vector/los-billetes-de-dinero-dibujo-gm534140893-56866930&amp;psig=AFQjCNG-qNFgBIFSV2BSzFTljBZdtof8yg&amp;ust=1505479808095319" TargetMode="External"/><Relationship Id="rId9" Type="http://schemas.openxmlformats.org/officeDocument/2006/relationships/image" Target="../media/image30.png"/><Relationship Id="rId1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es/url?sa=i&amp;rct=j&amp;q=&amp;esrc=s&amp;source=images&amp;cd=&amp;ved=0ahUKEwj4sY3SzrbPAhXR0RoKHaM8CCYQjRwIBw&amp;url=http://desayunoconmuesli.com/dise%C3%B1o/geometria-1/&amp;bvm=bv.134495766,d.d2s&amp;psig=AFQjCNEYVOSwWwB9PpuKrirC9ROJnS_cmA&amp;ust=1475308514366453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chart" Target="../charts/chart2.xml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hyperlink" Target="https://www.google.es/url?sa=i&amp;rct=j&amp;q=&amp;esrc=s&amp;source=images&amp;cd=&amp;cad=rja&amp;uact=8&amp;ved=0CAcQjRxqFQoTCMWKhs_fnsgCFQcPGgodSDEOiA&amp;url=https://pixabay.com/es/fumar-cigarrillos-fumante-s%C3%ADmbolo-99176/&amp;psig=AFQjCNHOs-yoZ3TgtvFtme_JQiJtUhnowg&amp;ust=144370210607037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8.png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chart" Target="../charts/chart9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chart" Target="../charts/chart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openxmlformats.org/officeDocument/2006/relationships/chart" Target="../charts/chart1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diseño geometric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24328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Resultado de imagen de diseño geometric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651472" y="4149080"/>
            <a:ext cx="7524328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23 CuadroTexto"/>
          <p:cNvSpPr txBox="1"/>
          <p:nvPr/>
        </p:nvSpPr>
        <p:spPr>
          <a:xfrm>
            <a:off x="31800" y="1844824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>
                <a:solidFill>
                  <a:srgbClr val="786C71">
                    <a:lumMod val="75000"/>
                  </a:srgbClr>
                </a:solidFill>
                <a:latin typeface="Century Gothic" panose="020B0502020202020204" pitchFamily="34" charset="0"/>
              </a:rPr>
              <a:t>EDADES </a:t>
            </a:r>
            <a:r>
              <a:rPr lang="es-ES" sz="6600" dirty="0" smtClean="0">
                <a:solidFill>
                  <a:srgbClr val="786C71">
                    <a:lumMod val="75000"/>
                  </a:srgbClr>
                </a:solidFill>
                <a:latin typeface="Century Gothic" panose="020B0502020202020204" pitchFamily="34" charset="0"/>
              </a:rPr>
              <a:t>2017/2018</a:t>
            </a:r>
            <a:endParaRPr lang="en-US" sz="6600" dirty="0">
              <a:solidFill>
                <a:srgbClr val="786C71">
                  <a:lumMod val="75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1331640" y="3592180"/>
            <a:ext cx="626469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altLang="es-ES" sz="120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altLang="es-ES" sz="12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altLang="es-ES" sz="14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Delegación </a:t>
            </a:r>
            <a:r>
              <a:rPr lang="es-ES" altLang="es-ES" sz="14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del Gobierno para el Plan Nacional sobre </a:t>
            </a:r>
            <a:r>
              <a:rPr lang="es-ES" altLang="es-ES" sz="14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Drogas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altLang="es-ES" sz="1400" b="1" dirty="0" smtClean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altLang="es-ES" sz="14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Observatorio </a:t>
            </a:r>
            <a:r>
              <a:rPr lang="es-ES" altLang="es-ES" sz="14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Español de las Drogas y las Adicciones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altLang="es-ES" sz="12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altLang="es-ES" sz="120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altLang="es-ES" sz="12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Secretaría </a:t>
            </a:r>
            <a:r>
              <a:rPr lang="es-ES" altLang="es-ES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de Estado de Servicios Sociales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altLang="es-ES" sz="12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altLang="es-ES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Ministerio de Sanidad, Consumo y Bienestar Social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altLang="es-ES" sz="1200" b="1" dirty="0" smtClean="0">
              <a:latin typeface="Century Gothic" panose="020B0502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altLang="es-ES" sz="1200" b="1" dirty="0" smtClean="0">
                <a:latin typeface="Century Gothic" panose="020B0502020202020204" pitchFamily="34" charset="0"/>
              </a:rPr>
              <a:t>Madrid</a:t>
            </a:r>
            <a:r>
              <a:rPr lang="es-ES" altLang="es-ES" sz="1200" b="1" dirty="0">
                <a:latin typeface="Century Gothic" panose="020B0502020202020204" pitchFamily="34" charset="0"/>
              </a:rPr>
              <a:t>, </a:t>
            </a:r>
            <a:r>
              <a:rPr lang="es-ES" altLang="es-ES" sz="1200" b="1" dirty="0" smtClean="0">
                <a:latin typeface="Century Gothic" panose="020B0502020202020204" pitchFamily="34" charset="0"/>
              </a:rPr>
              <a:t>10 </a:t>
            </a:r>
            <a:r>
              <a:rPr lang="es-ES" altLang="es-ES" sz="1200" b="1" dirty="0">
                <a:latin typeface="Century Gothic" panose="020B0502020202020204" pitchFamily="34" charset="0"/>
              </a:rPr>
              <a:t>de </a:t>
            </a:r>
            <a:r>
              <a:rPr lang="es-ES" altLang="es-ES" sz="1200" b="1" dirty="0" smtClean="0">
                <a:latin typeface="Century Gothic" panose="020B0502020202020204" pitchFamily="34" charset="0"/>
              </a:rPr>
              <a:t>diciembre </a:t>
            </a:r>
            <a:r>
              <a:rPr lang="es-ES" altLang="es-ES" sz="1200" b="1">
                <a:latin typeface="Century Gothic" panose="020B0502020202020204" pitchFamily="34" charset="0"/>
              </a:rPr>
              <a:t>de </a:t>
            </a:r>
            <a:r>
              <a:rPr lang="es-ES" altLang="es-ES" sz="1200" b="1" smtClean="0">
                <a:latin typeface="Century Gothic" panose="020B0502020202020204" pitchFamily="34" charset="0"/>
              </a:rPr>
              <a:t>2018.</a:t>
            </a:r>
            <a:endParaRPr lang="es-ES" altLang="es-ES" sz="1200" b="1" dirty="0">
              <a:latin typeface="Century Gothic" panose="020B0502020202020204" pitchFamily="34" charset="0"/>
            </a:endParaRPr>
          </a:p>
          <a:p>
            <a:pPr algn="ct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544602" y="3068960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altLang="es-ES" sz="2800" dirty="0">
                <a:solidFill>
                  <a:prstClr val="black"/>
                </a:solidFill>
                <a:latin typeface="Century Gothic" pitchFamily="34" charset="0"/>
              </a:rPr>
              <a:t>Encuesta sobre alcohol y drogas e</a:t>
            </a:r>
            <a:r>
              <a:rPr lang="es-ES" altLang="es-ES" sz="2800" dirty="0" smtClean="0">
                <a:solidFill>
                  <a:prstClr val="black"/>
                </a:solidFill>
                <a:latin typeface="Century Gothic" pitchFamily="34" charset="0"/>
              </a:rPr>
              <a:t>n España</a:t>
            </a:r>
            <a:endParaRPr lang="es-ES" altLang="es-ES" sz="2800" dirty="0">
              <a:solidFill>
                <a:prstClr val="black"/>
              </a:solidFill>
              <a:latin typeface="Century Gothic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754" y="6229844"/>
            <a:ext cx="2664296" cy="628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135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-21044" y="383775"/>
            <a:ext cx="9165043" cy="64633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Aft>
                <a:spcPct val="20000"/>
              </a:spcAft>
            </a:pPr>
            <a:r>
              <a:rPr lang="es-ES" altLang="es-ES" sz="3600" dirty="0" smtClean="0">
                <a:solidFill>
                  <a:srgbClr val="CF543F"/>
                </a:solidFill>
                <a:latin typeface="Century Gothic" pitchFamily="34" charset="0"/>
              </a:rPr>
              <a:t>Cocaína*</a:t>
            </a:r>
            <a:endParaRPr lang="es-ES" altLang="es-ES" sz="3600" dirty="0">
              <a:solidFill>
                <a:srgbClr val="CF543F"/>
              </a:solidFill>
              <a:latin typeface="Century Gothic" pitchFamily="34" charset="0"/>
            </a:endParaRPr>
          </a:p>
        </p:txBody>
      </p:sp>
      <p:grpSp>
        <p:nvGrpSpPr>
          <p:cNvPr id="23" name="22 Grupo"/>
          <p:cNvGrpSpPr/>
          <p:nvPr/>
        </p:nvGrpSpPr>
        <p:grpSpPr>
          <a:xfrm>
            <a:off x="-247369" y="73725"/>
            <a:ext cx="1955310" cy="1304204"/>
            <a:chOff x="-307163" y="1"/>
            <a:chExt cx="2007085" cy="1484783"/>
          </a:xfrm>
        </p:grpSpPr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135" y="1"/>
              <a:ext cx="1455028" cy="1484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30 CuadroTexto"/>
            <p:cNvSpPr txBox="1"/>
            <p:nvPr/>
          </p:nvSpPr>
          <p:spPr>
            <a:xfrm rot="19083908">
              <a:off x="-307163" y="567196"/>
              <a:ext cx="2007085" cy="350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  <a:cs typeface="Consolas" panose="020B0609020204030204" pitchFamily="49" charset="0"/>
                </a:rPr>
                <a:t>EDADES 2017/2018</a:t>
              </a:r>
              <a:endParaRPr lang="es-E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cxnSp>
        <p:nvCxnSpPr>
          <p:cNvPr id="32" name="31 Conector recto"/>
          <p:cNvCxnSpPr/>
          <p:nvPr/>
        </p:nvCxnSpPr>
        <p:spPr>
          <a:xfrm>
            <a:off x="-11142" y="1423979"/>
            <a:ext cx="917513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"/>
          <p:cNvCxnSpPr/>
          <p:nvPr/>
        </p:nvCxnSpPr>
        <p:spPr>
          <a:xfrm>
            <a:off x="21539" y="3068960"/>
            <a:ext cx="917513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Box 17"/>
          <p:cNvSpPr txBox="1">
            <a:spLocks noChangeArrowheads="1"/>
          </p:cNvSpPr>
          <p:nvPr/>
        </p:nvSpPr>
        <p:spPr bwMode="auto">
          <a:xfrm>
            <a:off x="2904" y="1447124"/>
            <a:ext cx="5312206" cy="15696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rgbClr val="CF543F"/>
              </a:buClr>
              <a:buNone/>
            </a:pPr>
            <a:r>
              <a:rPr lang="es-ES" altLang="es-ES" sz="1400" b="1" dirty="0">
                <a:solidFill>
                  <a:schemeClr val="accent2"/>
                </a:solidFill>
                <a:latin typeface="Century Gothic" pitchFamily="34" charset="0"/>
              </a:rPr>
              <a:t>Perfil </a:t>
            </a:r>
            <a:r>
              <a:rPr lang="es-ES" altLang="es-ES" sz="1400" b="1" dirty="0" smtClean="0">
                <a:solidFill>
                  <a:schemeClr val="accent2"/>
                </a:solidFill>
                <a:latin typeface="Century Gothic" pitchFamily="34" charset="0"/>
              </a:rPr>
              <a:t>consumidores cocaína polvo y/o base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rgbClr val="CF543F"/>
              </a:buClr>
              <a:buNone/>
            </a:pPr>
            <a:r>
              <a:rPr lang="es-ES" altLang="es-ES" sz="1400" dirty="0" smtClean="0">
                <a:solidFill>
                  <a:schemeClr val="accent2"/>
                </a:solidFill>
                <a:latin typeface="Century Gothic" pitchFamily="34" charset="0"/>
              </a:rPr>
              <a:t>15-64 años, </a:t>
            </a:r>
            <a:r>
              <a:rPr lang="es-ES" altLang="es-ES" sz="1400" dirty="0">
                <a:solidFill>
                  <a:schemeClr val="accent2"/>
                </a:solidFill>
                <a:latin typeface="Century Gothic" pitchFamily="34" charset="0"/>
              </a:rPr>
              <a:t>últimos </a:t>
            </a:r>
            <a:r>
              <a:rPr lang="es-ES" altLang="es-ES" sz="1400" dirty="0" smtClean="0">
                <a:solidFill>
                  <a:schemeClr val="accent2"/>
                </a:solidFill>
                <a:latin typeface="Century Gothic" pitchFamily="34" charset="0"/>
              </a:rPr>
              <a:t>12 meses</a:t>
            </a:r>
            <a:endParaRPr lang="es-ES" altLang="es-ES" sz="1400" b="1" dirty="0" smtClean="0">
              <a:solidFill>
                <a:schemeClr val="accent2"/>
              </a:solidFill>
              <a:latin typeface="Century Gothic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è"/>
            </a:pPr>
            <a:r>
              <a:rPr lang="es-ES" altLang="es-ES" sz="1200" b="1" dirty="0" smtClean="0">
                <a:latin typeface="Century Gothic" pitchFamily="34" charset="0"/>
              </a:rPr>
              <a:t>Sexo: </a:t>
            </a:r>
            <a:r>
              <a:rPr lang="es-ES" altLang="es-E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77,7%</a:t>
            </a:r>
            <a:r>
              <a:rPr lang="es-ES" altLang="es-ES" sz="1200" dirty="0" smtClean="0">
                <a:latin typeface="Century Gothic" pitchFamily="34" charset="0"/>
              </a:rPr>
              <a:t> hombres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è"/>
            </a:pPr>
            <a:r>
              <a:rPr lang="es-ES" altLang="es-ES" sz="1200" b="1" dirty="0" smtClean="0">
                <a:latin typeface="Century Gothic" pitchFamily="34" charset="0"/>
              </a:rPr>
              <a:t>Edad media: </a:t>
            </a:r>
            <a:r>
              <a:rPr lang="es-ES" altLang="es-E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36,6 </a:t>
            </a:r>
            <a:r>
              <a:rPr lang="es-ES" altLang="es-ES" sz="1200" dirty="0" smtClean="0">
                <a:latin typeface="Century Gothic" pitchFamily="34" charset="0"/>
              </a:rPr>
              <a:t>años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è"/>
            </a:pPr>
            <a:r>
              <a:rPr lang="es-ES" altLang="es-ES" sz="1200" b="1" dirty="0" err="1" smtClean="0">
                <a:latin typeface="Century Gothic" pitchFamily="34" charset="0"/>
              </a:rPr>
              <a:t>Policonsumo</a:t>
            </a:r>
            <a:r>
              <a:rPr lang="es-ES" altLang="es-ES" sz="1200" b="1" dirty="0" smtClean="0">
                <a:latin typeface="Century Gothic" pitchFamily="34" charset="0"/>
              </a:rPr>
              <a:t> de 3 o más sustancias</a:t>
            </a:r>
            <a:r>
              <a:rPr lang="es-ES" altLang="es-ES" sz="1200" dirty="0" smtClean="0">
                <a:latin typeface="Century Gothic" pitchFamily="34" charset="0"/>
              </a:rPr>
              <a:t>: </a:t>
            </a:r>
            <a:r>
              <a:rPr lang="es-ES" altLang="es-E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92,9%</a:t>
            </a: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03693"/>
            <a:ext cx="1108674" cy="60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21 CuadroTexto"/>
          <p:cNvSpPr txBox="1"/>
          <p:nvPr/>
        </p:nvSpPr>
        <p:spPr>
          <a:xfrm>
            <a:off x="4558176" y="6630808"/>
            <a:ext cx="29523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*en polvo **PG= población general</a:t>
            </a:r>
            <a:endParaRPr lang="es-ES" sz="10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4" name="2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1223343"/>
              </p:ext>
            </p:extLst>
          </p:nvPr>
        </p:nvGraphicFramePr>
        <p:xfrm>
          <a:off x="69309" y="3059760"/>
          <a:ext cx="9052560" cy="3393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4210405" y="1859430"/>
            <a:ext cx="4866430" cy="120032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è"/>
            </a:pPr>
            <a:r>
              <a:rPr lang="es-ES" altLang="es-ES" sz="1200" b="1" dirty="0" smtClean="0">
                <a:latin typeface="Century Gothic" pitchFamily="34" charset="0"/>
              </a:rPr>
              <a:t>Problemas con familiares o amigos: </a:t>
            </a:r>
            <a:r>
              <a:rPr lang="es-ES" altLang="es-E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23,6% </a:t>
            </a:r>
            <a:r>
              <a:rPr lang="es-ES" altLang="es-ES" sz="1200" dirty="0" smtClean="0">
                <a:latin typeface="Century Gothic" pitchFamily="34" charset="0"/>
              </a:rPr>
              <a:t>(2,7% PG**)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è"/>
            </a:pPr>
            <a:r>
              <a:rPr lang="es-ES" altLang="es-ES" sz="1200" b="1" dirty="0" smtClean="0">
                <a:latin typeface="Century Gothic" pitchFamily="34" charset="0"/>
              </a:rPr>
              <a:t>Problemas con la policía o la ley</a:t>
            </a:r>
            <a:r>
              <a:rPr lang="es-ES" altLang="es-ES" sz="1200" dirty="0" smtClean="0">
                <a:latin typeface="Century Gothic" pitchFamily="34" charset="0"/>
              </a:rPr>
              <a:t>: </a:t>
            </a:r>
            <a:r>
              <a:rPr lang="es-ES" altLang="es-E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15,4% </a:t>
            </a:r>
            <a:r>
              <a:rPr lang="es-ES" altLang="es-ES" sz="1200" dirty="0" smtClean="0">
                <a:latin typeface="Century Gothic" pitchFamily="34" charset="0"/>
              </a:rPr>
              <a:t>(1,1% PG)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è"/>
            </a:pPr>
            <a:r>
              <a:rPr lang="es-ES" altLang="es-ES" sz="1200" b="1" dirty="0" smtClean="0">
                <a:latin typeface="Century Gothic" pitchFamily="34" charset="0"/>
              </a:rPr>
              <a:t>Problemas económicos: </a:t>
            </a:r>
            <a:r>
              <a:rPr lang="es-ES" altLang="es-E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14% </a:t>
            </a:r>
            <a:r>
              <a:rPr lang="es-ES" altLang="es-ES" sz="1200" dirty="0" smtClean="0">
                <a:latin typeface="Century Gothic" pitchFamily="34" charset="0"/>
              </a:rPr>
              <a:t>(1,1% PG)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è"/>
            </a:pPr>
            <a:r>
              <a:rPr lang="es-ES" altLang="es-ES" sz="1200" b="1" dirty="0" smtClean="0">
                <a:latin typeface="Century Gothic" pitchFamily="34" charset="0"/>
              </a:rPr>
              <a:t>Accidentes de tráfico: </a:t>
            </a:r>
            <a:r>
              <a:rPr lang="es-ES" altLang="es-E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5,6% </a:t>
            </a:r>
            <a:r>
              <a:rPr lang="es-ES" altLang="es-ES" sz="1200" dirty="0" smtClean="0">
                <a:latin typeface="Century Gothic" pitchFamily="34" charset="0"/>
              </a:rPr>
              <a:t>(0,6% PG)</a:t>
            </a:r>
          </a:p>
        </p:txBody>
      </p:sp>
      <p:pic>
        <p:nvPicPr>
          <p:cNvPr id="15" name="Picture 2" descr="Image result for dibujo accidente de trafico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037" y="2323312"/>
            <a:ext cx="693472" cy="69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dibujo problemas con la policía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196" y="1691466"/>
            <a:ext cx="631846" cy="63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145" y="6523949"/>
            <a:ext cx="1313855" cy="35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52"/>
          <p:cNvSpPr>
            <a:spLocks noChangeArrowheads="1"/>
          </p:cNvSpPr>
          <p:nvPr/>
        </p:nvSpPr>
        <p:spPr bwMode="auto">
          <a:xfrm>
            <a:off x="0" y="6643688"/>
            <a:ext cx="478802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s-ES" sz="1000" b="1" dirty="0" smtClean="0">
                <a:solidFill>
                  <a:schemeClr val="accent2"/>
                </a:solidFill>
                <a:latin typeface="Century Gothic" pitchFamily="34" charset="0"/>
              </a:rPr>
              <a:t>EDADES 2017/2018</a:t>
            </a:r>
            <a:r>
              <a:rPr lang="es-ES" altLang="es-ES" sz="1000" b="1" dirty="0" smtClean="0">
                <a:solidFill>
                  <a:prstClr val="black"/>
                </a:solidFill>
                <a:latin typeface="Century Gothic" pitchFamily="34" charset="0"/>
              </a:rPr>
              <a:t>. </a:t>
            </a:r>
            <a:r>
              <a:rPr lang="es-ES" altLang="es-ES" sz="1000" b="1" dirty="0">
                <a:solidFill>
                  <a:prstClr val="black"/>
                </a:solidFill>
                <a:latin typeface="Century Gothic" pitchFamily="34" charset="0"/>
              </a:rPr>
              <a:t>Población 15-64 años</a:t>
            </a:r>
            <a:r>
              <a:rPr lang="es-ES" altLang="es-ES" sz="1000" b="1" dirty="0" smtClean="0">
                <a:solidFill>
                  <a:prstClr val="black"/>
                </a:solidFill>
                <a:latin typeface="Century Gothic" pitchFamily="34" charset="0"/>
              </a:rPr>
              <a:t>. OEDA. DGPNSD. MSCBS. </a:t>
            </a:r>
            <a:endParaRPr lang="es-ES" altLang="es-ES" sz="1000" dirty="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8406334" y="3429000"/>
            <a:ext cx="504056" cy="273630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781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-599" y="433438"/>
            <a:ext cx="9121868" cy="64633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Aft>
                <a:spcPct val="20000"/>
              </a:spcAft>
            </a:pPr>
            <a:r>
              <a:rPr lang="es-ES" altLang="es-ES" sz="3600" dirty="0" smtClean="0">
                <a:solidFill>
                  <a:srgbClr val="CF543F"/>
                </a:solidFill>
                <a:latin typeface="Century Gothic" pitchFamily="34" charset="0"/>
              </a:rPr>
              <a:t>Riesgo percibido</a:t>
            </a:r>
            <a:endParaRPr lang="es-ES" altLang="es-ES" sz="3600" dirty="0">
              <a:solidFill>
                <a:srgbClr val="CF543F"/>
              </a:solidFill>
              <a:latin typeface="Century Gothic" pitchFamily="34" charset="0"/>
            </a:endParaRPr>
          </a:p>
        </p:txBody>
      </p:sp>
      <p:grpSp>
        <p:nvGrpSpPr>
          <p:cNvPr id="23" name="22 Grupo"/>
          <p:cNvGrpSpPr/>
          <p:nvPr/>
        </p:nvGrpSpPr>
        <p:grpSpPr>
          <a:xfrm>
            <a:off x="-247369" y="73725"/>
            <a:ext cx="1955310" cy="1304204"/>
            <a:chOff x="-307163" y="1"/>
            <a:chExt cx="2007085" cy="1484783"/>
          </a:xfrm>
        </p:grpSpPr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135" y="1"/>
              <a:ext cx="1455028" cy="1484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30 CuadroTexto"/>
            <p:cNvSpPr txBox="1"/>
            <p:nvPr/>
          </p:nvSpPr>
          <p:spPr>
            <a:xfrm rot="19083908">
              <a:off x="-307163" y="567196"/>
              <a:ext cx="2007085" cy="350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  <a:cs typeface="Consolas" panose="020B0609020204030204" pitchFamily="49" charset="0"/>
                </a:rPr>
                <a:t>EDADES 2017/2018</a:t>
              </a:r>
              <a:endParaRPr lang="es-E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cxnSp>
        <p:nvCxnSpPr>
          <p:cNvPr id="32" name="31 Conector recto"/>
          <p:cNvCxnSpPr/>
          <p:nvPr/>
        </p:nvCxnSpPr>
        <p:spPr>
          <a:xfrm>
            <a:off x="-11142" y="1423979"/>
            <a:ext cx="917513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"/>
          <p:cNvCxnSpPr/>
          <p:nvPr/>
        </p:nvCxnSpPr>
        <p:spPr>
          <a:xfrm>
            <a:off x="-11142" y="2996952"/>
            <a:ext cx="920339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Box 17"/>
          <p:cNvSpPr txBox="1">
            <a:spLocks noChangeArrowheads="1"/>
          </p:cNvSpPr>
          <p:nvPr/>
        </p:nvSpPr>
        <p:spPr bwMode="auto">
          <a:xfrm>
            <a:off x="-14111" y="1505414"/>
            <a:ext cx="9116975" cy="138499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rgbClr val="CF543F"/>
              </a:buClr>
              <a:buFont typeface="Wingdings" pitchFamily="2" charset="2"/>
              <a:buChar char="è"/>
            </a:pPr>
            <a:r>
              <a:rPr lang="es-ES" altLang="es-ES" sz="1400" b="1" dirty="0">
                <a:solidFill>
                  <a:schemeClr val="accent2"/>
                </a:solidFill>
                <a:latin typeface="Century Gothic" pitchFamily="34" charset="0"/>
              </a:rPr>
              <a:t>Aumenta </a:t>
            </a:r>
            <a:r>
              <a:rPr lang="es-ES" altLang="es-ES" sz="1400" b="1" dirty="0">
                <a:solidFill>
                  <a:srgbClr val="333333"/>
                </a:solidFill>
                <a:latin typeface="Century Gothic" pitchFamily="34" charset="0"/>
              </a:rPr>
              <a:t>el riesgo percibido </a:t>
            </a:r>
            <a:r>
              <a:rPr lang="es-ES" altLang="es-ES" sz="1400" dirty="0">
                <a:solidFill>
                  <a:srgbClr val="333333"/>
                </a:solidFill>
                <a:latin typeface="Century Gothic" pitchFamily="34" charset="0"/>
              </a:rPr>
              <a:t>ante el consumo de la </a:t>
            </a:r>
            <a:r>
              <a:rPr lang="es-ES" altLang="es-ES" sz="1400" b="1" dirty="0">
                <a:solidFill>
                  <a:srgbClr val="333333"/>
                </a:solidFill>
                <a:latin typeface="Century Gothic" pitchFamily="34" charset="0"/>
              </a:rPr>
              <a:t>mayoría de las drogas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rgbClr val="CF543F"/>
              </a:buClr>
              <a:buFont typeface="Wingdings" pitchFamily="2" charset="2"/>
              <a:buChar char="è"/>
            </a:pPr>
            <a:r>
              <a:rPr lang="es-ES" altLang="es-ES" sz="1400" b="1" dirty="0">
                <a:solidFill>
                  <a:srgbClr val="333333"/>
                </a:solidFill>
                <a:latin typeface="Century Gothic" pitchFamily="34" charset="0"/>
              </a:rPr>
              <a:t>Mayor percepción de riesgo </a:t>
            </a:r>
            <a:r>
              <a:rPr lang="es-ES" altLang="es-ES" sz="1400" dirty="0">
                <a:solidFill>
                  <a:srgbClr val="333333"/>
                </a:solidFill>
                <a:latin typeface="Century Gothic" pitchFamily="34" charset="0"/>
              </a:rPr>
              <a:t>en las </a:t>
            </a:r>
            <a:r>
              <a:rPr lang="es-ES" altLang="es-ES" sz="1400" b="1" dirty="0">
                <a:solidFill>
                  <a:schemeClr val="accent2"/>
                </a:solidFill>
                <a:latin typeface="Century Gothic" pitchFamily="34" charset="0"/>
              </a:rPr>
              <a:t>mujeres</a:t>
            </a:r>
            <a:r>
              <a:rPr lang="es-ES" altLang="es-ES" sz="1400" b="1" dirty="0">
                <a:solidFill>
                  <a:srgbClr val="333333"/>
                </a:solidFill>
                <a:latin typeface="Century Gothic" pitchFamily="34" charset="0"/>
              </a:rPr>
              <a:t> 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rgbClr val="CF543F"/>
              </a:buClr>
              <a:buFont typeface="Wingdings" pitchFamily="2" charset="2"/>
              <a:buChar char="è"/>
            </a:pPr>
            <a:r>
              <a:rPr lang="es-ES" altLang="es-ES" sz="1400" b="1" dirty="0" smtClean="0">
                <a:solidFill>
                  <a:srgbClr val="333333"/>
                </a:solidFill>
                <a:latin typeface="Century Gothic" pitchFamily="34" charset="0"/>
              </a:rPr>
              <a:t>El </a:t>
            </a:r>
            <a:r>
              <a:rPr lang="es-ES" altLang="es-ES" sz="1400" b="1" dirty="0">
                <a:solidFill>
                  <a:schemeClr val="accent2"/>
                </a:solidFill>
                <a:latin typeface="Century Gothic" pitchFamily="34" charset="0"/>
              </a:rPr>
              <a:t>alcohol</a:t>
            </a:r>
            <a:r>
              <a:rPr lang="es-ES" altLang="es-ES" sz="1400" b="1" dirty="0">
                <a:solidFill>
                  <a:srgbClr val="333333"/>
                </a:solidFill>
                <a:latin typeface="Century Gothic" pitchFamily="34" charset="0"/>
              </a:rPr>
              <a:t> </a:t>
            </a:r>
            <a:r>
              <a:rPr lang="es-ES" altLang="es-ES" sz="1400" dirty="0">
                <a:solidFill>
                  <a:srgbClr val="333333"/>
                </a:solidFill>
                <a:latin typeface="Century Gothic" pitchFamily="34" charset="0"/>
              </a:rPr>
              <a:t>es la sustancia que </a:t>
            </a:r>
            <a:r>
              <a:rPr lang="es-ES" altLang="es-ES" sz="1400" b="1" dirty="0">
                <a:solidFill>
                  <a:srgbClr val="333333"/>
                </a:solidFill>
                <a:latin typeface="Century Gothic" pitchFamily="34" charset="0"/>
              </a:rPr>
              <a:t>se percibe </a:t>
            </a:r>
            <a:r>
              <a:rPr lang="es-ES" altLang="es-ES" sz="1400" dirty="0">
                <a:solidFill>
                  <a:srgbClr val="333333"/>
                </a:solidFill>
                <a:latin typeface="Century Gothic" pitchFamily="34" charset="0"/>
              </a:rPr>
              <a:t>como </a:t>
            </a:r>
            <a:r>
              <a:rPr lang="es-ES" altLang="es-ES" sz="1400" b="1" dirty="0">
                <a:solidFill>
                  <a:srgbClr val="333333"/>
                </a:solidFill>
                <a:latin typeface="Century Gothic" pitchFamily="34" charset="0"/>
              </a:rPr>
              <a:t>menos </a:t>
            </a:r>
            <a:r>
              <a:rPr lang="es-ES" altLang="es-ES" sz="1400" b="1" dirty="0" smtClean="0">
                <a:solidFill>
                  <a:srgbClr val="333333"/>
                </a:solidFill>
                <a:latin typeface="Century Gothic" pitchFamily="34" charset="0"/>
              </a:rPr>
              <a:t>peligrosa: Menos de la mitad </a:t>
            </a:r>
            <a:r>
              <a:rPr lang="es-ES" altLang="es-ES" sz="1400" dirty="0" smtClean="0">
                <a:solidFill>
                  <a:srgbClr val="333333"/>
                </a:solidFill>
                <a:latin typeface="Century Gothic" pitchFamily="34" charset="0"/>
              </a:rPr>
              <a:t>de la población considera que </a:t>
            </a:r>
            <a:r>
              <a:rPr lang="es-ES" altLang="es-ES" sz="1400" b="1" dirty="0" smtClean="0">
                <a:solidFill>
                  <a:srgbClr val="333333"/>
                </a:solidFill>
                <a:latin typeface="Century Gothic" pitchFamily="34" charset="0"/>
              </a:rPr>
              <a:t>consumir 5-6 cañas/copas el fin de semana </a:t>
            </a:r>
            <a:r>
              <a:rPr lang="es-ES" altLang="es-ES" sz="1400" dirty="0" smtClean="0">
                <a:solidFill>
                  <a:srgbClr val="333333"/>
                </a:solidFill>
                <a:latin typeface="Century Gothic" pitchFamily="34" charset="0"/>
              </a:rPr>
              <a:t>causa </a:t>
            </a:r>
            <a:r>
              <a:rPr lang="es-ES" altLang="es-ES" sz="1400" b="1" dirty="0" smtClean="0">
                <a:solidFill>
                  <a:srgbClr val="333333"/>
                </a:solidFill>
                <a:latin typeface="Century Gothic" pitchFamily="34" charset="0"/>
              </a:rPr>
              <a:t>muchos o bastantes problemas </a:t>
            </a:r>
            <a:endParaRPr lang="es-ES" altLang="es-ES" sz="1400" b="1" dirty="0">
              <a:solidFill>
                <a:srgbClr val="333333"/>
              </a:solidFill>
              <a:latin typeface="Century Gothic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EFEF6"/>
              </a:clrFrom>
              <a:clrTo>
                <a:srgbClr val="FEFEF6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85" t="6491" r="7041" b="75934"/>
          <a:stretch/>
        </p:blipFill>
        <p:spPr bwMode="auto">
          <a:xfrm>
            <a:off x="8418184" y="116632"/>
            <a:ext cx="584846" cy="584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" name="19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2385968"/>
              </p:ext>
            </p:extLst>
          </p:nvPr>
        </p:nvGraphicFramePr>
        <p:xfrm>
          <a:off x="8851" y="3573016"/>
          <a:ext cx="9155142" cy="3145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-14111" y="3068960"/>
            <a:ext cx="9144000" cy="69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s-ES" altLang="es-ES" sz="1400" b="1" dirty="0" smtClean="0">
                <a:solidFill>
                  <a:srgbClr val="CF543F"/>
                </a:solidFill>
                <a:latin typeface="Century Gothic" pitchFamily="34" charset="0"/>
              </a:rPr>
              <a:t>Porcentaje que piensa que consumir cada sustancia </a:t>
            </a:r>
            <a:r>
              <a:rPr lang="es-ES" altLang="es-ES" sz="1400" dirty="0" smtClean="0">
                <a:latin typeface="Century Gothic" pitchFamily="34" charset="0"/>
              </a:rPr>
              <a:t>(esporádicamente*) </a:t>
            </a:r>
            <a:r>
              <a:rPr lang="es-ES" altLang="es-ES" sz="1400" b="1" dirty="0" smtClean="0">
                <a:solidFill>
                  <a:srgbClr val="CF543F"/>
                </a:solidFill>
                <a:latin typeface="Century Gothic" pitchFamily="34" charset="0"/>
              </a:rPr>
              <a:t>puede producir muchos/bastantes problemas (%)</a:t>
            </a:r>
            <a:endParaRPr lang="es-ES" altLang="es-ES" sz="1400" b="1" dirty="0">
              <a:solidFill>
                <a:srgbClr val="CF543F"/>
              </a:solidFill>
              <a:latin typeface="Century Gothic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145" y="6523949"/>
            <a:ext cx="1313855" cy="35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5364088" y="6604084"/>
            <a:ext cx="181492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altLang="es-ES" sz="1050" dirty="0" smtClean="0">
                <a:latin typeface="Century Gothic" pitchFamily="34" charset="0"/>
              </a:rPr>
              <a:t>*una </a:t>
            </a:r>
            <a:r>
              <a:rPr lang="es-ES" altLang="es-ES" sz="1050" dirty="0">
                <a:latin typeface="Century Gothic" pitchFamily="34" charset="0"/>
              </a:rPr>
              <a:t>vez o menos al mes</a:t>
            </a:r>
            <a:endParaRPr lang="es-ES" sz="1050" dirty="0"/>
          </a:p>
        </p:txBody>
      </p:sp>
      <p:sp>
        <p:nvSpPr>
          <p:cNvPr id="16" name="Rectangle 52"/>
          <p:cNvSpPr>
            <a:spLocks noChangeArrowheads="1"/>
          </p:cNvSpPr>
          <p:nvPr/>
        </p:nvSpPr>
        <p:spPr bwMode="auto">
          <a:xfrm>
            <a:off x="0" y="6643688"/>
            <a:ext cx="478802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s-ES" sz="1000" b="1" dirty="0" smtClean="0">
                <a:solidFill>
                  <a:schemeClr val="accent2"/>
                </a:solidFill>
                <a:latin typeface="Century Gothic" pitchFamily="34" charset="0"/>
              </a:rPr>
              <a:t>EDADES 2017/2018</a:t>
            </a:r>
            <a:r>
              <a:rPr lang="es-ES" altLang="es-ES" sz="1000" b="1" dirty="0" smtClean="0">
                <a:solidFill>
                  <a:prstClr val="black"/>
                </a:solidFill>
                <a:latin typeface="Century Gothic" pitchFamily="34" charset="0"/>
              </a:rPr>
              <a:t>. </a:t>
            </a:r>
            <a:r>
              <a:rPr lang="es-ES" altLang="es-ES" sz="1000" b="1" dirty="0">
                <a:solidFill>
                  <a:prstClr val="black"/>
                </a:solidFill>
                <a:latin typeface="Century Gothic" pitchFamily="34" charset="0"/>
              </a:rPr>
              <a:t>Población 15-64 años</a:t>
            </a:r>
            <a:r>
              <a:rPr lang="es-ES" altLang="es-ES" sz="1000" b="1" dirty="0" smtClean="0">
                <a:solidFill>
                  <a:prstClr val="black"/>
                </a:solidFill>
                <a:latin typeface="Century Gothic" pitchFamily="34" charset="0"/>
              </a:rPr>
              <a:t>. OEDA. DGPNSD. MSCBS. </a:t>
            </a:r>
            <a:endParaRPr lang="es-ES" altLang="es-ES" sz="1000" dirty="0">
              <a:solidFill>
                <a:prstClr val="black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95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-28942" y="433439"/>
            <a:ext cx="9172941" cy="64633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Aft>
                <a:spcPct val="20000"/>
              </a:spcAft>
            </a:pPr>
            <a:r>
              <a:rPr lang="es-ES" altLang="es-ES" sz="3600" dirty="0" smtClean="0">
                <a:solidFill>
                  <a:srgbClr val="CF543F"/>
                </a:solidFill>
                <a:latin typeface="Century Gothic" pitchFamily="34" charset="0"/>
              </a:rPr>
              <a:t>Disponibilidad percibida</a:t>
            </a:r>
            <a:endParaRPr lang="es-ES" altLang="es-ES" sz="3600" dirty="0">
              <a:solidFill>
                <a:srgbClr val="CF543F"/>
              </a:solidFill>
              <a:latin typeface="Century Gothic" pitchFamily="34" charset="0"/>
            </a:endParaRPr>
          </a:p>
        </p:txBody>
      </p:sp>
      <p:grpSp>
        <p:nvGrpSpPr>
          <p:cNvPr id="23" name="22 Grupo"/>
          <p:cNvGrpSpPr/>
          <p:nvPr/>
        </p:nvGrpSpPr>
        <p:grpSpPr>
          <a:xfrm>
            <a:off x="-247369" y="73725"/>
            <a:ext cx="1955310" cy="1304204"/>
            <a:chOff x="-307163" y="1"/>
            <a:chExt cx="2007085" cy="1484783"/>
          </a:xfrm>
        </p:grpSpPr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135" y="1"/>
              <a:ext cx="1455028" cy="1484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30 CuadroTexto"/>
            <p:cNvSpPr txBox="1"/>
            <p:nvPr/>
          </p:nvSpPr>
          <p:spPr>
            <a:xfrm rot="19083908">
              <a:off x="-307163" y="567196"/>
              <a:ext cx="2007085" cy="350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  <a:cs typeface="Consolas" panose="020B0609020204030204" pitchFamily="49" charset="0"/>
                </a:rPr>
                <a:t>EDADES 2017/2018</a:t>
              </a:r>
              <a:endParaRPr lang="es-E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cxnSp>
        <p:nvCxnSpPr>
          <p:cNvPr id="32" name="31 Conector recto"/>
          <p:cNvCxnSpPr/>
          <p:nvPr/>
        </p:nvCxnSpPr>
        <p:spPr>
          <a:xfrm>
            <a:off x="-11142" y="1423979"/>
            <a:ext cx="917513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Box 17"/>
          <p:cNvSpPr txBox="1">
            <a:spLocks noChangeArrowheads="1"/>
          </p:cNvSpPr>
          <p:nvPr/>
        </p:nvSpPr>
        <p:spPr bwMode="auto">
          <a:xfrm>
            <a:off x="-11142" y="1556792"/>
            <a:ext cx="9155141" cy="106182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rgbClr val="CF543F"/>
              </a:buClr>
              <a:buFont typeface="Wingdings" pitchFamily="2" charset="2"/>
              <a:buChar char="è"/>
            </a:pPr>
            <a:r>
              <a:rPr lang="es-ES" altLang="es-ES" sz="1400" b="1" dirty="0">
                <a:solidFill>
                  <a:srgbClr val="333333"/>
                </a:solidFill>
                <a:latin typeface="Century Gothic" pitchFamily="34" charset="0"/>
              </a:rPr>
              <a:t>Tendencia </a:t>
            </a:r>
            <a:r>
              <a:rPr lang="es-ES" altLang="es-ES" sz="1400" b="1" dirty="0" smtClean="0">
                <a:solidFill>
                  <a:srgbClr val="333333"/>
                </a:solidFill>
                <a:latin typeface="Century Gothic" pitchFamily="34" charset="0"/>
              </a:rPr>
              <a:t>estable </a:t>
            </a:r>
            <a:r>
              <a:rPr lang="es-ES" altLang="es-ES" sz="1400" dirty="0" smtClean="0">
                <a:solidFill>
                  <a:srgbClr val="333333"/>
                </a:solidFill>
                <a:latin typeface="Century Gothic" pitchFamily="34" charset="0"/>
              </a:rPr>
              <a:t>para </a:t>
            </a:r>
            <a:r>
              <a:rPr lang="es-ES" altLang="es-ES" sz="1400" dirty="0">
                <a:solidFill>
                  <a:srgbClr val="333333"/>
                </a:solidFill>
                <a:latin typeface="Century Gothic" pitchFamily="34" charset="0"/>
              </a:rPr>
              <a:t>todas las sustancias 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rgbClr val="CF543F"/>
              </a:buClr>
              <a:buFont typeface="Wingdings" pitchFamily="2" charset="2"/>
              <a:buChar char="è"/>
            </a:pPr>
            <a:r>
              <a:rPr lang="es-ES" altLang="es-ES" sz="1400" b="1" dirty="0">
                <a:solidFill>
                  <a:srgbClr val="333333"/>
                </a:solidFill>
                <a:latin typeface="Century Gothic" pitchFamily="34" charset="0"/>
              </a:rPr>
              <a:t> </a:t>
            </a:r>
            <a:r>
              <a:rPr lang="es-ES" altLang="es-ES" sz="1400" dirty="0">
                <a:solidFill>
                  <a:srgbClr val="333333"/>
                </a:solidFill>
                <a:latin typeface="Century Gothic" pitchFamily="34" charset="0"/>
              </a:rPr>
              <a:t>La droga que se percibe como </a:t>
            </a:r>
            <a:r>
              <a:rPr lang="es-ES" altLang="es-ES" sz="1400" b="1" dirty="0">
                <a:solidFill>
                  <a:srgbClr val="333333"/>
                </a:solidFill>
                <a:latin typeface="Century Gothic" pitchFamily="34" charset="0"/>
              </a:rPr>
              <a:t>más disponible es el </a:t>
            </a:r>
            <a:r>
              <a:rPr lang="es-ES" altLang="es-ES" sz="1400" b="1" dirty="0" smtClean="0">
                <a:solidFill>
                  <a:schemeClr val="accent2"/>
                </a:solidFill>
                <a:latin typeface="Century Gothic" pitchFamily="34" charset="0"/>
              </a:rPr>
              <a:t>cannabis</a:t>
            </a:r>
            <a:r>
              <a:rPr lang="es-ES" altLang="es-ES" sz="1400" b="1" dirty="0" smtClean="0">
                <a:latin typeface="Century Gothic" pitchFamily="34" charset="0"/>
              </a:rPr>
              <a:t>: </a:t>
            </a:r>
            <a:r>
              <a:rPr lang="es-ES" altLang="es-ES" sz="1400" dirty="0" smtClean="0">
                <a:latin typeface="Century Gothic" pitchFamily="34" charset="0"/>
              </a:rPr>
              <a:t>El </a:t>
            </a:r>
            <a:r>
              <a:rPr lang="es-ES" altLang="es-ES" sz="1400" b="1" dirty="0" smtClean="0">
                <a:latin typeface="Century Gothic" pitchFamily="34" charset="0"/>
              </a:rPr>
              <a:t>63,3% </a:t>
            </a:r>
            <a:r>
              <a:rPr lang="es-ES" altLang="es-ES" sz="1400" dirty="0" smtClean="0">
                <a:latin typeface="Century Gothic" pitchFamily="34" charset="0"/>
              </a:rPr>
              <a:t>de la población cree que es fácil o muy fácil conseguirlo en 24 horas. </a:t>
            </a:r>
            <a:endParaRPr lang="es-ES" altLang="es-ES" sz="1400" dirty="0">
              <a:latin typeface="Century Gothic" pitchFamily="34" charset="0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21539" y="2775979"/>
            <a:ext cx="9155141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s-ES" altLang="es-ES" sz="1400" b="1" dirty="0">
                <a:solidFill>
                  <a:srgbClr val="CF543F"/>
                </a:solidFill>
                <a:latin typeface="Century Gothic" pitchFamily="34" charset="0"/>
              </a:rPr>
              <a:t>Porcentaje que piensa que es fácil o muy fácil conseguir las siguientes drogas en 24 horas (%</a:t>
            </a:r>
            <a:r>
              <a:rPr lang="es-ES" altLang="es-ES" sz="1400" b="1" dirty="0" smtClean="0">
                <a:solidFill>
                  <a:srgbClr val="CF543F"/>
                </a:solidFill>
                <a:latin typeface="Century Gothic" pitchFamily="34" charset="0"/>
              </a:rPr>
              <a:t>) </a:t>
            </a:r>
            <a:endParaRPr lang="es-ES" altLang="es-ES" sz="1400" b="1" dirty="0">
              <a:solidFill>
                <a:srgbClr val="CF543F"/>
              </a:solidFill>
              <a:latin typeface="Century Gothic" pitchFamily="34" charset="0"/>
            </a:endParaRPr>
          </a:p>
        </p:txBody>
      </p:sp>
      <p:pic>
        <p:nvPicPr>
          <p:cNvPr id="18" name="Picture 2" descr="https://cdn2.iconfinder.com/data/icons/medical-line-5/512/buy_drugs-512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585" y="108422"/>
            <a:ext cx="632444" cy="63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20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2633934"/>
              </p:ext>
            </p:extLst>
          </p:nvPr>
        </p:nvGraphicFramePr>
        <p:xfrm>
          <a:off x="21538" y="2996952"/>
          <a:ext cx="9089187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145" y="6523949"/>
            <a:ext cx="1313855" cy="35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52"/>
          <p:cNvSpPr>
            <a:spLocks noChangeArrowheads="1"/>
          </p:cNvSpPr>
          <p:nvPr/>
        </p:nvSpPr>
        <p:spPr bwMode="auto">
          <a:xfrm>
            <a:off x="0" y="6643688"/>
            <a:ext cx="478802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s-ES" sz="1000" b="1" dirty="0" smtClean="0">
                <a:solidFill>
                  <a:schemeClr val="accent2"/>
                </a:solidFill>
                <a:latin typeface="Century Gothic" pitchFamily="34" charset="0"/>
              </a:rPr>
              <a:t>EDADES 2017/2018</a:t>
            </a:r>
            <a:r>
              <a:rPr lang="es-ES" altLang="es-ES" sz="1000" b="1" dirty="0" smtClean="0">
                <a:solidFill>
                  <a:prstClr val="black"/>
                </a:solidFill>
                <a:latin typeface="Century Gothic" pitchFamily="34" charset="0"/>
              </a:rPr>
              <a:t>. </a:t>
            </a:r>
            <a:r>
              <a:rPr lang="es-ES" altLang="es-ES" sz="1000" b="1" dirty="0">
                <a:solidFill>
                  <a:prstClr val="black"/>
                </a:solidFill>
                <a:latin typeface="Century Gothic" pitchFamily="34" charset="0"/>
              </a:rPr>
              <a:t>Población 15-64 años</a:t>
            </a:r>
            <a:r>
              <a:rPr lang="es-ES" altLang="es-ES" sz="1000" b="1" dirty="0" smtClean="0">
                <a:solidFill>
                  <a:prstClr val="black"/>
                </a:solidFill>
                <a:latin typeface="Century Gothic" pitchFamily="34" charset="0"/>
              </a:rPr>
              <a:t>. OEDA. DGPNSD. MSCBS. </a:t>
            </a:r>
            <a:endParaRPr lang="es-ES" altLang="es-ES" sz="1000" dirty="0">
              <a:solidFill>
                <a:prstClr val="black"/>
              </a:solidFill>
              <a:latin typeface="Century Gothic" pitchFamily="34" charset="0"/>
            </a:endParaRPr>
          </a:p>
        </p:txBody>
      </p:sp>
      <p:cxnSp>
        <p:nvCxnSpPr>
          <p:cNvPr id="38" name="37 Conector recto"/>
          <p:cNvCxnSpPr/>
          <p:nvPr/>
        </p:nvCxnSpPr>
        <p:spPr>
          <a:xfrm>
            <a:off x="21539" y="2771664"/>
            <a:ext cx="917513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03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0193888"/>
              </p:ext>
            </p:extLst>
          </p:nvPr>
        </p:nvGraphicFramePr>
        <p:xfrm>
          <a:off x="145089" y="4624358"/>
          <a:ext cx="8830736" cy="1899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1 Rectángulo"/>
          <p:cNvSpPr/>
          <p:nvPr/>
        </p:nvSpPr>
        <p:spPr>
          <a:xfrm>
            <a:off x="932226" y="251339"/>
            <a:ext cx="8067118" cy="120032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Aft>
                <a:spcPct val="20000"/>
              </a:spcAft>
            </a:pPr>
            <a:r>
              <a:rPr lang="es-ES" altLang="es-ES" sz="3600" dirty="0" smtClean="0">
                <a:solidFill>
                  <a:srgbClr val="CF543F"/>
                </a:solidFill>
                <a:latin typeface="Century Gothic" pitchFamily="34" charset="0"/>
              </a:rPr>
              <a:t>Nuevas sustancias psicoactivas NPS</a:t>
            </a:r>
            <a:endParaRPr lang="es-ES" altLang="es-ES" sz="3600" dirty="0">
              <a:solidFill>
                <a:srgbClr val="CF543F"/>
              </a:solidFill>
              <a:latin typeface="Century Gothic" pitchFamily="34" charset="0"/>
            </a:endParaRPr>
          </a:p>
        </p:txBody>
      </p:sp>
      <p:grpSp>
        <p:nvGrpSpPr>
          <p:cNvPr id="23" name="22 Grupo"/>
          <p:cNvGrpSpPr/>
          <p:nvPr/>
        </p:nvGrpSpPr>
        <p:grpSpPr>
          <a:xfrm>
            <a:off x="-247369" y="73725"/>
            <a:ext cx="1955310" cy="1304204"/>
            <a:chOff x="-307163" y="1"/>
            <a:chExt cx="2007085" cy="1484783"/>
          </a:xfrm>
        </p:grpSpPr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135" y="1"/>
              <a:ext cx="1455028" cy="1484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30 CuadroTexto"/>
            <p:cNvSpPr txBox="1"/>
            <p:nvPr/>
          </p:nvSpPr>
          <p:spPr>
            <a:xfrm rot="19083908">
              <a:off x="-307163" y="567196"/>
              <a:ext cx="2007085" cy="350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  <a:cs typeface="Consolas" panose="020B0609020204030204" pitchFamily="49" charset="0"/>
                </a:rPr>
                <a:t>EDADES 2017/2018</a:t>
              </a:r>
              <a:endParaRPr lang="es-E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cxnSp>
        <p:nvCxnSpPr>
          <p:cNvPr id="32" name="31 Conector recto"/>
          <p:cNvCxnSpPr/>
          <p:nvPr/>
        </p:nvCxnSpPr>
        <p:spPr>
          <a:xfrm>
            <a:off x="-11142" y="1423979"/>
            <a:ext cx="917513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Asesinato Hitman Killer Asesinato Pistolero Figura Stick Pictograma Iconos Foto de archivo - 42083470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12" r="39076" b="67143"/>
          <a:stretch/>
        </p:blipFill>
        <p:spPr bwMode="auto">
          <a:xfrm>
            <a:off x="8570726" y="354948"/>
            <a:ext cx="405099" cy="841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5 Grupo"/>
          <p:cNvGrpSpPr/>
          <p:nvPr/>
        </p:nvGrpSpPr>
        <p:grpSpPr>
          <a:xfrm>
            <a:off x="101172" y="1884431"/>
            <a:ext cx="3933365" cy="2526588"/>
            <a:chOff x="115865" y="1400951"/>
            <a:chExt cx="3933365" cy="2526588"/>
          </a:xfrm>
        </p:grpSpPr>
        <p:pic>
          <p:nvPicPr>
            <p:cNvPr id="20" name="Picture 2" descr="http://www.elpais.cr/wp-content/uploads/2015/09/spi.jpg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865" y="1400951"/>
              <a:ext cx="1287743" cy="1144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 descr="http://media.lavozdegalicia.es/default/2010/03/25/0012_2721904/Foto/g25p30f2.jpg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622" y="2913978"/>
              <a:ext cx="576366" cy="7500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5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0001" y="1717964"/>
              <a:ext cx="927663" cy="925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7" descr="http://www.infobarrel.com/media/image/2679.jpg">
              <a:hlinkClick r:id="rId11"/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3F3F3"/>
                </a:clrFrom>
                <a:clrTo>
                  <a:srgbClr val="F3F3F3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08" y="2865734"/>
              <a:ext cx="846555" cy="846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28 CuadroTexto"/>
            <p:cNvSpPr txBox="1"/>
            <p:nvPr/>
          </p:nvSpPr>
          <p:spPr>
            <a:xfrm>
              <a:off x="254667" y="2545909"/>
              <a:ext cx="6054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 err="1" smtClean="0">
                  <a:solidFill>
                    <a:prstClr val="black"/>
                  </a:solidFill>
                  <a:latin typeface="Century Gothic" panose="020B0502020202020204" pitchFamily="34" charset="0"/>
                </a:rPr>
                <a:t>Spice</a:t>
              </a:r>
              <a:endParaRPr lang="es-ES" sz="1200" b="1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0" name="29 CuadroTexto"/>
            <p:cNvSpPr txBox="1"/>
            <p:nvPr/>
          </p:nvSpPr>
          <p:spPr>
            <a:xfrm>
              <a:off x="1236369" y="2545908"/>
              <a:ext cx="10238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b="1" dirty="0" err="1">
                  <a:solidFill>
                    <a:prstClr val="black"/>
                  </a:solidFill>
                  <a:latin typeface="Century Gothic" panose="020B0502020202020204" pitchFamily="34" charset="0"/>
                </a:rPr>
                <a:t>Ketamina</a:t>
              </a:r>
              <a:r>
                <a:rPr lang="es-ES" sz="12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 </a:t>
              </a:r>
            </a:p>
          </p:txBody>
        </p:sp>
        <p:sp>
          <p:nvSpPr>
            <p:cNvPr id="33" name="32 CuadroTexto"/>
            <p:cNvSpPr txBox="1"/>
            <p:nvPr/>
          </p:nvSpPr>
          <p:spPr>
            <a:xfrm>
              <a:off x="159782" y="3650540"/>
              <a:ext cx="14006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b="1" dirty="0" err="1" smtClean="0">
                  <a:solidFill>
                    <a:prstClr val="black"/>
                  </a:solidFill>
                  <a:latin typeface="Century Gothic" panose="020B0502020202020204" pitchFamily="34" charset="0"/>
                </a:rPr>
                <a:t>Mefedrona</a:t>
              </a:r>
              <a:endParaRPr lang="es-ES" sz="1200" b="1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6" name="35 CuadroTexto"/>
            <p:cNvSpPr txBox="1"/>
            <p:nvPr/>
          </p:nvSpPr>
          <p:spPr>
            <a:xfrm>
              <a:off x="1560410" y="3646230"/>
              <a:ext cx="18742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b="1" dirty="0" smtClean="0">
                  <a:solidFill>
                    <a:prstClr val="black"/>
                  </a:solidFill>
                  <a:latin typeface="Century Gothic" panose="020B0502020202020204" pitchFamily="34" charset="0"/>
                </a:rPr>
                <a:t>Salvia </a:t>
              </a:r>
              <a:r>
                <a:rPr lang="es-ES" sz="1200" b="1" dirty="0" err="1" smtClean="0">
                  <a:solidFill>
                    <a:prstClr val="black"/>
                  </a:solidFill>
                  <a:latin typeface="Century Gothic" panose="020B0502020202020204" pitchFamily="34" charset="0"/>
                </a:rPr>
                <a:t>divinorum</a:t>
              </a:r>
              <a:endParaRPr lang="es-ES" sz="1200" b="1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1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19" r="27768" b="17116"/>
            <a:stretch/>
          </p:blipFill>
          <p:spPr bwMode="auto">
            <a:xfrm>
              <a:off x="2404878" y="1775832"/>
              <a:ext cx="799044" cy="770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36 CuadroTexto"/>
            <p:cNvSpPr txBox="1"/>
            <p:nvPr/>
          </p:nvSpPr>
          <p:spPr>
            <a:xfrm>
              <a:off x="2358614" y="2553713"/>
              <a:ext cx="16906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b="1" dirty="0" smtClean="0">
                  <a:solidFill>
                    <a:prstClr val="black"/>
                  </a:solidFill>
                  <a:latin typeface="Century Gothic" panose="020B0502020202020204" pitchFamily="34" charset="0"/>
                </a:rPr>
                <a:t>Ayahuasca</a:t>
              </a:r>
              <a:endParaRPr lang="es-ES" sz="1200" b="1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" name="4 Rectángulo"/>
            <p:cNvSpPr/>
            <p:nvPr/>
          </p:nvSpPr>
          <p:spPr>
            <a:xfrm>
              <a:off x="227056" y="1945597"/>
              <a:ext cx="70724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0,4%</a:t>
              </a:r>
            </a:p>
          </p:txBody>
        </p:sp>
        <p:sp>
          <p:nvSpPr>
            <p:cNvPr id="43" name="42 Rectángulo"/>
            <p:cNvSpPr/>
            <p:nvPr/>
          </p:nvSpPr>
          <p:spPr>
            <a:xfrm>
              <a:off x="1373777" y="1945597"/>
              <a:ext cx="70724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b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0,5%</a:t>
              </a:r>
              <a:endParaRPr lang="es-E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  <p:sp>
          <p:nvSpPr>
            <p:cNvPr id="44" name="43 Rectángulo"/>
            <p:cNvSpPr/>
            <p:nvPr/>
          </p:nvSpPr>
          <p:spPr>
            <a:xfrm>
              <a:off x="2450777" y="1945597"/>
              <a:ext cx="70724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b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0,1%</a:t>
              </a:r>
              <a:endParaRPr lang="es-E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  <p:sp>
          <p:nvSpPr>
            <p:cNvPr id="45" name="44 Rectángulo"/>
            <p:cNvSpPr/>
            <p:nvPr/>
          </p:nvSpPr>
          <p:spPr>
            <a:xfrm>
              <a:off x="254667" y="3099730"/>
              <a:ext cx="70724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b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0,1%</a:t>
              </a:r>
              <a:endParaRPr lang="es-E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  <p:sp>
          <p:nvSpPr>
            <p:cNvPr id="46" name="45 Rectángulo"/>
            <p:cNvSpPr/>
            <p:nvPr/>
          </p:nvSpPr>
          <p:spPr>
            <a:xfrm>
              <a:off x="1439033" y="3104345"/>
              <a:ext cx="70724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b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0,2%</a:t>
              </a:r>
              <a:endParaRPr lang="es-E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  <p:sp>
        <p:nvSpPr>
          <p:cNvPr id="47" name="Text Box 17"/>
          <p:cNvSpPr txBox="1">
            <a:spLocks noChangeArrowheads="1"/>
          </p:cNvSpPr>
          <p:nvPr/>
        </p:nvSpPr>
        <p:spPr bwMode="auto">
          <a:xfrm>
            <a:off x="0" y="4624358"/>
            <a:ext cx="3066917" cy="32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99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Clr>
                <a:srgbClr val="006600"/>
              </a:buClr>
              <a:buFontTx/>
              <a:buNone/>
            </a:pPr>
            <a:r>
              <a:rPr lang="es-ES" altLang="es-ES" sz="1400" b="1" dirty="0" smtClean="0">
                <a:solidFill>
                  <a:srgbClr val="CF5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Vías de obtención</a:t>
            </a:r>
            <a:endParaRPr lang="es-ES" altLang="es-ES" sz="1400" b="1" dirty="0">
              <a:solidFill>
                <a:srgbClr val="CF54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8" name="Text Box 17"/>
          <p:cNvSpPr txBox="1">
            <a:spLocks noChangeArrowheads="1"/>
          </p:cNvSpPr>
          <p:nvPr/>
        </p:nvSpPr>
        <p:spPr bwMode="auto">
          <a:xfrm>
            <a:off x="0" y="1423979"/>
            <a:ext cx="3066917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99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Clr>
                <a:srgbClr val="006600"/>
              </a:buClr>
              <a:buFontTx/>
              <a:buNone/>
            </a:pPr>
            <a:r>
              <a:rPr lang="es-ES" altLang="es-ES" sz="1400" b="1" dirty="0" smtClean="0">
                <a:solidFill>
                  <a:srgbClr val="CF5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Prevalencia de consumo </a:t>
            </a:r>
            <a:r>
              <a:rPr lang="es-ES" altLang="es-ES" sz="1400" b="1" dirty="0" smtClean="0">
                <a:solidFill>
                  <a:srgbClr val="CF543F"/>
                </a:solidFill>
                <a:latin typeface="Century Gothic" pitchFamily="34" charset="0"/>
              </a:rPr>
              <a:t>(%) </a:t>
            </a:r>
            <a:r>
              <a:rPr lang="es-ES" altLang="es-ES" sz="1400" b="1" dirty="0" smtClean="0">
                <a:latin typeface="Century Gothic" pitchFamily="34" charset="0"/>
              </a:rPr>
              <a:t>alguna vez en la vida</a:t>
            </a:r>
            <a:endParaRPr lang="es-ES" altLang="es-ES" sz="1400" b="1" dirty="0">
              <a:latin typeface="Century Gothic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532194" y="1273561"/>
            <a:ext cx="4572000" cy="92788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1,1%</a:t>
            </a:r>
            <a:r>
              <a:rPr lang="es-ES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es-ES" sz="1400" dirty="0">
                <a:latin typeface="Century Gothic" panose="020B0502020202020204" pitchFamily="34" charset="0"/>
              </a:rPr>
              <a:t>de la población de 15 a  64 años </a:t>
            </a:r>
            <a:endParaRPr lang="es-ES" sz="1400" dirty="0" smtClean="0"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sz="1400" b="1" dirty="0" smtClean="0">
                <a:latin typeface="Century Gothic" panose="020B0502020202020204" pitchFamily="34" charset="0"/>
              </a:rPr>
              <a:t>ha </a:t>
            </a:r>
            <a:r>
              <a:rPr lang="es-ES" sz="1400" b="1" dirty="0">
                <a:latin typeface="Century Gothic" panose="020B0502020202020204" pitchFamily="34" charset="0"/>
              </a:rPr>
              <a:t>probado </a:t>
            </a:r>
            <a:r>
              <a:rPr lang="es-ES" sz="1400" b="1" dirty="0" smtClean="0">
                <a:latin typeface="Century Gothic" panose="020B0502020202020204" pitchFamily="34" charset="0"/>
              </a:rPr>
              <a:t>alguna vez </a:t>
            </a:r>
            <a:r>
              <a:rPr lang="es-ES" sz="1400" b="1" dirty="0">
                <a:latin typeface="Century Gothic" panose="020B0502020202020204" pitchFamily="34" charset="0"/>
              </a:rPr>
              <a:t>NPS</a:t>
            </a:r>
          </a:p>
        </p:txBody>
      </p:sp>
      <p:sp>
        <p:nvSpPr>
          <p:cNvPr id="49" name="Text Box 17"/>
          <p:cNvSpPr txBox="1">
            <a:spLocks noChangeArrowheads="1"/>
          </p:cNvSpPr>
          <p:nvPr/>
        </p:nvSpPr>
        <p:spPr bwMode="auto">
          <a:xfrm>
            <a:off x="4211960" y="2257077"/>
            <a:ext cx="3066917" cy="35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99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Clr>
                <a:srgbClr val="006600"/>
              </a:buClr>
              <a:buFontTx/>
              <a:buNone/>
            </a:pPr>
            <a:r>
              <a:rPr lang="es-ES" altLang="es-ES" sz="1400" b="1" dirty="0" smtClean="0">
                <a:solidFill>
                  <a:srgbClr val="CF5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Perfil del consumidor</a:t>
            </a:r>
            <a:endParaRPr lang="es-ES" altLang="es-ES" sz="1400" b="1" dirty="0">
              <a:solidFill>
                <a:srgbClr val="CF54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cxnSp>
        <p:nvCxnSpPr>
          <p:cNvPr id="50" name="49 Conector recto"/>
          <p:cNvCxnSpPr/>
          <p:nvPr/>
        </p:nvCxnSpPr>
        <p:spPr>
          <a:xfrm>
            <a:off x="-24737" y="4509120"/>
            <a:ext cx="917513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Rectángulo"/>
          <p:cNvSpPr/>
          <p:nvPr/>
        </p:nvSpPr>
        <p:spPr>
          <a:xfrm>
            <a:off x="4403825" y="260794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è"/>
            </a:pPr>
            <a:r>
              <a:rPr lang="es-ES" altLang="es-ES" sz="1200" b="1" dirty="0" smtClean="0">
                <a:latin typeface="Century Gothic" pitchFamily="34" charset="0"/>
              </a:rPr>
              <a:t>Consumo experimental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è"/>
            </a:pPr>
            <a:r>
              <a:rPr lang="es-ES" altLang="es-ES" sz="1200" b="1" dirty="0" smtClean="0">
                <a:latin typeface="Century Gothic" pitchFamily="34" charset="0"/>
              </a:rPr>
              <a:t>Sexo</a:t>
            </a:r>
            <a:r>
              <a:rPr lang="es-ES" altLang="es-ES" sz="1200" b="1" dirty="0">
                <a:latin typeface="Century Gothic" pitchFamily="34" charset="0"/>
              </a:rPr>
              <a:t>: </a:t>
            </a:r>
            <a:r>
              <a:rPr lang="es-ES" altLang="es-E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78%</a:t>
            </a:r>
            <a:r>
              <a:rPr lang="es-ES" altLang="es-ES" sz="1200" dirty="0" smtClean="0">
                <a:latin typeface="Century Gothic" pitchFamily="34" charset="0"/>
              </a:rPr>
              <a:t> hombres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è"/>
            </a:pPr>
            <a:r>
              <a:rPr lang="es-ES" altLang="es-ES" sz="1200" b="1" dirty="0" smtClean="0">
                <a:latin typeface="Century Gothic" pitchFamily="34" charset="0"/>
              </a:rPr>
              <a:t>Edad </a:t>
            </a:r>
            <a:r>
              <a:rPr lang="es-ES" altLang="es-ES" sz="1200" b="1" dirty="0">
                <a:latin typeface="Century Gothic" pitchFamily="34" charset="0"/>
              </a:rPr>
              <a:t>media: </a:t>
            </a:r>
            <a:r>
              <a:rPr lang="es-ES" altLang="es-E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59%</a:t>
            </a:r>
            <a:r>
              <a:rPr lang="es-ES" altLang="es-ES" sz="1200" dirty="0" smtClean="0">
                <a:latin typeface="Century Gothic" pitchFamily="34" charset="0"/>
              </a:rPr>
              <a:t> de 25 a 44 años</a:t>
            </a:r>
            <a:endParaRPr lang="es-ES" altLang="es-E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è"/>
            </a:pPr>
            <a:r>
              <a:rPr lang="es-ES" altLang="es-ES" sz="1200" b="1" dirty="0">
                <a:latin typeface="Century Gothic" pitchFamily="34" charset="0"/>
              </a:rPr>
              <a:t>Alta percepción de </a:t>
            </a:r>
            <a:r>
              <a:rPr lang="es-ES" altLang="es-ES" sz="1200" b="1" dirty="0" smtClean="0">
                <a:latin typeface="Century Gothic" pitchFamily="34" charset="0"/>
              </a:rPr>
              <a:t>disponibilidad  </a:t>
            </a:r>
            <a:r>
              <a:rPr lang="es-ES" altLang="es-ES" sz="1200" dirty="0" smtClean="0">
                <a:latin typeface="Century Gothic" pitchFamily="34" charset="0"/>
              </a:rPr>
              <a:t>en consumidores</a:t>
            </a:r>
            <a:endParaRPr lang="es-ES" altLang="es-ES" sz="1200" dirty="0">
              <a:latin typeface="Century Gothic" pitchFamily="34" charset="0"/>
            </a:endParaRP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è"/>
            </a:pPr>
            <a:r>
              <a:rPr lang="es-ES" altLang="es-ES" sz="1200" b="1" dirty="0">
                <a:latin typeface="Century Gothic" pitchFamily="34" charset="0"/>
              </a:rPr>
              <a:t>Baja percepción del </a:t>
            </a:r>
            <a:r>
              <a:rPr lang="es-ES" altLang="es-ES" sz="1200" b="1" dirty="0" smtClean="0">
                <a:latin typeface="Century Gothic" pitchFamily="34" charset="0"/>
              </a:rPr>
              <a:t>riesgo </a:t>
            </a:r>
            <a:r>
              <a:rPr lang="es-ES" altLang="es-ES" sz="1200" dirty="0" smtClean="0">
                <a:latin typeface="Century Gothic" pitchFamily="34" charset="0"/>
              </a:rPr>
              <a:t>en consumidores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è"/>
            </a:pPr>
            <a:r>
              <a:rPr lang="es-ES" altLang="es-ES" sz="1200" dirty="0">
                <a:latin typeface="Century Gothic" pitchFamily="34" charset="0"/>
              </a:rPr>
              <a:t>Consumidor de </a:t>
            </a:r>
            <a:r>
              <a:rPr lang="es-ES" altLang="es-ES" sz="1200" b="1" dirty="0">
                <a:latin typeface="Century Gothic" pitchFamily="34" charset="0"/>
              </a:rPr>
              <a:t>sustancias legales e ilegales</a:t>
            </a: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145" y="6523949"/>
            <a:ext cx="1313855" cy="35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52"/>
          <p:cNvSpPr>
            <a:spLocks noChangeArrowheads="1"/>
          </p:cNvSpPr>
          <p:nvPr/>
        </p:nvSpPr>
        <p:spPr bwMode="auto">
          <a:xfrm>
            <a:off x="0" y="6643688"/>
            <a:ext cx="478802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s-ES" sz="1000" b="1" dirty="0" smtClean="0">
                <a:solidFill>
                  <a:schemeClr val="accent2"/>
                </a:solidFill>
                <a:latin typeface="Century Gothic" pitchFamily="34" charset="0"/>
              </a:rPr>
              <a:t>EDADES 2017/2018</a:t>
            </a:r>
            <a:r>
              <a:rPr lang="es-ES" altLang="es-ES" sz="1000" b="1" dirty="0" smtClean="0">
                <a:solidFill>
                  <a:prstClr val="black"/>
                </a:solidFill>
                <a:latin typeface="Century Gothic" pitchFamily="34" charset="0"/>
              </a:rPr>
              <a:t>. </a:t>
            </a:r>
            <a:r>
              <a:rPr lang="es-ES" altLang="es-ES" sz="1000" b="1" dirty="0">
                <a:solidFill>
                  <a:prstClr val="black"/>
                </a:solidFill>
                <a:latin typeface="Century Gothic" pitchFamily="34" charset="0"/>
              </a:rPr>
              <a:t>Población 15-64 años</a:t>
            </a:r>
            <a:r>
              <a:rPr lang="es-ES" altLang="es-ES" sz="1000" b="1" dirty="0" smtClean="0">
                <a:solidFill>
                  <a:prstClr val="black"/>
                </a:solidFill>
                <a:latin typeface="Century Gothic" pitchFamily="34" charset="0"/>
              </a:rPr>
              <a:t>. OEDA. DGPNSD. MSCBS. </a:t>
            </a:r>
            <a:endParaRPr lang="es-ES" altLang="es-ES" sz="1000" dirty="0">
              <a:solidFill>
                <a:prstClr val="black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59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6063" y="433438"/>
            <a:ext cx="9110726" cy="64633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Aft>
                <a:spcPct val="20000"/>
              </a:spcAft>
            </a:pPr>
            <a:r>
              <a:rPr lang="es-ES" altLang="es-ES" sz="3600" dirty="0" smtClean="0">
                <a:solidFill>
                  <a:srgbClr val="CF543F"/>
                </a:solidFill>
                <a:latin typeface="Century Gothic" pitchFamily="34" charset="0"/>
              </a:rPr>
              <a:t>Uso compulsivo de internet</a:t>
            </a:r>
            <a:endParaRPr lang="es-ES" altLang="es-ES" sz="3600" dirty="0">
              <a:solidFill>
                <a:srgbClr val="CF543F"/>
              </a:solidFill>
              <a:latin typeface="Century Gothic" pitchFamily="34" charset="0"/>
            </a:endParaRPr>
          </a:p>
        </p:txBody>
      </p:sp>
      <p:grpSp>
        <p:nvGrpSpPr>
          <p:cNvPr id="23" name="22 Grupo"/>
          <p:cNvGrpSpPr/>
          <p:nvPr/>
        </p:nvGrpSpPr>
        <p:grpSpPr>
          <a:xfrm>
            <a:off x="-247369" y="73725"/>
            <a:ext cx="1955310" cy="1304204"/>
            <a:chOff x="-307163" y="1"/>
            <a:chExt cx="2007085" cy="1484783"/>
          </a:xfrm>
        </p:grpSpPr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135" y="1"/>
              <a:ext cx="1455028" cy="1484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30 CuadroTexto"/>
            <p:cNvSpPr txBox="1"/>
            <p:nvPr/>
          </p:nvSpPr>
          <p:spPr>
            <a:xfrm rot="19083908">
              <a:off x="-307163" y="567196"/>
              <a:ext cx="2007085" cy="350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  <a:cs typeface="Consolas" panose="020B0609020204030204" pitchFamily="49" charset="0"/>
                </a:rPr>
                <a:t>EDADES 2017/2018</a:t>
              </a:r>
              <a:endParaRPr lang="es-ES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cxnSp>
        <p:nvCxnSpPr>
          <p:cNvPr id="32" name="31 Conector recto"/>
          <p:cNvCxnSpPr/>
          <p:nvPr/>
        </p:nvCxnSpPr>
        <p:spPr>
          <a:xfrm>
            <a:off x="-11142" y="1423979"/>
            <a:ext cx="917513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>
            <a:off x="4915" y="4005064"/>
            <a:ext cx="917513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9 Rectángulo"/>
          <p:cNvSpPr/>
          <p:nvPr/>
        </p:nvSpPr>
        <p:spPr>
          <a:xfrm>
            <a:off x="-9708" y="4005064"/>
            <a:ext cx="3252126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06600"/>
              </a:buClr>
            </a:pPr>
            <a:r>
              <a:rPr lang="es-ES_tradnl" altLang="es-ES" sz="1600" b="1" kern="0" dirty="0" smtClean="0">
                <a:solidFill>
                  <a:srgbClr val="CF5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Uso compulsivo de internet</a:t>
            </a:r>
            <a:endParaRPr lang="es-ES_tradnl" altLang="es-ES" sz="1600" b="1" kern="0" dirty="0">
              <a:solidFill>
                <a:srgbClr val="CF54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3555615" y="5954217"/>
            <a:ext cx="1644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rgbClr val="CF543F"/>
                </a:solidFill>
                <a:latin typeface="Century Gothic" panose="020B0502020202020204" pitchFamily="34" charset="0"/>
              </a:rPr>
              <a:t>SEXO</a:t>
            </a:r>
            <a:endParaRPr lang="en-US" sz="2000" dirty="0">
              <a:solidFill>
                <a:srgbClr val="CF543F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4" name="43 Grupo"/>
          <p:cNvGrpSpPr/>
          <p:nvPr/>
        </p:nvGrpSpPr>
        <p:grpSpPr>
          <a:xfrm>
            <a:off x="3152479" y="4960698"/>
            <a:ext cx="2539582" cy="896332"/>
            <a:chOff x="3331496" y="1823533"/>
            <a:chExt cx="2539582" cy="896332"/>
          </a:xfrm>
        </p:grpSpPr>
        <p:grpSp>
          <p:nvGrpSpPr>
            <p:cNvPr id="45" name="44 Grupo"/>
            <p:cNvGrpSpPr/>
            <p:nvPr/>
          </p:nvGrpSpPr>
          <p:grpSpPr>
            <a:xfrm>
              <a:off x="3431140" y="1823533"/>
              <a:ext cx="2439938" cy="896332"/>
              <a:chOff x="611540" y="3402664"/>
              <a:chExt cx="2439938" cy="896332"/>
            </a:xfrm>
          </p:grpSpPr>
          <p:pic>
            <p:nvPicPr>
              <p:cNvPr id="48" name="Picture 22" descr="Resultado de imagen de man working with computer icon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0653" y="3402664"/>
                <a:ext cx="1710825" cy="8963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61" name="60 Grupo"/>
              <p:cNvGrpSpPr/>
              <p:nvPr/>
            </p:nvGrpSpPr>
            <p:grpSpPr>
              <a:xfrm>
                <a:off x="611540" y="3402664"/>
                <a:ext cx="1433206" cy="896332"/>
                <a:chOff x="178501" y="3284984"/>
                <a:chExt cx="1633607" cy="1014011"/>
              </a:xfrm>
            </p:grpSpPr>
            <p:pic>
              <p:nvPicPr>
                <p:cNvPr id="78" name="Picture 22" descr="Resultado de imagen de man working with computer icon">
                  <a:hlinkClick r:id="rId4"/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8977"/>
                <a:stretch/>
              </p:blipFill>
              <p:spPr bwMode="auto">
                <a:xfrm flipH="1">
                  <a:off x="178501" y="3284984"/>
                  <a:ext cx="1633607" cy="101401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1" name="Picture 27" descr="Resultado de imagen de ponytail icon">
                  <a:hlinkClick r:id="rId7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9190133">
                  <a:off x="1125357" y="3358132"/>
                  <a:ext cx="340457" cy="34045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46" name="45 CuadroTexto"/>
            <p:cNvSpPr txBox="1"/>
            <p:nvPr/>
          </p:nvSpPr>
          <p:spPr>
            <a:xfrm>
              <a:off x="3331496" y="1840727"/>
              <a:ext cx="7291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b="1" dirty="0" smtClean="0">
                  <a:solidFill>
                    <a:srgbClr val="CF543F"/>
                  </a:solidFill>
                  <a:latin typeface="Century Gothic" panose="020B0502020202020204" pitchFamily="34" charset="0"/>
                </a:rPr>
                <a:t>2,8</a:t>
              </a:r>
              <a:r>
                <a:rPr lang="es-ES" sz="1400" b="1" dirty="0">
                  <a:solidFill>
                    <a:srgbClr val="CF543F"/>
                  </a:solidFill>
                  <a:latin typeface="Century Gothic" panose="020B0502020202020204" pitchFamily="34" charset="0"/>
                </a:rPr>
                <a:t>%</a:t>
              </a:r>
              <a:endParaRPr lang="en-US" sz="1400" b="1" dirty="0">
                <a:solidFill>
                  <a:srgbClr val="CF543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7" name="46 CuadroTexto"/>
            <p:cNvSpPr txBox="1"/>
            <p:nvPr/>
          </p:nvSpPr>
          <p:spPr>
            <a:xfrm>
              <a:off x="4943928" y="1840727"/>
              <a:ext cx="7291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b="1" dirty="0" smtClean="0">
                  <a:solidFill>
                    <a:srgbClr val="CF543F"/>
                  </a:solidFill>
                  <a:latin typeface="Century Gothic" panose="020B0502020202020204" pitchFamily="34" charset="0"/>
                </a:rPr>
                <a:t>3,1%</a:t>
              </a:r>
              <a:endParaRPr lang="en-US" sz="1400" b="1" dirty="0">
                <a:solidFill>
                  <a:srgbClr val="CF543F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82" name="81 CuadroTexto"/>
          <p:cNvSpPr txBox="1"/>
          <p:nvPr/>
        </p:nvSpPr>
        <p:spPr>
          <a:xfrm>
            <a:off x="6197111" y="6043102"/>
            <a:ext cx="2227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rgbClr val="CF543F"/>
                </a:solidFill>
                <a:latin typeface="Century Gothic" panose="020B0502020202020204" pitchFamily="34" charset="0"/>
              </a:rPr>
              <a:t>EDAD (años)</a:t>
            </a:r>
            <a:endParaRPr lang="en-US" sz="2000" dirty="0">
              <a:solidFill>
                <a:srgbClr val="CF543F"/>
              </a:solidFill>
              <a:latin typeface="Century Gothic" panose="020B0502020202020204" pitchFamily="34" charset="0"/>
            </a:endParaRPr>
          </a:p>
        </p:txBody>
      </p:sp>
      <p:sp>
        <p:nvSpPr>
          <p:cNvPr id="84" name="83 CuadroTexto"/>
          <p:cNvSpPr txBox="1"/>
          <p:nvPr/>
        </p:nvSpPr>
        <p:spPr>
          <a:xfrm>
            <a:off x="667336" y="5943201"/>
            <a:ext cx="1644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rgbClr val="CF543F"/>
                </a:solidFill>
                <a:latin typeface="Century Gothic" panose="020B0502020202020204" pitchFamily="34" charset="0"/>
              </a:rPr>
              <a:t>15-64 </a:t>
            </a:r>
            <a:r>
              <a:rPr lang="es-ES" sz="2000" dirty="0">
                <a:solidFill>
                  <a:srgbClr val="CF543F"/>
                </a:solidFill>
                <a:latin typeface="Century Gothic" panose="020B0502020202020204" pitchFamily="34" charset="0"/>
              </a:rPr>
              <a:t>años</a:t>
            </a:r>
            <a:endParaRPr lang="en-US" sz="2000" dirty="0">
              <a:solidFill>
                <a:srgbClr val="CF543F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85" name="84 Grupo"/>
          <p:cNvGrpSpPr/>
          <p:nvPr/>
        </p:nvGrpSpPr>
        <p:grpSpPr>
          <a:xfrm>
            <a:off x="539553" y="4693458"/>
            <a:ext cx="1872208" cy="1260759"/>
            <a:chOff x="488685" y="1668150"/>
            <a:chExt cx="1872208" cy="1260759"/>
          </a:xfrm>
        </p:grpSpPr>
        <p:pic>
          <p:nvPicPr>
            <p:cNvPr id="86" name="Picture 11" descr="Resultado de imagen de group of adults icon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685" y="1668150"/>
              <a:ext cx="1872208" cy="12607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7" name="86 CuadroTexto"/>
            <p:cNvSpPr txBox="1"/>
            <p:nvPr/>
          </p:nvSpPr>
          <p:spPr>
            <a:xfrm>
              <a:off x="1042944" y="2271699"/>
              <a:ext cx="7477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smtClean="0">
                  <a:solidFill>
                    <a:srgbClr val="CF543F"/>
                  </a:solidFill>
                  <a:latin typeface="Century Gothic" panose="020B0502020202020204" pitchFamily="34" charset="0"/>
                </a:rPr>
                <a:t>2,9%</a:t>
              </a:r>
              <a:endParaRPr lang="en-US" b="1" dirty="0">
                <a:solidFill>
                  <a:srgbClr val="CF543F"/>
                </a:solidFill>
                <a:latin typeface="Century Gothic" panose="020B0502020202020204" pitchFamily="34" charset="0"/>
              </a:endParaRPr>
            </a:p>
          </p:txBody>
        </p:sp>
      </p:grpSp>
      <p:graphicFrame>
        <p:nvGraphicFramePr>
          <p:cNvPr id="88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4095267"/>
              </p:ext>
            </p:extLst>
          </p:nvPr>
        </p:nvGraphicFramePr>
        <p:xfrm>
          <a:off x="5803738" y="4104077"/>
          <a:ext cx="3146381" cy="1939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89" name="88 Rectángulo"/>
          <p:cNvSpPr/>
          <p:nvPr/>
        </p:nvSpPr>
        <p:spPr>
          <a:xfrm>
            <a:off x="1737" y="1435735"/>
            <a:ext cx="4574094" cy="1569660"/>
          </a:xfrm>
          <a:prstGeom prst="rect">
            <a:avLst/>
          </a:prstGeom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93A299">
                  <a:lumMod val="75000"/>
                </a:srgbClr>
              </a:buClr>
            </a:pPr>
            <a:r>
              <a:rPr lang="es-ES" sz="1600" b="1" dirty="0">
                <a:solidFill>
                  <a:srgbClr val="CF5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Método de estimación </a:t>
            </a:r>
          </a:p>
          <a:p>
            <a:pPr>
              <a:lnSpc>
                <a:spcPct val="150000"/>
              </a:lnSpc>
              <a:buClr>
                <a:srgbClr val="93A299">
                  <a:lumMod val="75000"/>
                </a:srgbClr>
              </a:buClr>
            </a:pPr>
            <a:r>
              <a:rPr lang="es-ES" sz="12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</a:t>
            </a:r>
            <a:r>
              <a:rPr lang="es-ES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s-ES" sz="1200" b="1" dirty="0" err="1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Compulsive</a:t>
            </a:r>
            <a:r>
              <a:rPr lang="es-ES" sz="12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Internet Use </a:t>
            </a:r>
            <a:r>
              <a:rPr lang="es-ES" sz="1200" b="1" dirty="0" err="1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Scale</a:t>
            </a:r>
            <a:r>
              <a:rPr lang="es-ES" sz="12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(CIUS)</a:t>
            </a:r>
          </a:p>
          <a:p>
            <a:pPr marL="285750" indent="-285750">
              <a:lnSpc>
                <a:spcPct val="150000"/>
              </a:lnSpc>
              <a:buClr>
                <a:srgbClr val="CF543F"/>
              </a:buClr>
              <a:buFont typeface="Wingdings" panose="05000000000000000000" pitchFamily="2" charset="2"/>
              <a:buChar char="§"/>
            </a:pPr>
            <a:r>
              <a:rPr lang="es-ES" sz="12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14 </a:t>
            </a:r>
            <a:r>
              <a:rPr lang="es-ES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preguntas</a:t>
            </a:r>
          </a:p>
          <a:p>
            <a:pPr marL="285750" indent="-285750">
              <a:lnSpc>
                <a:spcPct val="150000"/>
              </a:lnSpc>
              <a:buClr>
                <a:srgbClr val="CF543F"/>
              </a:buClr>
              <a:buFont typeface="Wingdings" panose="05000000000000000000" pitchFamily="2" charset="2"/>
              <a:buChar char="§"/>
            </a:pPr>
            <a:r>
              <a:rPr lang="es-ES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Puntuación total </a:t>
            </a:r>
            <a:r>
              <a:rPr lang="es-ES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56 puntos</a:t>
            </a:r>
          </a:p>
          <a:p>
            <a:pPr marL="285750" indent="-285750">
              <a:lnSpc>
                <a:spcPct val="150000"/>
              </a:lnSpc>
              <a:buClr>
                <a:srgbClr val="CF543F"/>
              </a:buClr>
              <a:buFont typeface="Wingdings" panose="05000000000000000000" pitchFamily="2" charset="2"/>
              <a:buChar char="§"/>
            </a:pPr>
            <a:r>
              <a:rPr lang="es-ES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Uso compulsivo de internet </a:t>
            </a:r>
            <a:r>
              <a:rPr lang="es-ES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≥ 28 puntos </a:t>
            </a:r>
            <a:endParaRPr lang="es-ES" sz="12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90" name="89 Gráfico"/>
          <p:cNvGraphicFramePr/>
          <p:nvPr>
            <p:extLst>
              <p:ext uri="{D42A27DB-BD31-4B8C-83A1-F6EECF244321}">
                <p14:modId xmlns:p14="http://schemas.microsoft.com/office/powerpoint/2010/main" val="2686421799"/>
              </p:ext>
            </p:extLst>
          </p:nvPr>
        </p:nvGraphicFramePr>
        <p:xfrm>
          <a:off x="5129467" y="1730436"/>
          <a:ext cx="3907029" cy="2274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pic>
        <p:nvPicPr>
          <p:cNvPr id="91" name="Picture 7" descr="Resultado de imagen de wifi icons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226" y="1377929"/>
            <a:ext cx="1046194" cy="72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7" descr="Resultado de imagen de wifi icons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389732"/>
            <a:ext cx="1046194" cy="72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92 Rectángulo"/>
          <p:cNvSpPr/>
          <p:nvPr/>
        </p:nvSpPr>
        <p:spPr>
          <a:xfrm>
            <a:off x="-1" y="2933932"/>
            <a:ext cx="4504461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b="1" dirty="0" smtClean="0">
                <a:solidFill>
                  <a:srgbClr val="CF5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906.000 </a:t>
            </a:r>
            <a:r>
              <a:rPr lang="es-ES" sz="1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personas</a:t>
            </a:r>
            <a:r>
              <a:rPr lang="es-ES" sz="2400" b="1" dirty="0" smtClean="0">
                <a:solidFill>
                  <a:srgbClr val="CF5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s-ES" sz="1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de </a:t>
            </a:r>
            <a:r>
              <a:rPr lang="es-ES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15 a  64 años </a:t>
            </a:r>
            <a:endParaRPr lang="es-ES" sz="140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sz="14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han hecho un uso compulsivo de internet</a:t>
            </a:r>
            <a:endParaRPr lang="es-ES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4" name="Picture 2" descr="Resultado de imagen de computer icon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796" y="311324"/>
            <a:ext cx="829004" cy="82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145" y="6523949"/>
            <a:ext cx="1313855" cy="35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52"/>
          <p:cNvSpPr>
            <a:spLocks noChangeArrowheads="1"/>
          </p:cNvSpPr>
          <p:nvPr/>
        </p:nvSpPr>
        <p:spPr bwMode="auto">
          <a:xfrm>
            <a:off x="0" y="6643688"/>
            <a:ext cx="478802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s-ES" sz="1000" b="1" dirty="0" smtClean="0">
                <a:solidFill>
                  <a:schemeClr val="accent2"/>
                </a:solidFill>
                <a:latin typeface="Century Gothic" pitchFamily="34" charset="0"/>
              </a:rPr>
              <a:t>EDADES 2017/2018</a:t>
            </a:r>
            <a:r>
              <a:rPr lang="es-ES" altLang="es-ES" sz="1000" b="1" dirty="0" smtClean="0">
                <a:solidFill>
                  <a:prstClr val="black"/>
                </a:solidFill>
                <a:latin typeface="Century Gothic" pitchFamily="34" charset="0"/>
              </a:rPr>
              <a:t>. </a:t>
            </a:r>
            <a:r>
              <a:rPr lang="es-ES" altLang="es-ES" sz="1000" b="1" dirty="0">
                <a:solidFill>
                  <a:prstClr val="black"/>
                </a:solidFill>
                <a:latin typeface="Century Gothic" pitchFamily="34" charset="0"/>
              </a:rPr>
              <a:t>Población 15-64 años</a:t>
            </a:r>
            <a:r>
              <a:rPr lang="es-ES" altLang="es-ES" sz="1000" b="1" dirty="0" smtClean="0">
                <a:solidFill>
                  <a:prstClr val="black"/>
                </a:solidFill>
                <a:latin typeface="Century Gothic" pitchFamily="34" charset="0"/>
              </a:rPr>
              <a:t>. OEDA. DGPNSD. MSCBS. </a:t>
            </a:r>
            <a:endParaRPr lang="es-ES" altLang="es-ES" sz="1000" dirty="0">
              <a:solidFill>
                <a:prstClr val="black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23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178323"/>
            <a:ext cx="9144000" cy="64633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Aft>
                <a:spcPct val="20000"/>
              </a:spcAft>
            </a:pPr>
            <a:r>
              <a:rPr lang="es-ES" altLang="es-ES" sz="3600" dirty="0" smtClean="0">
                <a:solidFill>
                  <a:srgbClr val="CF543F"/>
                </a:solidFill>
                <a:latin typeface="Century Gothic" pitchFamily="34" charset="0"/>
              </a:rPr>
              <a:t>Jugar dinero</a:t>
            </a:r>
            <a:endParaRPr lang="es-ES" altLang="es-ES" sz="3600" dirty="0">
              <a:solidFill>
                <a:srgbClr val="CF543F"/>
              </a:solidFill>
              <a:latin typeface="Century Gothic" pitchFamily="34" charset="0"/>
            </a:endParaRPr>
          </a:p>
        </p:txBody>
      </p:sp>
      <p:grpSp>
        <p:nvGrpSpPr>
          <p:cNvPr id="23" name="22 Grupo"/>
          <p:cNvGrpSpPr/>
          <p:nvPr/>
        </p:nvGrpSpPr>
        <p:grpSpPr>
          <a:xfrm>
            <a:off x="-247369" y="73725"/>
            <a:ext cx="1955310" cy="1304204"/>
            <a:chOff x="-307163" y="1"/>
            <a:chExt cx="2007085" cy="1484783"/>
          </a:xfrm>
        </p:grpSpPr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135" y="1"/>
              <a:ext cx="1455028" cy="1484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30 CuadroTexto"/>
            <p:cNvSpPr txBox="1"/>
            <p:nvPr/>
          </p:nvSpPr>
          <p:spPr>
            <a:xfrm rot="19083908">
              <a:off x="-307163" y="567196"/>
              <a:ext cx="2007085" cy="350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  <a:cs typeface="Consolas" panose="020B0609020204030204" pitchFamily="49" charset="0"/>
                </a:rPr>
                <a:t>EDADES 2017/2018</a:t>
              </a:r>
              <a:endParaRPr lang="es-E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cxnSp>
        <p:nvCxnSpPr>
          <p:cNvPr id="32" name="31 Conector recto"/>
          <p:cNvCxnSpPr/>
          <p:nvPr/>
        </p:nvCxnSpPr>
        <p:spPr>
          <a:xfrm>
            <a:off x="-11142" y="1423979"/>
            <a:ext cx="917513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-17588" y="915258"/>
            <a:ext cx="9161588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s-ES" altLang="es-ES" sz="1800" b="1" dirty="0" smtClean="0">
                <a:solidFill>
                  <a:srgbClr val="B4412E"/>
                </a:solidFill>
                <a:latin typeface="Century Gothic" pitchFamily="34" charset="0"/>
              </a:rPr>
              <a:t>Online </a:t>
            </a:r>
            <a:r>
              <a:rPr lang="es-ES" altLang="es-ES" sz="1800" b="1" dirty="0">
                <a:solidFill>
                  <a:srgbClr val="B4412E"/>
                </a:solidFill>
                <a:latin typeface="Century Gothic" pitchFamily="34" charset="0"/>
              </a:rPr>
              <a:t>y </a:t>
            </a:r>
            <a:r>
              <a:rPr lang="es-ES" altLang="es-ES" sz="1800" b="1" dirty="0" smtClean="0">
                <a:solidFill>
                  <a:srgbClr val="B4412E"/>
                </a:solidFill>
                <a:latin typeface="Century Gothic" pitchFamily="34" charset="0"/>
              </a:rPr>
              <a:t>presencial </a:t>
            </a:r>
            <a:endParaRPr lang="es-ES" altLang="es-ES" sz="1800" b="1" dirty="0">
              <a:latin typeface="Century Gothic" pitchFamily="34" charset="0"/>
            </a:endParaRPr>
          </a:p>
        </p:txBody>
      </p:sp>
      <p:pic>
        <p:nvPicPr>
          <p:cNvPr id="15" name="Picture 2" descr="Resultado de imagen de dibujo dinero">
            <a:hlinkClick r:id="rId4"/>
            <a:extLst>
              <a:ext uri="{FF2B5EF4-FFF2-40B4-BE49-F238E27FC236}">
                <a16:creationId xmlns="" xmlns:a16="http://schemas.microsoft.com/office/drawing/2014/main" id="{B449987B-F104-4EB6-9654-920C709A7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78323"/>
            <a:ext cx="1035511" cy="1035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17 Rectángulo"/>
          <p:cNvSpPr/>
          <p:nvPr/>
        </p:nvSpPr>
        <p:spPr>
          <a:xfrm>
            <a:off x="0" y="1423979"/>
            <a:ext cx="7884371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06600"/>
              </a:buClr>
            </a:pPr>
            <a:r>
              <a:rPr lang="es-ES_tradnl" altLang="es-ES" sz="1600" b="1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Jugar </a:t>
            </a:r>
            <a:r>
              <a:rPr lang="es-ES_tradnl" altLang="es-ES" sz="1600" b="1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dinero </a:t>
            </a:r>
            <a:r>
              <a:rPr lang="es-ES_tradnl" altLang="es-ES" sz="1600" b="1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online (en internet) (%)</a:t>
            </a:r>
            <a:endParaRPr lang="es-ES_tradnl" altLang="es-ES" sz="1600" b="1" kern="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29" name="28 Conector recto"/>
          <p:cNvCxnSpPr/>
          <p:nvPr/>
        </p:nvCxnSpPr>
        <p:spPr>
          <a:xfrm>
            <a:off x="4915" y="3861815"/>
            <a:ext cx="917513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9 Rectángulo"/>
          <p:cNvSpPr/>
          <p:nvPr/>
        </p:nvSpPr>
        <p:spPr>
          <a:xfrm>
            <a:off x="-3" y="3861815"/>
            <a:ext cx="7884371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06600"/>
              </a:buClr>
            </a:pPr>
            <a:r>
              <a:rPr lang="es-ES_tradnl" altLang="es-ES" sz="1600" b="1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Jugar </a:t>
            </a:r>
            <a:r>
              <a:rPr lang="es-ES_tradnl" altLang="es-ES" sz="1600" b="1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dinero </a:t>
            </a:r>
            <a:r>
              <a:rPr lang="es-ES_tradnl" altLang="es-ES" sz="1600" b="1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presencial (fuera de internet) (%)</a:t>
            </a:r>
            <a:endParaRPr lang="es-ES_tradnl" altLang="es-ES" sz="1600" b="1" kern="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49" name="Picture 17" descr="Resultado de imagen de internet money icon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09" y="1781583"/>
            <a:ext cx="1618148" cy="161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49 CuadroTexto"/>
          <p:cNvSpPr txBox="1"/>
          <p:nvPr/>
        </p:nvSpPr>
        <p:spPr>
          <a:xfrm>
            <a:off x="1892011" y="2477062"/>
            <a:ext cx="1257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3,5 </a:t>
            </a:r>
            <a:r>
              <a:rPr lang="es-ES" b="1" dirty="0">
                <a:solidFill>
                  <a:prstClr val="black"/>
                </a:solidFill>
                <a:latin typeface="Century Gothic" panose="020B0502020202020204" pitchFamily="34" charset="0"/>
              </a:rPr>
              <a:t>%</a:t>
            </a:r>
            <a:endParaRPr lang="en-US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1" name="Picture 19" descr="Resultado de imagen de men money icon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155" y="1761352"/>
            <a:ext cx="1017211" cy="101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51 Grupo"/>
          <p:cNvGrpSpPr/>
          <p:nvPr/>
        </p:nvGrpSpPr>
        <p:grpSpPr>
          <a:xfrm>
            <a:off x="3733313" y="2826457"/>
            <a:ext cx="856804" cy="1007211"/>
            <a:chOff x="3995936" y="2417085"/>
            <a:chExt cx="1299782" cy="1457325"/>
          </a:xfrm>
        </p:grpSpPr>
        <p:pic>
          <p:nvPicPr>
            <p:cNvPr id="53" name="Picture 20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2417085"/>
              <a:ext cx="1123950" cy="145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22" descr="Resultado de imagen de ponytail icon">
              <a:hlinkClick r:id="rId11"/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729361">
              <a:off x="4813952" y="2421985"/>
              <a:ext cx="481766" cy="4817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5" name="54 Grupo"/>
          <p:cNvGrpSpPr/>
          <p:nvPr/>
        </p:nvGrpSpPr>
        <p:grpSpPr>
          <a:xfrm>
            <a:off x="2914467" y="2045014"/>
            <a:ext cx="738643" cy="1248435"/>
            <a:chOff x="2962394" y="1484782"/>
            <a:chExt cx="738643" cy="1248435"/>
          </a:xfrm>
        </p:grpSpPr>
        <p:cxnSp>
          <p:nvCxnSpPr>
            <p:cNvPr id="56" name="55 Conector recto"/>
            <p:cNvCxnSpPr/>
            <p:nvPr/>
          </p:nvCxnSpPr>
          <p:spPr>
            <a:xfrm>
              <a:off x="2962394" y="1484782"/>
              <a:ext cx="0" cy="1243936"/>
            </a:xfrm>
            <a:prstGeom prst="line">
              <a:avLst/>
            </a:prstGeom>
            <a:ln w="38100"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56 Conector recto de flecha"/>
            <p:cNvCxnSpPr/>
            <p:nvPr/>
          </p:nvCxnSpPr>
          <p:spPr>
            <a:xfrm>
              <a:off x="2962394" y="1484782"/>
              <a:ext cx="738643" cy="8999"/>
            </a:xfrm>
            <a:prstGeom prst="straightConnector1">
              <a:avLst/>
            </a:prstGeom>
            <a:ln w="38100">
              <a:solidFill>
                <a:schemeClr val="accent2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57 Conector recto de flecha"/>
            <p:cNvCxnSpPr/>
            <p:nvPr/>
          </p:nvCxnSpPr>
          <p:spPr>
            <a:xfrm>
              <a:off x="2962394" y="2724218"/>
              <a:ext cx="738643" cy="8999"/>
            </a:xfrm>
            <a:prstGeom prst="straightConnector1">
              <a:avLst/>
            </a:prstGeom>
            <a:ln w="38100">
              <a:solidFill>
                <a:schemeClr val="accent2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58 CuadroTexto"/>
          <p:cNvSpPr txBox="1"/>
          <p:nvPr/>
        </p:nvSpPr>
        <p:spPr>
          <a:xfrm>
            <a:off x="4479041" y="1856903"/>
            <a:ext cx="12570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5,8%</a:t>
            </a:r>
            <a:endParaRPr lang="en-US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60" name="59 CuadroTexto"/>
          <p:cNvSpPr txBox="1"/>
          <p:nvPr/>
        </p:nvSpPr>
        <p:spPr>
          <a:xfrm>
            <a:off x="4552634" y="3061178"/>
            <a:ext cx="12570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1,2% </a:t>
            </a:r>
            <a:endParaRPr lang="en-US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62" name="61 CuadroTexto"/>
          <p:cNvSpPr txBox="1"/>
          <p:nvPr/>
        </p:nvSpPr>
        <p:spPr>
          <a:xfrm>
            <a:off x="4085747" y="2466927"/>
            <a:ext cx="1644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chemeClr val="accent2"/>
                </a:solidFill>
                <a:latin typeface="Century Gothic" panose="020B0502020202020204" pitchFamily="34" charset="0"/>
              </a:rPr>
              <a:t>SEXO</a:t>
            </a:r>
            <a:endParaRPr lang="en-US" sz="20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63" name="62 CuadroTexto"/>
          <p:cNvSpPr txBox="1"/>
          <p:nvPr/>
        </p:nvSpPr>
        <p:spPr>
          <a:xfrm>
            <a:off x="6381683" y="1485533"/>
            <a:ext cx="1644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chemeClr val="accent2"/>
                </a:solidFill>
                <a:latin typeface="Century Gothic" panose="020B0502020202020204" pitchFamily="34" charset="0"/>
              </a:rPr>
              <a:t>EDAD </a:t>
            </a:r>
            <a:r>
              <a:rPr lang="es-ES" sz="1400" dirty="0">
                <a:solidFill>
                  <a:schemeClr val="accent2"/>
                </a:solidFill>
                <a:latin typeface="Century Gothic" panose="020B0502020202020204" pitchFamily="34" charset="0"/>
              </a:rPr>
              <a:t>(años)</a:t>
            </a:r>
            <a:endParaRPr lang="en-US" sz="14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4" name="6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6812339"/>
              </p:ext>
            </p:extLst>
          </p:nvPr>
        </p:nvGraphicFramePr>
        <p:xfrm>
          <a:off x="5725372" y="2195457"/>
          <a:ext cx="3192968" cy="1386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65" name="64 CuadroTexto"/>
          <p:cNvSpPr txBox="1"/>
          <p:nvPr/>
        </p:nvSpPr>
        <p:spPr>
          <a:xfrm>
            <a:off x="1952457" y="5076316"/>
            <a:ext cx="1257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59,5 </a:t>
            </a:r>
            <a:r>
              <a:rPr lang="es-ES" b="1" dirty="0">
                <a:solidFill>
                  <a:prstClr val="black"/>
                </a:solidFill>
                <a:latin typeface="Century Gothic" panose="020B0502020202020204" pitchFamily="34" charset="0"/>
              </a:rPr>
              <a:t>%</a:t>
            </a:r>
            <a:endParaRPr lang="en-US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6" name="Picture 19" descr="Resultado de imagen de men money icon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601" y="4360606"/>
            <a:ext cx="1017211" cy="101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7" name="66 Grupo"/>
          <p:cNvGrpSpPr/>
          <p:nvPr/>
        </p:nvGrpSpPr>
        <p:grpSpPr>
          <a:xfrm>
            <a:off x="3793759" y="5425711"/>
            <a:ext cx="856804" cy="1007211"/>
            <a:chOff x="3995936" y="2417085"/>
            <a:chExt cx="1299782" cy="1457325"/>
          </a:xfrm>
        </p:grpSpPr>
        <p:pic>
          <p:nvPicPr>
            <p:cNvPr id="68" name="Picture 20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2417085"/>
              <a:ext cx="1123950" cy="145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" name="Picture 22" descr="Resultado de imagen de ponytail icon">
              <a:hlinkClick r:id="rId11"/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729361">
              <a:off x="4813952" y="2421985"/>
              <a:ext cx="481766" cy="4817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0" name="69 Grupo"/>
          <p:cNvGrpSpPr/>
          <p:nvPr/>
        </p:nvGrpSpPr>
        <p:grpSpPr>
          <a:xfrm>
            <a:off x="2974913" y="4644268"/>
            <a:ext cx="738643" cy="1248435"/>
            <a:chOff x="2962394" y="1484782"/>
            <a:chExt cx="738643" cy="1248435"/>
          </a:xfrm>
        </p:grpSpPr>
        <p:cxnSp>
          <p:nvCxnSpPr>
            <p:cNvPr id="71" name="70 Conector recto"/>
            <p:cNvCxnSpPr/>
            <p:nvPr/>
          </p:nvCxnSpPr>
          <p:spPr>
            <a:xfrm>
              <a:off x="2962394" y="1484782"/>
              <a:ext cx="0" cy="1243936"/>
            </a:xfrm>
            <a:prstGeom prst="line">
              <a:avLst/>
            </a:prstGeom>
            <a:ln w="38100"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71 Conector recto de flecha"/>
            <p:cNvCxnSpPr/>
            <p:nvPr/>
          </p:nvCxnSpPr>
          <p:spPr>
            <a:xfrm>
              <a:off x="2962394" y="1484782"/>
              <a:ext cx="738643" cy="8999"/>
            </a:xfrm>
            <a:prstGeom prst="straightConnector1">
              <a:avLst/>
            </a:prstGeom>
            <a:ln w="38100">
              <a:solidFill>
                <a:schemeClr val="accent2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72 Conector recto de flecha"/>
            <p:cNvCxnSpPr/>
            <p:nvPr/>
          </p:nvCxnSpPr>
          <p:spPr>
            <a:xfrm>
              <a:off x="2962394" y="2724218"/>
              <a:ext cx="738643" cy="8999"/>
            </a:xfrm>
            <a:prstGeom prst="straightConnector1">
              <a:avLst/>
            </a:prstGeom>
            <a:ln w="38100">
              <a:solidFill>
                <a:schemeClr val="accent2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73 CuadroTexto"/>
          <p:cNvSpPr txBox="1"/>
          <p:nvPr/>
        </p:nvSpPr>
        <p:spPr>
          <a:xfrm>
            <a:off x="4539487" y="4456157"/>
            <a:ext cx="12570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62,4%</a:t>
            </a:r>
            <a:endParaRPr lang="en-US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75" name="74 CuadroTexto"/>
          <p:cNvSpPr txBox="1"/>
          <p:nvPr/>
        </p:nvSpPr>
        <p:spPr>
          <a:xfrm>
            <a:off x="4613080" y="5660432"/>
            <a:ext cx="12570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56,6% </a:t>
            </a:r>
            <a:endParaRPr lang="en-US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76" name="75 CuadroTexto"/>
          <p:cNvSpPr txBox="1"/>
          <p:nvPr/>
        </p:nvSpPr>
        <p:spPr>
          <a:xfrm>
            <a:off x="4146193" y="5066181"/>
            <a:ext cx="1644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chemeClr val="accent2"/>
                </a:solidFill>
                <a:latin typeface="Century Gothic" panose="020B0502020202020204" pitchFamily="34" charset="0"/>
              </a:rPr>
              <a:t>SEXO</a:t>
            </a:r>
            <a:endParaRPr lang="en-US" sz="20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77" name="76 CuadroTexto"/>
          <p:cNvSpPr txBox="1"/>
          <p:nvPr/>
        </p:nvSpPr>
        <p:spPr>
          <a:xfrm>
            <a:off x="6442129" y="4084787"/>
            <a:ext cx="1644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chemeClr val="accent2"/>
                </a:solidFill>
                <a:latin typeface="Century Gothic" panose="020B0502020202020204" pitchFamily="34" charset="0"/>
              </a:rPr>
              <a:t>EDAD </a:t>
            </a:r>
            <a:r>
              <a:rPr lang="es-ES" sz="1400" dirty="0">
                <a:solidFill>
                  <a:schemeClr val="accent2"/>
                </a:solidFill>
                <a:latin typeface="Century Gothic" panose="020B0502020202020204" pitchFamily="34" charset="0"/>
              </a:rPr>
              <a:t>(años)</a:t>
            </a:r>
            <a:endParaRPr lang="en-US" sz="14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9" name="Picture 6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4693388"/>
            <a:ext cx="1554059" cy="1537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0" name="79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4224459"/>
              </p:ext>
            </p:extLst>
          </p:nvPr>
        </p:nvGraphicFramePr>
        <p:xfrm>
          <a:off x="5790810" y="4456157"/>
          <a:ext cx="3245686" cy="2187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145" y="6523949"/>
            <a:ext cx="1313855" cy="35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Rectangle 52"/>
          <p:cNvSpPr>
            <a:spLocks noChangeArrowheads="1"/>
          </p:cNvSpPr>
          <p:nvPr/>
        </p:nvSpPr>
        <p:spPr bwMode="auto">
          <a:xfrm>
            <a:off x="0" y="6643688"/>
            <a:ext cx="478802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s-ES" sz="1000" b="1" dirty="0" smtClean="0">
                <a:solidFill>
                  <a:schemeClr val="accent2"/>
                </a:solidFill>
                <a:latin typeface="Century Gothic" pitchFamily="34" charset="0"/>
              </a:rPr>
              <a:t>EDADES 2017/2018</a:t>
            </a:r>
            <a:r>
              <a:rPr lang="es-ES" altLang="es-ES" sz="1000" b="1" dirty="0" smtClean="0">
                <a:solidFill>
                  <a:prstClr val="black"/>
                </a:solidFill>
                <a:latin typeface="Century Gothic" pitchFamily="34" charset="0"/>
              </a:rPr>
              <a:t>. </a:t>
            </a:r>
            <a:r>
              <a:rPr lang="es-ES" altLang="es-ES" sz="1000" b="1" dirty="0">
                <a:solidFill>
                  <a:prstClr val="black"/>
                </a:solidFill>
                <a:latin typeface="Century Gothic" pitchFamily="34" charset="0"/>
              </a:rPr>
              <a:t>Población 15-64 años</a:t>
            </a:r>
            <a:r>
              <a:rPr lang="es-ES" altLang="es-ES" sz="1000" b="1" dirty="0" smtClean="0">
                <a:solidFill>
                  <a:prstClr val="black"/>
                </a:solidFill>
                <a:latin typeface="Century Gothic" pitchFamily="34" charset="0"/>
              </a:rPr>
              <a:t>. OEDA. DGPNSD. MSCBS. </a:t>
            </a:r>
            <a:endParaRPr lang="es-ES" altLang="es-ES" sz="1000" dirty="0">
              <a:solidFill>
                <a:prstClr val="black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38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diseño geometric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24328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Resultado de imagen de diseño geometric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619672" y="4171452"/>
            <a:ext cx="7524328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23 CuadroTexto"/>
          <p:cNvSpPr txBox="1"/>
          <p:nvPr/>
        </p:nvSpPr>
        <p:spPr>
          <a:xfrm>
            <a:off x="10718" y="2154922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</a:t>
            </a:r>
            <a:r>
              <a:rPr lang="es-ES" sz="66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anose="020B0502020202020204" pitchFamily="34" charset="0"/>
              </a:rPr>
              <a:t>uchas </a:t>
            </a:r>
            <a:r>
              <a:rPr lang="es-ES" sz="6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</a:t>
            </a:r>
            <a:r>
              <a:rPr lang="es-ES" sz="66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anose="020B0502020202020204" pitchFamily="34" charset="0"/>
              </a:rPr>
              <a:t>racias </a:t>
            </a:r>
            <a:endParaRPr lang="en-US" sz="6600" dirty="0">
              <a:solidFill>
                <a:prstClr val="black">
                  <a:lumMod val="50000"/>
                  <a:lumOff val="50000"/>
                </a:prstClr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1403648" y="3262851"/>
            <a:ext cx="67687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altLang="es-E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Ministerio de Sanidad, Consumo y Bienestar Social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altLang="es-E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Secretaría de Estado de Servicios Sociales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altLang="es-ES" sz="16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altLang="es-ES" sz="1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Delegación del Gobierno para el Plan Nacional sobre </a:t>
            </a:r>
            <a:r>
              <a:rPr lang="es-ES" altLang="es-ES" sz="16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Drogas </a:t>
            </a:r>
            <a:r>
              <a:rPr lang="es-ES" altLang="es-ES" sz="14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Observatorio Español de las Drogas y las Adicciones </a:t>
            </a:r>
            <a:endParaRPr lang="es-ES" altLang="es-ES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altLang="es-ES" sz="16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altLang="es-E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Madrid, </a:t>
            </a:r>
            <a:r>
              <a:rPr lang="es-ES" altLang="es-ES" sz="1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10 </a:t>
            </a:r>
            <a:r>
              <a:rPr lang="es-ES" altLang="es-E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de </a:t>
            </a:r>
            <a:r>
              <a:rPr lang="es-ES" altLang="es-ES" sz="1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diciembre </a:t>
            </a:r>
            <a:r>
              <a:rPr lang="es-ES" altLang="es-E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de </a:t>
            </a:r>
            <a:r>
              <a:rPr lang="es-ES" altLang="es-ES" sz="1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2018</a:t>
            </a:r>
            <a:endParaRPr lang="es-ES" altLang="es-ES" sz="16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endParaRPr lang="en-US" sz="16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83568" y="5341246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http://</a:t>
            </a:r>
            <a:r>
              <a:rPr lang="es-ES" sz="1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www.pnsd.mscbs.gob.es</a:t>
            </a:r>
            <a:r>
              <a:rPr lang="es-ES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/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237312"/>
            <a:ext cx="1783815" cy="47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936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6209" y="-6658"/>
            <a:ext cx="4108817" cy="5847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 fontAlgn="base">
              <a:spcAft>
                <a:spcPct val="20000"/>
              </a:spcAft>
            </a:pPr>
            <a:r>
              <a:rPr lang="es-ES_tradnl" altLang="es-ES" sz="3200" dirty="0">
                <a:solidFill>
                  <a:srgbClr val="CF543F"/>
                </a:solidFill>
                <a:latin typeface="Century Gothic" pitchFamily="34" charset="0"/>
              </a:rPr>
              <a:t>Aspectos generales</a:t>
            </a:r>
            <a:endParaRPr lang="es-ES" altLang="es-ES" sz="3200" dirty="0">
              <a:solidFill>
                <a:srgbClr val="CF543F"/>
              </a:solidFill>
              <a:latin typeface="Century Gothic" pitchFamily="34" charset="0"/>
            </a:endParaRPr>
          </a:p>
        </p:txBody>
      </p:sp>
      <p:sp>
        <p:nvSpPr>
          <p:cNvPr id="4" name="Rectangle 82"/>
          <p:cNvSpPr>
            <a:spLocks noChangeArrowheads="1"/>
          </p:cNvSpPr>
          <p:nvPr/>
        </p:nvSpPr>
        <p:spPr bwMode="auto">
          <a:xfrm>
            <a:off x="214071" y="764704"/>
            <a:ext cx="871309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65188" indent="-40798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F543F"/>
              </a:buClr>
              <a:buFont typeface="Wingdings" pitchFamily="2" charset="2"/>
              <a:buChar char="è"/>
              <a:defRPr/>
            </a:pPr>
            <a:r>
              <a:rPr lang="es-ES_tradnl" altLang="es-ES" b="1" u="sng" dirty="0" smtClean="0">
                <a:solidFill>
                  <a:srgbClr val="CF543F"/>
                </a:solidFill>
                <a:latin typeface="Century Gothic" pitchFamily="34" charset="0"/>
              </a:rPr>
              <a:t>Antecedentes</a:t>
            </a:r>
            <a:r>
              <a:rPr lang="es-ES_tradnl" altLang="es-ES" b="1" dirty="0" smtClean="0">
                <a:solidFill>
                  <a:srgbClr val="CF543F"/>
                </a:solidFill>
                <a:latin typeface="Century Gothic" pitchFamily="34" charset="0"/>
              </a:rPr>
              <a:t>: </a:t>
            </a:r>
          </a:p>
          <a:p>
            <a:pPr lvl="1" algn="just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F543F"/>
              </a:buClr>
              <a:buFontTx/>
              <a:buChar char="•"/>
              <a:defRPr/>
            </a:pPr>
            <a:r>
              <a:rPr lang="es-ES" altLang="es-ES" sz="1600" dirty="0" smtClean="0">
                <a:solidFill>
                  <a:srgbClr val="333333"/>
                </a:solidFill>
                <a:latin typeface="Century Gothic" pitchFamily="34" charset="0"/>
              </a:rPr>
              <a:t>Desde </a:t>
            </a:r>
            <a:r>
              <a:rPr lang="es-ES" altLang="es-ES" sz="1600" b="1" dirty="0" smtClean="0">
                <a:solidFill>
                  <a:srgbClr val="333333"/>
                </a:solidFill>
                <a:latin typeface="Century Gothic" pitchFamily="34" charset="0"/>
              </a:rPr>
              <a:t>1995</a:t>
            </a:r>
            <a:r>
              <a:rPr lang="es-ES" altLang="es-ES" sz="1600" dirty="0" smtClean="0">
                <a:solidFill>
                  <a:srgbClr val="333333"/>
                </a:solidFill>
                <a:latin typeface="Century Gothic" pitchFamily="34" charset="0"/>
              </a:rPr>
              <a:t>, el Plan Nacional sobre Drogas realiza, </a:t>
            </a:r>
            <a:r>
              <a:rPr lang="es-ES" altLang="es-ES" sz="1600" b="1" dirty="0" smtClean="0">
                <a:solidFill>
                  <a:srgbClr val="333333"/>
                </a:solidFill>
                <a:latin typeface="Century Gothic" pitchFamily="34" charset="0"/>
              </a:rPr>
              <a:t>cada dos años</a:t>
            </a:r>
            <a:r>
              <a:rPr lang="es-ES" altLang="es-ES" sz="1600" dirty="0" smtClean="0">
                <a:solidFill>
                  <a:srgbClr val="333333"/>
                </a:solidFill>
                <a:latin typeface="Century Gothic" pitchFamily="34" charset="0"/>
              </a:rPr>
              <a:t>, una Encuesta sobre Alcohol y otras Drogas en España en población general residente en </a:t>
            </a:r>
            <a:r>
              <a:rPr lang="es-ES" altLang="es-ES" sz="1600" b="1" dirty="0" smtClean="0">
                <a:solidFill>
                  <a:srgbClr val="333333"/>
                </a:solidFill>
                <a:latin typeface="Century Gothic" pitchFamily="34" charset="0"/>
              </a:rPr>
              <a:t>hogares (15-64 años)</a:t>
            </a:r>
            <a:r>
              <a:rPr lang="es-ES" altLang="es-ES" sz="1600" dirty="0" smtClean="0">
                <a:solidFill>
                  <a:srgbClr val="333333"/>
                </a:solidFill>
                <a:latin typeface="Century Gothic" pitchFamily="34" charset="0"/>
              </a:rPr>
              <a:t>. Los resultados son representativos a nivel nacional. </a:t>
            </a:r>
          </a:p>
          <a:p>
            <a:pPr algn="just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F543F"/>
              </a:buClr>
              <a:buFont typeface="Wingdings" pitchFamily="2" charset="2"/>
              <a:buChar char="è"/>
              <a:defRPr/>
            </a:pPr>
            <a:r>
              <a:rPr lang="es-ES_tradnl" altLang="es-ES" b="1" u="sng" dirty="0" smtClean="0">
                <a:solidFill>
                  <a:srgbClr val="CF543F"/>
                </a:solidFill>
                <a:latin typeface="Century Gothic" pitchFamily="34" charset="0"/>
              </a:rPr>
              <a:t>Muestra</a:t>
            </a:r>
            <a:r>
              <a:rPr lang="es-ES_tradnl" altLang="es-ES" b="1" dirty="0" smtClean="0">
                <a:solidFill>
                  <a:srgbClr val="CF543F"/>
                </a:solidFill>
                <a:latin typeface="Century Gothic" pitchFamily="34" charset="0"/>
              </a:rPr>
              <a:t>: </a:t>
            </a:r>
          </a:p>
          <a:p>
            <a:pPr lvl="1" algn="just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F543F"/>
              </a:buClr>
              <a:buFontTx/>
              <a:buChar char="•"/>
              <a:defRPr/>
            </a:pPr>
            <a:r>
              <a:rPr lang="es-ES_tradnl" altLang="es-ES" sz="1600" b="1" dirty="0" smtClean="0">
                <a:solidFill>
                  <a:srgbClr val="333333"/>
                </a:solidFill>
                <a:latin typeface="Century Gothic" pitchFamily="34" charset="0"/>
              </a:rPr>
              <a:t>21.249 </a:t>
            </a:r>
            <a:r>
              <a:rPr lang="es-ES_tradnl" altLang="es-ES" sz="1600" dirty="0" smtClean="0">
                <a:solidFill>
                  <a:srgbClr val="333333"/>
                </a:solidFill>
                <a:latin typeface="Century Gothic" pitchFamily="34" charset="0"/>
              </a:rPr>
              <a:t>cuestionarios válidos.</a:t>
            </a:r>
          </a:p>
          <a:p>
            <a:pPr marL="457200" lvl="1" indent="0" algn="just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F543F"/>
              </a:buClr>
              <a:defRPr/>
            </a:pPr>
            <a:endParaRPr lang="es-ES_tradnl" altLang="es-ES" sz="1600" dirty="0" smtClean="0">
              <a:solidFill>
                <a:srgbClr val="333333"/>
              </a:solidFill>
              <a:latin typeface="Century Gothic" pitchFamily="34" charset="0"/>
            </a:endParaRPr>
          </a:p>
          <a:p>
            <a:pPr algn="just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F543F"/>
              </a:buClr>
              <a:buFont typeface="Wingdings" panose="05000000000000000000" pitchFamily="2" charset="2"/>
              <a:buChar char=""/>
              <a:defRPr/>
            </a:pPr>
            <a:r>
              <a:rPr lang="es-ES_tradnl" altLang="es-ES" b="1" u="sng" dirty="0" smtClean="0">
                <a:solidFill>
                  <a:srgbClr val="CF543F"/>
                </a:solidFill>
                <a:latin typeface="Century Gothic" pitchFamily="34" charset="0"/>
              </a:rPr>
              <a:t>Módulos específicos</a:t>
            </a:r>
            <a:r>
              <a:rPr lang="es-ES_tradnl" altLang="es-ES" b="1" dirty="0" smtClean="0">
                <a:solidFill>
                  <a:srgbClr val="CF543F"/>
                </a:solidFill>
                <a:latin typeface="Century Gothic" pitchFamily="34" charset="0"/>
              </a:rPr>
              <a:t>:</a:t>
            </a:r>
            <a:endParaRPr lang="es-ES" altLang="es-ES" b="1" dirty="0" smtClean="0">
              <a:solidFill>
                <a:srgbClr val="CF543F"/>
              </a:solidFill>
              <a:latin typeface="Century Gothic" pitchFamily="34" charset="0"/>
            </a:endParaRPr>
          </a:p>
          <a:p>
            <a:pPr lvl="1" algn="just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F543F"/>
              </a:buClr>
              <a:buFontTx/>
              <a:buChar char="•"/>
              <a:defRPr/>
            </a:pPr>
            <a:r>
              <a:rPr lang="es-ES_tradnl" altLang="es-ES" sz="1600" dirty="0" smtClean="0">
                <a:solidFill>
                  <a:srgbClr val="333333"/>
                </a:solidFill>
                <a:latin typeface="Century Gothic" pitchFamily="34" charset="0"/>
              </a:rPr>
              <a:t>En </a:t>
            </a:r>
            <a:r>
              <a:rPr lang="es-ES_tradnl" altLang="es-ES" sz="1600" b="1" dirty="0" smtClean="0">
                <a:solidFill>
                  <a:srgbClr val="333333"/>
                </a:solidFill>
                <a:latin typeface="Century Gothic" pitchFamily="34" charset="0"/>
              </a:rPr>
              <a:t>2017/2018 </a:t>
            </a:r>
            <a:r>
              <a:rPr lang="es-ES_tradnl" altLang="es-ES" sz="1600" dirty="0" smtClean="0">
                <a:solidFill>
                  <a:srgbClr val="333333"/>
                </a:solidFill>
                <a:latin typeface="Century Gothic" pitchFamily="34" charset="0"/>
              </a:rPr>
              <a:t>se han </a:t>
            </a:r>
            <a:r>
              <a:rPr lang="es-ES_tradnl" altLang="es-ES" sz="1600" dirty="0">
                <a:solidFill>
                  <a:srgbClr val="333333"/>
                </a:solidFill>
                <a:latin typeface="Century Gothic" pitchFamily="34" charset="0"/>
              </a:rPr>
              <a:t>introducido </a:t>
            </a:r>
            <a:r>
              <a:rPr lang="es-ES_tradnl" altLang="es-ES" sz="1600" dirty="0" smtClean="0">
                <a:solidFill>
                  <a:srgbClr val="333333"/>
                </a:solidFill>
                <a:latin typeface="Century Gothic" pitchFamily="34" charset="0"/>
              </a:rPr>
              <a:t>diferentes </a:t>
            </a:r>
            <a:r>
              <a:rPr lang="es-ES_tradnl" altLang="es-ES" sz="1600" b="1" dirty="0" smtClean="0">
                <a:solidFill>
                  <a:srgbClr val="333333"/>
                </a:solidFill>
                <a:latin typeface="Century Gothic" pitchFamily="34" charset="0"/>
              </a:rPr>
              <a:t>módulos</a:t>
            </a:r>
            <a:r>
              <a:rPr lang="es-ES_tradnl" altLang="es-ES" sz="1600" dirty="0" smtClean="0">
                <a:solidFill>
                  <a:srgbClr val="333333"/>
                </a:solidFill>
                <a:latin typeface="Century Gothic" pitchFamily="34" charset="0"/>
              </a:rPr>
              <a:t>:</a:t>
            </a:r>
          </a:p>
        </p:txBody>
      </p:sp>
      <p:grpSp>
        <p:nvGrpSpPr>
          <p:cNvPr id="3" name="2 Grupo"/>
          <p:cNvGrpSpPr/>
          <p:nvPr/>
        </p:nvGrpSpPr>
        <p:grpSpPr>
          <a:xfrm>
            <a:off x="201843" y="4229963"/>
            <a:ext cx="8654732" cy="2258048"/>
            <a:chOff x="192643" y="4373761"/>
            <a:chExt cx="8654732" cy="2258048"/>
          </a:xfrm>
        </p:grpSpPr>
        <p:sp>
          <p:nvSpPr>
            <p:cNvPr id="16" name="15 Hexágono"/>
            <p:cNvSpPr/>
            <p:nvPr/>
          </p:nvSpPr>
          <p:spPr>
            <a:xfrm>
              <a:off x="192643" y="4410484"/>
              <a:ext cx="2376264" cy="1042429"/>
            </a:xfrm>
            <a:prstGeom prst="hexagon">
              <a:avLst/>
            </a:prstGeom>
            <a:solidFill>
              <a:schemeClr val="accent2">
                <a:lumMod val="75000"/>
                <a:alpha val="60000"/>
              </a:schemeClr>
            </a:solidFill>
            <a:ln w="28575"/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2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  <a:cs typeface="Consolas" panose="020B0609020204030204" pitchFamily="49" charset="0"/>
                </a:rPr>
                <a:t>Nuevas sustancias</a:t>
              </a:r>
              <a:endParaRPr lang="en-US" sz="2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onsolas" panose="020B0609020204030204" pitchFamily="49" charset="0"/>
              </a:endParaRPr>
            </a:p>
          </p:txBody>
        </p:sp>
        <p:sp>
          <p:nvSpPr>
            <p:cNvPr id="19" name="18 Hexágono"/>
            <p:cNvSpPr/>
            <p:nvPr/>
          </p:nvSpPr>
          <p:spPr>
            <a:xfrm>
              <a:off x="4351358" y="4402726"/>
              <a:ext cx="2376264" cy="1006133"/>
            </a:xfrm>
            <a:prstGeom prst="hexagon">
              <a:avLst/>
            </a:prstGeom>
            <a:solidFill>
              <a:schemeClr val="tx1">
                <a:lumMod val="65000"/>
                <a:lumOff val="35000"/>
                <a:alpha val="60000"/>
              </a:schemeClr>
            </a:solidFill>
            <a:ln w="28575"/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2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  <a:cs typeface="Consolas" panose="020B0609020204030204" pitchFamily="49" charset="0"/>
                </a:rPr>
                <a:t>Cannabis</a:t>
              </a:r>
              <a:endParaRPr lang="en-US" sz="2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onsolas" panose="020B0609020204030204" pitchFamily="49" charset="0"/>
              </a:endParaRPr>
            </a:p>
          </p:txBody>
        </p:sp>
        <p:sp>
          <p:nvSpPr>
            <p:cNvPr id="11" name="10 Hexágono"/>
            <p:cNvSpPr/>
            <p:nvPr/>
          </p:nvSpPr>
          <p:spPr>
            <a:xfrm>
              <a:off x="201843" y="5614145"/>
              <a:ext cx="2363442" cy="1017664"/>
            </a:xfrm>
            <a:prstGeom prst="hexagon">
              <a:avLst/>
            </a:prstGeom>
            <a:solidFill>
              <a:schemeClr val="tx1">
                <a:lumMod val="65000"/>
                <a:lumOff val="35000"/>
                <a:alpha val="60000"/>
              </a:schemeClr>
            </a:solidFill>
            <a:ln w="28575"/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200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  <a:cs typeface="Consolas" panose="020B0609020204030204" pitchFamily="49" charset="0"/>
                </a:rPr>
                <a:t>Hipno</a:t>
              </a:r>
              <a:r>
                <a:rPr lang="es-ES" sz="22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  <a:cs typeface="Consolas" panose="020B0609020204030204" pitchFamily="49" charset="0"/>
                </a:rPr>
                <a:t>-sedantes</a:t>
              </a:r>
              <a:endParaRPr lang="en-US" sz="2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onsolas" panose="020B0609020204030204" pitchFamily="49" charset="0"/>
              </a:endParaRPr>
            </a:p>
          </p:txBody>
        </p:sp>
        <p:sp>
          <p:nvSpPr>
            <p:cNvPr id="9" name="8 Hexágono"/>
            <p:cNvSpPr/>
            <p:nvPr/>
          </p:nvSpPr>
          <p:spPr>
            <a:xfrm>
              <a:off x="2280875" y="4395397"/>
              <a:ext cx="2376264" cy="1020793"/>
            </a:xfrm>
            <a:prstGeom prst="hexagon">
              <a:avLst/>
            </a:prstGeom>
            <a:solidFill>
              <a:schemeClr val="accent2">
                <a:lumMod val="60000"/>
                <a:lumOff val="40000"/>
                <a:alpha val="60000"/>
              </a:schemeClr>
            </a:solidFill>
            <a:ln w="28575"/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  <a:cs typeface="Consolas" panose="020B0609020204030204" pitchFamily="49" charset="0"/>
                </a:rPr>
                <a:t>Cigarrillo electrónico</a:t>
              </a:r>
              <a:endParaRPr lang="en-US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onsolas" panose="020B0609020204030204" pitchFamily="49" charset="0"/>
              </a:endParaRPr>
            </a:p>
          </p:txBody>
        </p:sp>
        <p:sp>
          <p:nvSpPr>
            <p:cNvPr id="10" name="9 Hexágono"/>
            <p:cNvSpPr/>
            <p:nvPr/>
          </p:nvSpPr>
          <p:spPr>
            <a:xfrm>
              <a:off x="4351358" y="5619765"/>
              <a:ext cx="2376264" cy="1003294"/>
            </a:xfrm>
            <a:prstGeom prst="hexagon">
              <a:avLst/>
            </a:prstGeom>
            <a:solidFill>
              <a:schemeClr val="accent2">
                <a:lumMod val="75000"/>
                <a:alpha val="60000"/>
              </a:schemeClr>
            </a:solidFill>
            <a:ln w="28575"/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2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  <a:cs typeface="Consolas" panose="020B0609020204030204" pitchFamily="49" charset="0"/>
                </a:rPr>
                <a:t>Bebidas energéticas </a:t>
              </a:r>
              <a:endParaRPr lang="en-US" sz="2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onsolas" panose="020B0609020204030204" pitchFamily="49" charset="0"/>
              </a:endParaRPr>
            </a:p>
          </p:txBody>
        </p:sp>
        <p:sp>
          <p:nvSpPr>
            <p:cNvPr id="14" name="13 Hexágono"/>
            <p:cNvSpPr/>
            <p:nvPr/>
          </p:nvSpPr>
          <p:spPr>
            <a:xfrm>
              <a:off x="2290768" y="5611016"/>
              <a:ext cx="2392338" cy="1020793"/>
            </a:xfrm>
            <a:prstGeom prst="hexagon">
              <a:avLst/>
            </a:prstGeom>
            <a:solidFill>
              <a:schemeClr val="accent2">
                <a:lumMod val="60000"/>
                <a:lumOff val="40000"/>
                <a:alpha val="60000"/>
              </a:schemeClr>
            </a:solidFill>
            <a:ln w="28575"/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  <a:cs typeface="Consolas" panose="020B0609020204030204" pitchFamily="49" charset="0"/>
                </a:rPr>
                <a:t>Juego</a:t>
              </a:r>
              <a:endParaRPr lang="en-US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onsolas" panose="020B0609020204030204" pitchFamily="49" charset="0"/>
              </a:endParaRPr>
            </a:p>
          </p:txBody>
        </p:sp>
        <p:sp>
          <p:nvSpPr>
            <p:cNvPr id="15" name="14 Hexágono"/>
            <p:cNvSpPr/>
            <p:nvPr/>
          </p:nvSpPr>
          <p:spPr>
            <a:xfrm>
              <a:off x="6461218" y="4373761"/>
              <a:ext cx="2376264" cy="1042429"/>
            </a:xfrm>
            <a:prstGeom prst="hexagon">
              <a:avLst/>
            </a:prstGeom>
            <a:solidFill>
              <a:schemeClr val="bg1">
                <a:lumMod val="65000"/>
                <a:alpha val="60000"/>
              </a:schemeClr>
            </a:solidFill>
            <a:ln w="28575"/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  <a:cs typeface="Consolas" panose="020B0609020204030204" pitchFamily="49" charset="0"/>
                </a:rPr>
                <a:t>Internet</a:t>
              </a:r>
              <a:endParaRPr lang="en-US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onsolas" panose="020B0609020204030204" pitchFamily="49" charset="0"/>
              </a:endParaRPr>
            </a:p>
          </p:txBody>
        </p:sp>
        <p:sp>
          <p:nvSpPr>
            <p:cNvPr id="17" name="16 Hexágono"/>
            <p:cNvSpPr/>
            <p:nvPr/>
          </p:nvSpPr>
          <p:spPr>
            <a:xfrm>
              <a:off x="6455037" y="5611015"/>
              <a:ext cx="2392338" cy="1020793"/>
            </a:xfrm>
            <a:prstGeom prst="hexagon">
              <a:avLst/>
            </a:prstGeom>
            <a:solidFill>
              <a:schemeClr val="accent2">
                <a:lumMod val="60000"/>
                <a:lumOff val="40000"/>
                <a:alpha val="60000"/>
              </a:schemeClr>
            </a:solidFill>
            <a:ln w="28575"/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  <a:cs typeface="Consolas" panose="020B0609020204030204" pitchFamily="49" charset="0"/>
                </a:rPr>
                <a:t>Analgésicos opioides</a:t>
              </a:r>
              <a:endParaRPr lang="en-US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onsolas" panose="020B0609020204030204" pitchFamily="49" charset="0"/>
              </a:endParaRPr>
            </a:p>
          </p:txBody>
        </p:sp>
      </p:grpSp>
      <p:sp>
        <p:nvSpPr>
          <p:cNvPr id="20" name="Rectangle 52"/>
          <p:cNvSpPr>
            <a:spLocks noChangeArrowheads="1"/>
          </p:cNvSpPr>
          <p:nvPr/>
        </p:nvSpPr>
        <p:spPr bwMode="auto">
          <a:xfrm>
            <a:off x="0" y="6643688"/>
            <a:ext cx="284725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s-ES" sz="1000" b="1" dirty="0" smtClean="0">
                <a:solidFill>
                  <a:schemeClr val="accent2"/>
                </a:solidFill>
                <a:latin typeface="Century Gothic" pitchFamily="34" charset="0"/>
              </a:rPr>
              <a:t>EDADES 2017/2018</a:t>
            </a:r>
            <a:r>
              <a:rPr lang="es-ES" altLang="es-ES" sz="1000" b="1" dirty="0" smtClean="0">
                <a:solidFill>
                  <a:prstClr val="black"/>
                </a:solidFill>
                <a:latin typeface="Century Gothic" pitchFamily="34" charset="0"/>
              </a:rPr>
              <a:t>. OEDA. DGPNSD. MSCBS</a:t>
            </a:r>
            <a:endParaRPr lang="es-ES" altLang="es-ES" sz="1000" b="1" dirty="0">
              <a:solidFill>
                <a:prstClr val="black"/>
              </a:solidFill>
              <a:latin typeface="Century Gothic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145" y="6523949"/>
            <a:ext cx="1313855" cy="35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023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9246858"/>
              </p:ext>
            </p:extLst>
          </p:nvPr>
        </p:nvGraphicFramePr>
        <p:xfrm>
          <a:off x="21539" y="1493658"/>
          <a:ext cx="9014957" cy="527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84"/>
          <a:stretch/>
        </p:blipFill>
        <p:spPr bwMode="auto">
          <a:xfrm>
            <a:off x="8250641" y="226427"/>
            <a:ext cx="281583" cy="533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8" r="1"/>
          <a:stretch/>
        </p:blipFill>
        <p:spPr bwMode="auto">
          <a:xfrm>
            <a:off x="8543463" y="226427"/>
            <a:ext cx="358851" cy="533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2831062" y="2796530"/>
            <a:ext cx="6048670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99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60363" indent="-360363" algn="just" eaLnBrk="1" hangingPunct="1">
              <a:lnSpc>
                <a:spcPct val="120000"/>
              </a:lnSpc>
              <a:spcBef>
                <a:spcPct val="50000"/>
              </a:spcBef>
              <a:buClr>
                <a:prstClr val="black">
                  <a:lumMod val="65000"/>
                  <a:lumOff val="35000"/>
                </a:prstClr>
              </a:buClr>
              <a:buFont typeface="Wingdings" pitchFamily="2" charset="2"/>
              <a:buChar char="è"/>
            </a:pPr>
            <a:r>
              <a:rPr lang="es-ES" altLang="es-ES" sz="1400" dirty="0" smtClean="0">
                <a:solidFill>
                  <a:srgbClr val="333333"/>
                </a:solidFill>
                <a:latin typeface="Century Gothic" pitchFamily="34" charset="0"/>
              </a:rPr>
              <a:t>El consumo de todas las sustancias, excepto los </a:t>
            </a:r>
            <a:r>
              <a:rPr lang="es-ES" altLang="es-ES" sz="1400" b="1" dirty="0" smtClean="0">
                <a:solidFill>
                  <a:srgbClr val="333333"/>
                </a:solidFill>
                <a:latin typeface="Century Gothic" pitchFamily="34" charset="0"/>
              </a:rPr>
              <a:t>hipnosedantes y los analgésicos opioides </a:t>
            </a:r>
            <a:r>
              <a:rPr lang="es-ES" altLang="es-ES" sz="1400" dirty="0" smtClean="0">
                <a:solidFill>
                  <a:srgbClr val="333333"/>
                </a:solidFill>
                <a:latin typeface="Century Gothic" pitchFamily="34" charset="0"/>
              </a:rPr>
              <a:t>está </a:t>
            </a:r>
            <a:r>
              <a:rPr lang="es-ES" altLang="es-ES" sz="1400" dirty="0">
                <a:solidFill>
                  <a:srgbClr val="333333"/>
                </a:solidFill>
                <a:latin typeface="Century Gothic" pitchFamily="34" charset="0"/>
              </a:rPr>
              <a:t>más extendido entre </a:t>
            </a:r>
            <a:r>
              <a:rPr lang="es-ES" altLang="es-ES" sz="1400" dirty="0" smtClean="0">
                <a:solidFill>
                  <a:srgbClr val="333333"/>
                </a:solidFill>
                <a:latin typeface="Century Gothic" pitchFamily="34" charset="0"/>
              </a:rPr>
              <a:t>los </a:t>
            </a:r>
            <a:r>
              <a:rPr lang="es-ES" altLang="es-ES" sz="1400" b="1" dirty="0" smtClean="0">
                <a:solidFill>
                  <a:srgbClr val="333333"/>
                </a:solidFill>
                <a:latin typeface="Century Gothic" pitchFamily="34" charset="0"/>
              </a:rPr>
              <a:t>hombres</a:t>
            </a:r>
            <a:endParaRPr lang="es-ES" altLang="es-ES" sz="1400" b="1" dirty="0">
              <a:solidFill>
                <a:srgbClr val="333333"/>
              </a:solidFill>
              <a:latin typeface="Century Gothic" pitchFamily="34" charset="0"/>
            </a:endParaRPr>
          </a:p>
        </p:txBody>
      </p:sp>
      <p:sp>
        <p:nvSpPr>
          <p:cNvPr id="25" name="Rectangle 52"/>
          <p:cNvSpPr>
            <a:spLocks noChangeArrowheads="1"/>
          </p:cNvSpPr>
          <p:nvPr/>
        </p:nvSpPr>
        <p:spPr bwMode="auto">
          <a:xfrm>
            <a:off x="0" y="6643688"/>
            <a:ext cx="284725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s-ES" sz="1000" b="1" dirty="0" smtClean="0">
                <a:solidFill>
                  <a:schemeClr val="accent2"/>
                </a:solidFill>
                <a:latin typeface="Century Gothic" pitchFamily="34" charset="0"/>
              </a:rPr>
              <a:t>EDADES 2017/2018</a:t>
            </a:r>
            <a:r>
              <a:rPr lang="es-ES" altLang="es-ES" sz="1000" b="1" dirty="0" smtClean="0">
                <a:solidFill>
                  <a:prstClr val="black"/>
                </a:solidFill>
                <a:latin typeface="Century Gothic" pitchFamily="34" charset="0"/>
              </a:rPr>
              <a:t>. OEDA. DGPNSD. MSCBS</a:t>
            </a:r>
            <a:endParaRPr lang="es-ES" altLang="es-ES" sz="1000" b="1" dirty="0">
              <a:solidFill>
                <a:prstClr val="black"/>
              </a:solidFill>
              <a:latin typeface="Century Gothic" pitchFamily="34" charset="0"/>
            </a:endParaRPr>
          </a:p>
        </p:txBody>
      </p:sp>
      <p:grpSp>
        <p:nvGrpSpPr>
          <p:cNvPr id="16" name="15 Grupo"/>
          <p:cNvGrpSpPr/>
          <p:nvPr/>
        </p:nvGrpSpPr>
        <p:grpSpPr>
          <a:xfrm>
            <a:off x="-247369" y="73725"/>
            <a:ext cx="1955310" cy="1304204"/>
            <a:chOff x="-307163" y="1"/>
            <a:chExt cx="2007085" cy="1484783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135" y="1"/>
              <a:ext cx="1455028" cy="1484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19 CuadroTexto"/>
            <p:cNvSpPr txBox="1"/>
            <p:nvPr/>
          </p:nvSpPr>
          <p:spPr>
            <a:xfrm rot="19083908">
              <a:off x="-307163" y="567196"/>
              <a:ext cx="2007085" cy="350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  <a:cs typeface="Consolas" panose="020B0609020204030204" pitchFamily="49" charset="0"/>
                </a:rPr>
                <a:t>EDADES 2017/2018</a:t>
              </a:r>
              <a:endParaRPr lang="es-E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cxnSp>
        <p:nvCxnSpPr>
          <p:cNvPr id="26" name="25 Conector recto"/>
          <p:cNvCxnSpPr/>
          <p:nvPr/>
        </p:nvCxnSpPr>
        <p:spPr>
          <a:xfrm>
            <a:off x="-11142" y="1423979"/>
            <a:ext cx="917513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Rectángulo"/>
          <p:cNvSpPr/>
          <p:nvPr/>
        </p:nvSpPr>
        <p:spPr>
          <a:xfrm>
            <a:off x="179511" y="6065780"/>
            <a:ext cx="136815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dirty="0">
                <a:solidFill>
                  <a:prstClr val="black"/>
                </a:solidFill>
                <a:latin typeface="Century Gothic" panose="020B0502020202020204" pitchFamily="34" charset="0"/>
              </a:rPr>
              <a:t>* con o sin receta </a:t>
            </a:r>
          </a:p>
          <a:p>
            <a:r>
              <a:rPr lang="es-ES" sz="1000" dirty="0">
                <a:solidFill>
                  <a:prstClr val="black"/>
                </a:solidFill>
                <a:latin typeface="Century Gothic" panose="020B0502020202020204" pitchFamily="34" charset="0"/>
              </a:rPr>
              <a:t>** sin receta</a:t>
            </a:r>
          </a:p>
          <a:p>
            <a:r>
              <a:rPr lang="es-ES" sz="1000" dirty="0">
                <a:solidFill>
                  <a:prstClr val="black"/>
                </a:solidFill>
                <a:latin typeface="Century Gothic" panose="020B0502020202020204" pitchFamily="34" charset="0"/>
              </a:rPr>
              <a:t>*** polvo y/o base</a:t>
            </a:r>
          </a:p>
        </p:txBody>
      </p:sp>
      <p:sp>
        <p:nvSpPr>
          <p:cNvPr id="2" name="1 Flecha abajo"/>
          <p:cNvSpPr/>
          <p:nvPr/>
        </p:nvSpPr>
        <p:spPr>
          <a:xfrm>
            <a:off x="1560410" y="3350269"/>
            <a:ext cx="288032" cy="720080"/>
          </a:xfrm>
          <a:prstGeom prst="downArrow">
            <a:avLst/>
          </a:prstGeom>
          <a:solidFill>
            <a:schemeClr val="accent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Flecha abajo"/>
          <p:cNvSpPr/>
          <p:nvPr/>
        </p:nvSpPr>
        <p:spPr>
          <a:xfrm>
            <a:off x="3347864" y="3861048"/>
            <a:ext cx="288032" cy="720080"/>
          </a:xfrm>
          <a:prstGeom prst="downArrow">
            <a:avLst/>
          </a:prstGeom>
          <a:solidFill>
            <a:schemeClr val="accent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Rectángulo"/>
          <p:cNvSpPr/>
          <p:nvPr/>
        </p:nvSpPr>
        <p:spPr>
          <a:xfrm>
            <a:off x="2455" y="2223"/>
            <a:ext cx="9147943" cy="5847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Aft>
                <a:spcPct val="20000"/>
              </a:spcAft>
            </a:pPr>
            <a:r>
              <a:rPr lang="es-ES_tradnl" altLang="es-ES" sz="3200" dirty="0">
                <a:solidFill>
                  <a:srgbClr val="CF543F"/>
                </a:solidFill>
                <a:latin typeface="Century Gothic" pitchFamily="34" charset="0"/>
              </a:rPr>
              <a:t>Consumo de drogas</a:t>
            </a: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6399" y="526893"/>
            <a:ext cx="914399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s-ES" altLang="es-ES" sz="1800" b="1" dirty="0" smtClean="0">
                <a:solidFill>
                  <a:srgbClr val="B4412E"/>
                </a:solidFill>
                <a:latin typeface="Century Gothic" pitchFamily="34" charset="0"/>
              </a:rPr>
              <a:t>Prevalencia de consumo (%) por sexo </a:t>
            </a:r>
          </a:p>
          <a:p>
            <a:pPr algn="ctr" eaLnBrk="1" hangingPunct="1">
              <a:lnSpc>
                <a:spcPct val="150000"/>
              </a:lnSpc>
            </a:pPr>
            <a:r>
              <a:rPr lang="es-ES" altLang="es-ES" sz="1400" b="1" dirty="0" smtClean="0">
                <a:solidFill>
                  <a:srgbClr val="B4412E"/>
                </a:solidFill>
                <a:latin typeface="Century Gothic" pitchFamily="34" charset="0"/>
              </a:rPr>
              <a:t>Últimos </a:t>
            </a:r>
            <a:r>
              <a:rPr lang="es-ES" altLang="es-ES" sz="1400" b="1" dirty="0">
                <a:solidFill>
                  <a:srgbClr val="B4412E"/>
                </a:solidFill>
                <a:latin typeface="Century Gothic" pitchFamily="34" charset="0"/>
              </a:rPr>
              <a:t>12 </a:t>
            </a:r>
            <a:r>
              <a:rPr lang="es-ES" altLang="es-ES" sz="1400" b="1" dirty="0" smtClean="0">
                <a:solidFill>
                  <a:srgbClr val="B4412E"/>
                </a:solidFill>
                <a:latin typeface="Century Gothic" pitchFamily="34" charset="0"/>
              </a:rPr>
              <a:t>meses. Población 15-64 años</a:t>
            </a:r>
            <a:endParaRPr lang="es-ES" altLang="es-ES" sz="1400" b="1" dirty="0">
              <a:solidFill>
                <a:srgbClr val="B4412E"/>
              </a:solidFill>
              <a:latin typeface="Century Gothic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145" y="6523949"/>
            <a:ext cx="1313855" cy="35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18 Flecha abajo"/>
          <p:cNvSpPr/>
          <p:nvPr/>
        </p:nvSpPr>
        <p:spPr>
          <a:xfrm>
            <a:off x="2195736" y="3632892"/>
            <a:ext cx="288032" cy="720080"/>
          </a:xfrm>
          <a:prstGeom prst="downArrow">
            <a:avLst/>
          </a:prstGeom>
          <a:solidFill>
            <a:schemeClr val="accent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53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3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5810960"/>
              </p:ext>
            </p:extLst>
          </p:nvPr>
        </p:nvGraphicFramePr>
        <p:xfrm>
          <a:off x="21539" y="2852936"/>
          <a:ext cx="9100330" cy="3790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1 Rectángulo"/>
          <p:cNvSpPr/>
          <p:nvPr/>
        </p:nvSpPr>
        <p:spPr>
          <a:xfrm>
            <a:off x="-15361" y="351275"/>
            <a:ext cx="9121868" cy="64633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Aft>
                <a:spcPct val="20000"/>
              </a:spcAft>
            </a:pPr>
            <a:r>
              <a:rPr lang="es-ES" altLang="es-ES" sz="3600" dirty="0">
                <a:solidFill>
                  <a:srgbClr val="CF543F"/>
                </a:solidFill>
                <a:latin typeface="Century Gothic" pitchFamily="34" charset="0"/>
              </a:rPr>
              <a:t>Tabaco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4452922" y="3429000"/>
            <a:ext cx="62737" cy="299814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3564534" y="2912208"/>
            <a:ext cx="179960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99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10000"/>
              </a:spcBef>
              <a:buFontTx/>
              <a:buNone/>
            </a:pPr>
            <a:r>
              <a:rPr lang="es-ES" altLang="es-ES" sz="1200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Ley 28/2005</a:t>
            </a:r>
            <a:endParaRPr lang="es-ES" altLang="es-ES" sz="1200" b="1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5364818" y="2912208"/>
            <a:ext cx="140364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99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10000"/>
              </a:spcBef>
              <a:buFontTx/>
              <a:buNone/>
            </a:pPr>
            <a:r>
              <a:rPr lang="es-ES" altLang="es-ES" sz="1200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Ley </a:t>
            </a:r>
            <a:r>
              <a:rPr lang="es-ES" altLang="es-ES" sz="12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42/2010</a:t>
            </a:r>
          </a:p>
        </p:txBody>
      </p:sp>
      <p:pic>
        <p:nvPicPr>
          <p:cNvPr id="45" name="Picture 2" descr="https://pixabay.com/static/uploads/photo/2013/04/01/21/31/smoking-99176_640.pn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7" t="10476" r="9611" b="21896"/>
          <a:stretch/>
        </p:blipFill>
        <p:spPr bwMode="auto">
          <a:xfrm>
            <a:off x="8228679" y="102444"/>
            <a:ext cx="738581" cy="62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22 Grupo"/>
          <p:cNvGrpSpPr/>
          <p:nvPr/>
        </p:nvGrpSpPr>
        <p:grpSpPr>
          <a:xfrm>
            <a:off x="-247369" y="73725"/>
            <a:ext cx="1955310" cy="1304204"/>
            <a:chOff x="-307163" y="1"/>
            <a:chExt cx="2007085" cy="1484783"/>
          </a:xfrm>
        </p:grpSpPr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135" y="1"/>
              <a:ext cx="1455028" cy="1484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30 CuadroTexto"/>
            <p:cNvSpPr txBox="1"/>
            <p:nvPr/>
          </p:nvSpPr>
          <p:spPr>
            <a:xfrm rot="19083908">
              <a:off x="-307163" y="567196"/>
              <a:ext cx="2007085" cy="350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  <a:cs typeface="Consolas" panose="020B0609020204030204" pitchFamily="49" charset="0"/>
                </a:rPr>
                <a:t>EDADES 2017/2018</a:t>
              </a:r>
              <a:endParaRPr lang="es-E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cxnSp>
        <p:nvCxnSpPr>
          <p:cNvPr id="32" name="31 Conector recto"/>
          <p:cNvCxnSpPr>
            <a:stCxn id="31" idx="1"/>
          </p:cNvCxnSpPr>
          <p:nvPr/>
        </p:nvCxnSpPr>
        <p:spPr>
          <a:xfrm flipV="1">
            <a:off x="3004" y="1377929"/>
            <a:ext cx="9140996" cy="125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52"/>
          <p:cNvSpPr>
            <a:spLocks noChangeArrowheads="1"/>
          </p:cNvSpPr>
          <p:nvPr/>
        </p:nvSpPr>
        <p:spPr bwMode="auto">
          <a:xfrm>
            <a:off x="0" y="6643688"/>
            <a:ext cx="630019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s-ES" sz="1000" b="1" dirty="0" smtClean="0">
                <a:solidFill>
                  <a:schemeClr val="accent2"/>
                </a:solidFill>
                <a:latin typeface="Century Gothic" pitchFamily="34" charset="0"/>
              </a:rPr>
              <a:t>EDADES 2017/2018</a:t>
            </a:r>
            <a:r>
              <a:rPr lang="es-ES" altLang="es-ES" sz="1000" b="1" dirty="0" smtClean="0">
                <a:solidFill>
                  <a:prstClr val="black"/>
                </a:solidFill>
                <a:latin typeface="Century Gothic" pitchFamily="34" charset="0"/>
              </a:rPr>
              <a:t>. </a:t>
            </a:r>
            <a:r>
              <a:rPr lang="es-ES" altLang="es-ES" sz="1000" b="1" dirty="0">
                <a:solidFill>
                  <a:prstClr val="black"/>
                </a:solidFill>
                <a:latin typeface="Century Gothic" pitchFamily="34" charset="0"/>
              </a:rPr>
              <a:t>Población 15-64 años</a:t>
            </a:r>
            <a:r>
              <a:rPr lang="es-ES" altLang="es-ES" sz="1000" b="1" dirty="0" smtClean="0">
                <a:solidFill>
                  <a:prstClr val="black"/>
                </a:solidFill>
                <a:latin typeface="Century Gothic" pitchFamily="34" charset="0"/>
              </a:rPr>
              <a:t>. OEDA. DGPNSD. MSCBS. </a:t>
            </a:r>
            <a:endParaRPr lang="es-ES" altLang="es-ES" sz="1000" dirty="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37" name="36 Rectángulo"/>
          <p:cNvSpPr/>
          <p:nvPr/>
        </p:nvSpPr>
        <p:spPr>
          <a:xfrm>
            <a:off x="5940152" y="3429000"/>
            <a:ext cx="62737" cy="299814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8" name="37 Conector recto"/>
          <p:cNvCxnSpPr/>
          <p:nvPr/>
        </p:nvCxnSpPr>
        <p:spPr>
          <a:xfrm>
            <a:off x="0" y="2852936"/>
            <a:ext cx="917513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Box 17"/>
          <p:cNvSpPr txBox="1">
            <a:spLocks noChangeArrowheads="1"/>
          </p:cNvSpPr>
          <p:nvPr/>
        </p:nvSpPr>
        <p:spPr bwMode="auto">
          <a:xfrm>
            <a:off x="-11141" y="1421346"/>
            <a:ext cx="3719045" cy="1015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rgbClr val="CF543F"/>
              </a:buClr>
              <a:buNone/>
            </a:pPr>
            <a:r>
              <a:rPr lang="es-ES" altLang="es-ES" sz="1400" b="1" dirty="0" smtClean="0">
                <a:solidFill>
                  <a:schemeClr val="accent2"/>
                </a:solidFill>
                <a:latin typeface="Century Gothic" pitchFamily="34" charset="0"/>
              </a:rPr>
              <a:t>Tendencia: </a:t>
            </a:r>
            <a:r>
              <a:rPr lang="es-ES" altLang="es-ES" sz="1400" b="1" dirty="0" smtClean="0">
                <a:latin typeface="Century Gothic" pitchFamily="34" charset="0"/>
              </a:rPr>
              <a:t>Aumento del consumo diario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rgbClr val="CF543F"/>
              </a:buClr>
              <a:buNone/>
            </a:pPr>
            <a:r>
              <a:rPr lang="es-ES" altLang="es-ES" sz="1400" b="1" dirty="0" smtClean="0">
                <a:solidFill>
                  <a:schemeClr val="accent2"/>
                </a:solidFill>
                <a:latin typeface="Century Gothic" pitchFamily="34" charset="0"/>
              </a:rPr>
              <a:t>Consumo últimos </a:t>
            </a:r>
            <a:r>
              <a:rPr lang="es-ES" altLang="es-ES" sz="1400" b="1" dirty="0">
                <a:solidFill>
                  <a:schemeClr val="accent2"/>
                </a:solidFill>
                <a:latin typeface="Century Gothic" pitchFamily="34" charset="0"/>
              </a:rPr>
              <a:t>30 </a:t>
            </a:r>
            <a:r>
              <a:rPr lang="es-ES" altLang="es-ES" sz="1400" b="1" dirty="0" smtClean="0">
                <a:solidFill>
                  <a:schemeClr val="accent2"/>
                </a:solidFill>
                <a:latin typeface="Century Gothic" pitchFamily="34" charset="0"/>
              </a:rPr>
              <a:t>días: 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None/>
            </a:pPr>
            <a:endParaRPr lang="es-ES" altLang="es-ES" sz="1200" dirty="0">
              <a:latin typeface="Century Gothic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6437" y="2113843"/>
            <a:ext cx="3563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è"/>
            </a:pPr>
            <a:r>
              <a:rPr lang="es-ES" altLang="es-ES" sz="1200" b="1" dirty="0">
                <a:solidFill>
                  <a:schemeClr val="accent2"/>
                </a:solidFill>
                <a:latin typeface="Century Gothic" pitchFamily="34" charset="0"/>
              </a:rPr>
              <a:t>Tipo</a:t>
            </a:r>
            <a:r>
              <a:rPr lang="es-ES" altLang="es-ES" sz="1200" b="1" dirty="0" smtClean="0">
                <a:solidFill>
                  <a:schemeClr val="accent2"/>
                </a:solidFill>
                <a:latin typeface="Century Gothic" pitchFamily="34" charset="0"/>
              </a:rPr>
              <a:t>:</a:t>
            </a:r>
            <a:r>
              <a:rPr lang="es-ES" altLang="es-ES" sz="1200" dirty="0" smtClean="0">
                <a:solidFill>
                  <a:schemeClr val="accent2"/>
                </a:solidFill>
                <a:latin typeface="Century Gothic" pitchFamily="34" charset="0"/>
              </a:rPr>
              <a:t>           </a:t>
            </a:r>
            <a:r>
              <a:rPr lang="es-ES" altLang="es-ES" sz="1200" dirty="0" smtClean="0">
                <a:solidFill>
                  <a:prstClr val="black"/>
                </a:solidFill>
                <a:latin typeface="Century Gothic" pitchFamily="34" charset="0"/>
              </a:rPr>
              <a:t>77,0%       15,4%       7,6%</a:t>
            </a:r>
          </a:p>
          <a:p>
            <a:pPr>
              <a:lnSpc>
                <a:spcPct val="150000"/>
              </a:lnSpc>
              <a:buClr>
                <a:srgbClr val="93A299">
                  <a:lumMod val="75000"/>
                </a:srgbClr>
              </a:buClr>
            </a:pPr>
            <a:r>
              <a:rPr lang="es-ES" altLang="es-ES" sz="1200" b="1" dirty="0" smtClean="0">
                <a:solidFill>
                  <a:prstClr val="black"/>
                </a:solidFill>
                <a:latin typeface="Century Gothic" pitchFamily="34" charset="0"/>
              </a:rPr>
              <a:t>                     Cajetilla </a:t>
            </a:r>
            <a:r>
              <a:rPr lang="es-ES" altLang="es-ES" sz="1200" dirty="0" smtClean="0">
                <a:solidFill>
                  <a:prstClr val="black"/>
                </a:solidFill>
                <a:latin typeface="Century Gothic" pitchFamily="34" charset="0"/>
              </a:rPr>
              <a:t>   </a:t>
            </a:r>
            <a:r>
              <a:rPr lang="es-ES" altLang="es-ES" sz="1200" b="1" dirty="0">
                <a:solidFill>
                  <a:prstClr val="black"/>
                </a:solidFill>
                <a:latin typeface="Century Gothic" pitchFamily="34" charset="0"/>
              </a:rPr>
              <a:t>De liar    </a:t>
            </a:r>
            <a:r>
              <a:rPr lang="es-ES" altLang="es-ES" sz="1200" b="1" dirty="0" smtClean="0">
                <a:solidFill>
                  <a:prstClr val="black"/>
                </a:solidFill>
                <a:latin typeface="Century Gothic" pitchFamily="34" charset="0"/>
              </a:rPr>
              <a:t>Ambos</a:t>
            </a:r>
          </a:p>
        </p:txBody>
      </p:sp>
      <p:sp>
        <p:nvSpPr>
          <p:cNvPr id="5" name="4 Rectángulo"/>
          <p:cNvSpPr/>
          <p:nvPr/>
        </p:nvSpPr>
        <p:spPr>
          <a:xfrm>
            <a:off x="971600" y="2113843"/>
            <a:ext cx="2160390" cy="639503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40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8644325"/>
              </p:ext>
            </p:extLst>
          </p:nvPr>
        </p:nvGraphicFramePr>
        <p:xfrm>
          <a:off x="3419873" y="1791169"/>
          <a:ext cx="5687280" cy="1132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145" y="6597353"/>
            <a:ext cx="1313855" cy="27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5353783" y="1421837"/>
            <a:ext cx="1503938" cy="334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è"/>
            </a:pPr>
            <a:r>
              <a:rPr lang="es-ES" altLang="es-ES" sz="1200" b="1" dirty="0" smtClean="0">
                <a:solidFill>
                  <a:schemeClr val="accent2"/>
                </a:solidFill>
                <a:latin typeface="Century Gothic" pitchFamily="34" charset="0"/>
              </a:rPr>
              <a:t>Dejar de fumar:</a:t>
            </a:r>
            <a:endParaRPr lang="es-ES" altLang="es-ES" sz="1200" dirty="0">
              <a:solidFill>
                <a:schemeClr val="accent2"/>
              </a:solidFill>
              <a:latin typeface="Century Gothic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8388424" y="3429000"/>
            <a:ext cx="504056" cy="288032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215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6461304"/>
              </p:ext>
            </p:extLst>
          </p:nvPr>
        </p:nvGraphicFramePr>
        <p:xfrm>
          <a:off x="0" y="3789040"/>
          <a:ext cx="9121869" cy="2734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9" name="Picture 1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51186"/>
            <a:ext cx="1242234" cy="55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7576375"/>
              </p:ext>
            </p:extLst>
          </p:nvPr>
        </p:nvGraphicFramePr>
        <p:xfrm>
          <a:off x="523170" y="2047227"/>
          <a:ext cx="2384895" cy="1554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1018"/>
                <a:gridCol w="613877"/>
              </a:tblGrid>
              <a:tr h="242297">
                <a:tc>
                  <a:txBody>
                    <a:bodyPr/>
                    <a:lstStyle/>
                    <a:p>
                      <a:pPr algn="r"/>
                      <a:r>
                        <a:rPr lang="es-ES" sz="105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   cerveza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48,2</a:t>
                      </a:r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rgbClr val="CF543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297">
                <a:tc>
                  <a:txBody>
                    <a:bodyPr/>
                    <a:lstStyle/>
                    <a:p>
                      <a:pPr algn="r"/>
                      <a:r>
                        <a:rPr lang="es-ES" sz="105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   vino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26,1</a:t>
                      </a:r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CF543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543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297">
                <a:tc>
                  <a:txBody>
                    <a:bodyPr/>
                    <a:lstStyle/>
                    <a:p>
                      <a:pPr algn="r"/>
                      <a:r>
                        <a:rPr lang="es-ES" sz="105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combinados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17,4</a:t>
                      </a:r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CF543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543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297">
                <a:tc>
                  <a:txBody>
                    <a:bodyPr/>
                    <a:lstStyle/>
                    <a:p>
                      <a:pPr algn="r"/>
                      <a:r>
                        <a:rPr lang="es-ES" sz="105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licores fuertes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3,2</a:t>
                      </a:r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CF543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543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297">
                <a:tc>
                  <a:txBody>
                    <a:bodyPr/>
                    <a:lstStyle/>
                    <a:p>
                      <a:pPr algn="r"/>
                      <a:r>
                        <a:rPr lang="es-ES" sz="105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vermú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2,8</a:t>
                      </a:r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CF543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543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297">
                <a:tc>
                  <a:txBody>
                    <a:bodyPr/>
                    <a:lstStyle/>
                    <a:p>
                      <a:pPr algn="r"/>
                      <a:r>
                        <a:rPr lang="es-ES" sz="105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Licor</a:t>
                      </a:r>
                      <a:r>
                        <a:rPr lang="es-ES" sz="1050" b="1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frutas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2,4</a:t>
                      </a:r>
                    </a:p>
                  </a:txBody>
                  <a:tcPr>
                    <a:lnT w="12700" cap="flat" cmpd="sng" algn="ctr">
                      <a:solidFill>
                        <a:srgbClr val="CF543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543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16 Rectángulo"/>
          <p:cNvSpPr/>
          <p:nvPr/>
        </p:nvSpPr>
        <p:spPr>
          <a:xfrm>
            <a:off x="-26633" y="332656"/>
            <a:ext cx="9121868" cy="64633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Aft>
                <a:spcPct val="20000"/>
              </a:spcAft>
            </a:pPr>
            <a:r>
              <a:rPr lang="es-ES" altLang="es-ES" sz="3600" dirty="0" smtClean="0">
                <a:solidFill>
                  <a:srgbClr val="CF543F"/>
                </a:solidFill>
                <a:latin typeface="Century Gothic" pitchFamily="34" charset="0"/>
              </a:rPr>
              <a:t>Alcohol</a:t>
            </a:r>
            <a:endParaRPr lang="es-ES" altLang="es-ES" sz="3600" dirty="0">
              <a:solidFill>
                <a:srgbClr val="CF543F"/>
              </a:solidFill>
              <a:latin typeface="Century Gothic" pitchFamily="34" charset="0"/>
            </a:endParaRPr>
          </a:p>
        </p:txBody>
      </p:sp>
      <p:grpSp>
        <p:nvGrpSpPr>
          <p:cNvPr id="18" name="17 Grupo"/>
          <p:cNvGrpSpPr/>
          <p:nvPr/>
        </p:nvGrpSpPr>
        <p:grpSpPr>
          <a:xfrm>
            <a:off x="-247369" y="73725"/>
            <a:ext cx="1955310" cy="1304204"/>
            <a:chOff x="-307163" y="1"/>
            <a:chExt cx="2007085" cy="1484783"/>
          </a:xfrm>
        </p:grpSpPr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135" y="1"/>
              <a:ext cx="1455028" cy="1484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21 CuadroTexto"/>
            <p:cNvSpPr txBox="1"/>
            <p:nvPr/>
          </p:nvSpPr>
          <p:spPr>
            <a:xfrm rot="19083908">
              <a:off x="-307163" y="567196"/>
              <a:ext cx="2007085" cy="350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  <a:cs typeface="Consolas" panose="020B0609020204030204" pitchFamily="49" charset="0"/>
                </a:rPr>
                <a:t>EDADES 2017/2018</a:t>
              </a:r>
              <a:endParaRPr lang="es-E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cxnSp>
        <p:nvCxnSpPr>
          <p:cNvPr id="24" name="23 Conector recto"/>
          <p:cNvCxnSpPr/>
          <p:nvPr/>
        </p:nvCxnSpPr>
        <p:spPr>
          <a:xfrm>
            <a:off x="-11142" y="1423979"/>
            <a:ext cx="917513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"/>
          <p:cNvCxnSpPr/>
          <p:nvPr/>
        </p:nvCxnSpPr>
        <p:spPr>
          <a:xfrm>
            <a:off x="0" y="3712448"/>
            <a:ext cx="917513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17"/>
          <p:cNvSpPr txBox="1">
            <a:spLocks noChangeArrowheads="1"/>
          </p:cNvSpPr>
          <p:nvPr/>
        </p:nvSpPr>
        <p:spPr bwMode="auto">
          <a:xfrm>
            <a:off x="2908065" y="1000038"/>
            <a:ext cx="3359004" cy="41549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None/>
            </a:pPr>
            <a:r>
              <a:rPr lang="es-ES" altLang="es-ES" sz="1400" b="1" dirty="0" smtClean="0">
                <a:solidFill>
                  <a:schemeClr val="accent2"/>
                </a:solidFill>
                <a:latin typeface="Century Gothic" pitchFamily="34" charset="0"/>
              </a:rPr>
              <a:t>Tendencia</a:t>
            </a:r>
            <a:r>
              <a:rPr lang="es-ES" altLang="es-ES" sz="1400" dirty="0" smtClean="0">
                <a:solidFill>
                  <a:schemeClr val="accent2"/>
                </a:solidFill>
                <a:latin typeface="Century Gothic" pitchFamily="34" charset="0"/>
              </a:rPr>
              <a:t>: </a:t>
            </a:r>
            <a:r>
              <a:rPr lang="es-ES" altLang="es-ES" sz="1400" b="1" dirty="0" smtClean="0">
                <a:latin typeface="Century Gothic" pitchFamily="34" charset="0"/>
              </a:rPr>
              <a:t>Estable, valores altos</a:t>
            </a:r>
          </a:p>
        </p:txBody>
      </p:sp>
      <p:sp>
        <p:nvSpPr>
          <p:cNvPr id="3" name="2 Rectángulo"/>
          <p:cNvSpPr/>
          <p:nvPr/>
        </p:nvSpPr>
        <p:spPr>
          <a:xfrm>
            <a:off x="323528" y="1423979"/>
            <a:ext cx="2715131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chemeClr val="accent2"/>
              </a:buClr>
            </a:pPr>
            <a:r>
              <a:rPr lang="es-ES" altLang="es-ES" sz="1400" b="1" dirty="0" smtClean="0">
                <a:solidFill>
                  <a:schemeClr val="accent2"/>
                </a:solidFill>
                <a:latin typeface="Century Gothic" pitchFamily="34" charset="0"/>
              </a:rPr>
              <a:t>Consumo por tipo de bebida</a:t>
            </a:r>
          </a:p>
          <a:p>
            <a:pPr algn="ctr">
              <a:lnSpc>
                <a:spcPct val="150000"/>
              </a:lnSpc>
              <a:buClr>
                <a:schemeClr val="accent2"/>
              </a:buClr>
            </a:pPr>
            <a:r>
              <a:rPr lang="es-ES" altLang="es-ES" sz="900" dirty="0">
                <a:solidFill>
                  <a:schemeClr val="accent2"/>
                </a:solidFill>
                <a:latin typeface="Century Gothic" pitchFamily="34" charset="0"/>
              </a:rPr>
              <a:t>e</a:t>
            </a:r>
            <a:r>
              <a:rPr lang="es-ES" altLang="es-ES" sz="900" dirty="0" smtClean="0">
                <a:solidFill>
                  <a:schemeClr val="accent2"/>
                </a:solidFill>
                <a:latin typeface="Century Gothic" pitchFamily="34" charset="0"/>
              </a:rPr>
              <a:t>ntre los consumidores de los últimos </a:t>
            </a:r>
            <a:r>
              <a:rPr lang="es-ES" altLang="es-ES" sz="900" dirty="0">
                <a:solidFill>
                  <a:schemeClr val="accent2"/>
                </a:solidFill>
                <a:latin typeface="Century Gothic" pitchFamily="34" charset="0"/>
              </a:rPr>
              <a:t>7 días</a:t>
            </a:r>
          </a:p>
        </p:txBody>
      </p:sp>
      <p:sp>
        <p:nvSpPr>
          <p:cNvPr id="30" name="29 Rectángulo"/>
          <p:cNvSpPr/>
          <p:nvPr/>
        </p:nvSpPr>
        <p:spPr>
          <a:xfrm>
            <a:off x="6012160" y="1423979"/>
            <a:ext cx="2592288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chemeClr val="accent2"/>
              </a:buClr>
            </a:pPr>
            <a:r>
              <a:rPr lang="es-ES" altLang="es-ES" sz="1400" b="1" dirty="0" smtClean="0">
                <a:solidFill>
                  <a:schemeClr val="accent2"/>
                </a:solidFill>
                <a:latin typeface="Century Gothic" pitchFamily="34" charset="0"/>
              </a:rPr>
              <a:t>Razones de consumo*</a:t>
            </a:r>
          </a:p>
          <a:p>
            <a:pPr algn="ctr">
              <a:lnSpc>
                <a:spcPct val="150000"/>
              </a:lnSpc>
              <a:buClr>
                <a:schemeClr val="accent2"/>
              </a:buClr>
            </a:pPr>
            <a:r>
              <a:rPr lang="es-ES" altLang="es-ES" sz="900" dirty="0" smtClean="0">
                <a:solidFill>
                  <a:schemeClr val="accent2"/>
                </a:solidFill>
                <a:latin typeface="Century Gothic" pitchFamily="34" charset="0"/>
              </a:rPr>
              <a:t>Últimos 12 meses</a:t>
            </a:r>
            <a:endParaRPr lang="es-ES" altLang="es-ES" sz="900" dirty="0">
              <a:solidFill>
                <a:schemeClr val="accent2"/>
              </a:solidFill>
              <a:latin typeface="Century Gothic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392606" y="6594615"/>
            <a:ext cx="1595309" cy="273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es-ES" altLang="es-ES" sz="900" dirty="0" smtClean="0">
                <a:latin typeface="Century Gothic" pitchFamily="34" charset="0"/>
              </a:rPr>
              <a:t>*(</a:t>
            </a:r>
            <a:r>
              <a:rPr lang="es-ES" altLang="es-ES" sz="900" dirty="0">
                <a:latin typeface="Century Gothic" pitchFamily="34" charset="0"/>
              </a:rPr>
              <a:t>siempre o casi siempre)</a:t>
            </a:r>
            <a:endParaRPr lang="es-ES" altLang="es-ES" sz="1200" b="1" dirty="0">
              <a:latin typeface="Century Gothic" pitchFamily="34" charset="0"/>
            </a:endParaRPr>
          </a:p>
        </p:txBody>
      </p:sp>
      <p:graphicFrame>
        <p:nvGraphicFramePr>
          <p:cNvPr id="31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1844080"/>
              </p:ext>
            </p:extLst>
          </p:nvPr>
        </p:nvGraphicFramePr>
        <p:xfrm>
          <a:off x="4256294" y="2047227"/>
          <a:ext cx="4826050" cy="1593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145" y="6523949"/>
            <a:ext cx="1313855" cy="35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28 Rectángulo"/>
          <p:cNvSpPr/>
          <p:nvPr/>
        </p:nvSpPr>
        <p:spPr>
          <a:xfrm>
            <a:off x="8388424" y="3789040"/>
            <a:ext cx="504056" cy="230425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Rectangle 52"/>
          <p:cNvSpPr>
            <a:spLocks noChangeArrowheads="1"/>
          </p:cNvSpPr>
          <p:nvPr/>
        </p:nvSpPr>
        <p:spPr bwMode="auto">
          <a:xfrm>
            <a:off x="0" y="6643688"/>
            <a:ext cx="630019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s-ES" sz="1000" b="1" dirty="0" smtClean="0">
                <a:solidFill>
                  <a:schemeClr val="accent2"/>
                </a:solidFill>
                <a:latin typeface="Century Gothic" pitchFamily="34" charset="0"/>
              </a:rPr>
              <a:t>EDADES 2017/2018</a:t>
            </a:r>
            <a:r>
              <a:rPr lang="es-ES" altLang="es-ES" sz="1000" b="1" dirty="0" smtClean="0">
                <a:solidFill>
                  <a:prstClr val="black"/>
                </a:solidFill>
                <a:latin typeface="Century Gothic" pitchFamily="34" charset="0"/>
              </a:rPr>
              <a:t>. </a:t>
            </a:r>
            <a:r>
              <a:rPr lang="es-ES" altLang="es-ES" sz="1000" b="1" dirty="0">
                <a:solidFill>
                  <a:prstClr val="black"/>
                </a:solidFill>
                <a:latin typeface="Century Gothic" pitchFamily="34" charset="0"/>
              </a:rPr>
              <a:t>Población 15-64 años</a:t>
            </a:r>
            <a:r>
              <a:rPr lang="es-ES" altLang="es-ES" sz="1000" b="1" dirty="0" smtClean="0">
                <a:solidFill>
                  <a:prstClr val="black"/>
                </a:solidFill>
                <a:latin typeface="Century Gothic" pitchFamily="34" charset="0"/>
              </a:rPr>
              <a:t>. OEDA. DGPNSD. MSCBS. </a:t>
            </a:r>
            <a:endParaRPr lang="es-ES" altLang="es-ES" sz="1000" dirty="0">
              <a:solidFill>
                <a:prstClr val="black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41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51186"/>
            <a:ext cx="1242234" cy="55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17 Grupo"/>
          <p:cNvGrpSpPr/>
          <p:nvPr/>
        </p:nvGrpSpPr>
        <p:grpSpPr>
          <a:xfrm>
            <a:off x="-247369" y="73725"/>
            <a:ext cx="1955310" cy="1304204"/>
            <a:chOff x="-307163" y="1"/>
            <a:chExt cx="2007085" cy="1484783"/>
          </a:xfrm>
        </p:grpSpPr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135" y="1"/>
              <a:ext cx="1455028" cy="1484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21 CuadroTexto"/>
            <p:cNvSpPr txBox="1"/>
            <p:nvPr/>
          </p:nvSpPr>
          <p:spPr>
            <a:xfrm rot="19083908">
              <a:off x="-307163" y="567196"/>
              <a:ext cx="2007085" cy="350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  <a:cs typeface="Consolas" panose="020B0609020204030204" pitchFamily="49" charset="0"/>
                </a:rPr>
                <a:t>EDADES 2017/2018</a:t>
              </a:r>
              <a:endParaRPr lang="es-E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cxnSp>
        <p:nvCxnSpPr>
          <p:cNvPr id="24" name="23 Conector recto"/>
          <p:cNvCxnSpPr/>
          <p:nvPr/>
        </p:nvCxnSpPr>
        <p:spPr>
          <a:xfrm>
            <a:off x="-11142" y="1423979"/>
            <a:ext cx="917513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"/>
          <p:cNvCxnSpPr/>
          <p:nvPr/>
        </p:nvCxnSpPr>
        <p:spPr>
          <a:xfrm>
            <a:off x="14618" y="3933056"/>
            <a:ext cx="917513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3067242"/>
              </p:ext>
            </p:extLst>
          </p:nvPr>
        </p:nvGraphicFramePr>
        <p:xfrm>
          <a:off x="1115616" y="1745017"/>
          <a:ext cx="7704856" cy="2024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3" name="Text Box 17"/>
          <p:cNvSpPr txBox="1">
            <a:spLocks noChangeArrowheads="1"/>
          </p:cNvSpPr>
          <p:nvPr/>
        </p:nvSpPr>
        <p:spPr bwMode="auto">
          <a:xfrm>
            <a:off x="14618" y="1419607"/>
            <a:ext cx="4838571" cy="32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99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None/>
            </a:pPr>
            <a:r>
              <a:rPr lang="es-ES" altLang="es-ES" sz="1400" b="1" dirty="0">
                <a:solidFill>
                  <a:srgbClr val="CF543F"/>
                </a:solidFill>
                <a:latin typeface="Century Gothic" pitchFamily="34" charset="0"/>
              </a:rPr>
              <a:t>Prevalencia consumos intensivos </a:t>
            </a:r>
            <a:endParaRPr lang="es-ES" altLang="es-ES" sz="1400" b="1" dirty="0" smtClean="0">
              <a:solidFill>
                <a:srgbClr val="CF543F"/>
              </a:solidFill>
              <a:latin typeface="Century Gothic" pitchFamily="34" charset="0"/>
            </a:endParaRPr>
          </a:p>
        </p:txBody>
      </p:sp>
      <p:graphicFrame>
        <p:nvGraphicFramePr>
          <p:cNvPr id="34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9352930"/>
              </p:ext>
            </p:extLst>
          </p:nvPr>
        </p:nvGraphicFramePr>
        <p:xfrm>
          <a:off x="5625380" y="4578410"/>
          <a:ext cx="3487318" cy="1982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6" name="3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3016191"/>
              </p:ext>
            </p:extLst>
          </p:nvPr>
        </p:nvGraphicFramePr>
        <p:xfrm>
          <a:off x="323529" y="4433806"/>
          <a:ext cx="4529660" cy="2190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7" name="Text Box 17"/>
          <p:cNvSpPr txBox="1">
            <a:spLocks noChangeArrowheads="1"/>
          </p:cNvSpPr>
          <p:nvPr/>
        </p:nvSpPr>
        <p:spPr bwMode="auto">
          <a:xfrm>
            <a:off x="827584" y="3985707"/>
            <a:ext cx="3378999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99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0"/>
              </a:spcBef>
              <a:buClr>
                <a:prstClr val="black">
                  <a:lumMod val="65000"/>
                  <a:lumOff val="35000"/>
                </a:prstClr>
              </a:buClr>
              <a:buNone/>
            </a:pPr>
            <a:r>
              <a:rPr lang="es-ES" altLang="es-ES" sz="1400" b="1" dirty="0" smtClean="0">
                <a:solidFill>
                  <a:srgbClr val="CF543F"/>
                </a:solidFill>
                <a:latin typeface="Century Gothic" pitchFamily="34" charset="0"/>
              </a:rPr>
              <a:t>Prevalencia borracheras</a:t>
            </a:r>
          </a:p>
          <a:p>
            <a:pPr algn="ctr" eaLnBrk="1" hangingPunct="1">
              <a:lnSpc>
                <a:spcPct val="120000"/>
              </a:lnSpc>
              <a:spcBef>
                <a:spcPts val="0"/>
              </a:spcBef>
              <a:buClr>
                <a:prstClr val="black">
                  <a:lumMod val="65000"/>
                  <a:lumOff val="35000"/>
                </a:prstClr>
              </a:buClr>
              <a:buFontTx/>
              <a:buNone/>
            </a:pPr>
            <a:r>
              <a:rPr lang="es-ES" altLang="es-ES" sz="900" dirty="0">
                <a:solidFill>
                  <a:schemeClr val="accent2"/>
                </a:solidFill>
                <a:latin typeface="Century Gothic" pitchFamily="34" charset="0"/>
              </a:rPr>
              <a:t>Últimos 30 </a:t>
            </a:r>
            <a:r>
              <a:rPr lang="es-ES" altLang="es-ES" sz="900" dirty="0" smtClean="0">
                <a:solidFill>
                  <a:schemeClr val="accent2"/>
                </a:solidFill>
                <a:latin typeface="Century Gothic" pitchFamily="34" charset="0"/>
              </a:rPr>
              <a:t>días</a:t>
            </a:r>
            <a:endParaRPr lang="es-ES" altLang="es-ES" sz="1000" dirty="0" smtClean="0">
              <a:solidFill>
                <a:schemeClr val="accent2"/>
              </a:solidFill>
              <a:latin typeface="Century Gothic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145" y="6523949"/>
            <a:ext cx="1313855" cy="35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24 Rectángulo"/>
          <p:cNvSpPr/>
          <p:nvPr/>
        </p:nvSpPr>
        <p:spPr>
          <a:xfrm>
            <a:off x="5292080" y="3932616"/>
            <a:ext cx="3897673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Consumo de riesgo de alcohol (</a:t>
            </a:r>
            <a:r>
              <a:rPr lang="es-ES" sz="1400" b="1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AUDIT*≥</a:t>
            </a:r>
            <a:r>
              <a:rPr lang="es-ES" sz="1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8</a:t>
            </a:r>
            <a:r>
              <a:rPr lang="es-ES" sz="1400" b="1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s-ES" sz="900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Porcentaje </a:t>
            </a:r>
            <a:r>
              <a:rPr lang="es-ES" sz="900" dirty="0">
                <a:solidFill>
                  <a:schemeClr val="accent2"/>
                </a:solidFill>
                <a:latin typeface="Century Gothic" panose="020B0502020202020204" pitchFamily="34" charset="0"/>
              </a:rPr>
              <a:t>calculado entre toda la población de 15-64 años</a:t>
            </a:r>
            <a:r>
              <a:rPr lang="es-ES" sz="900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.</a:t>
            </a:r>
            <a:endParaRPr lang="es-ES" sz="900" b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-26633" y="332656"/>
            <a:ext cx="9121868" cy="64633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Aft>
                <a:spcPct val="20000"/>
              </a:spcAft>
            </a:pPr>
            <a:r>
              <a:rPr lang="es-ES" altLang="es-ES" sz="3600" dirty="0" smtClean="0">
                <a:solidFill>
                  <a:srgbClr val="CF543F"/>
                </a:solidFill>
                <a:latin typeface="Century Gothic" pitchFamily="34" charset="0"/>
              </a:rPr>
              <a:t>Alcohol</a:t>
            </a:r>
            <a:endParaRPr lang="es-ES" altLang="es-ES" sz="3600" dirty="0">
              <a:solidFill>
                <a:srgbClr val="CF543F"/>
              </a:solidFill>
              <a:latin typeface="Century Gothic" pitchFamily="34" charset="0"/>
            </a:endParaRPr>
          </a:p>
        </p:txBody>
      </p:sp>
      <p:sp>
        <p:nvSpPr>
          <p:cNvPr id="29" name="Rectangle 52"/>
          <p:cNvSpPr>
            <a:spLocks noChangeArrowheads="1"/>
          </p:cNvSpPr>
          <p:nvPr/>
        </p:nvSpPr>
        <p:spPr bwMode="auto">
          <a:xfrm>
            <a:off x="0" y="6643688"/>
            <a:ext cx="478802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s-ES" sz="1000" b="1" dirty="0" smtClean="0">
                <a:solidFill>
                  <a:schemeClr val="accent2"/>
                </a:solidFill>
                <a:latin typeface="Century Gothic" pitchFamily="34" charset="0"/>
              </a:rPr>
              <a:t>EDADES 2017/2018</a:t>
            </a:r>
            <a:r>
              <a:rPr lang="es-ES" altLang="es-ES" sz="1000" b="1" dirty="0" smtClean="0">
                <a:solidFill>
                  <a:prstClr val="black"/>
                </a:solidFill>
                <a:latin typeface="Century Gothic" pitchFamily="34" charset="0"/>
              </a:rPr>
              <a:t>. </a:t>
            </a:r>
            <a:r>
              <a:rPr lang="es-ES" altLang="es-ES" sz="1000" b="1" dirty="0">
                <a:solidFill>
                  <a:prstClr val="black"/>
                </a:solidFill>
                <a:latin typeface="Century Gothic" pitchFamily="34" charset="0"/>
              </a:rPr>
              <a:t>Población 15-64 años</a:t>
            </a:r>
            <a:r>
              <a:rPr lang="es-ES" altLang="es-ES" sz="1000" b="1" dirty="0" smtClean="0">
                <a:solidFill>
                  <a:prstClr val="black"/>
                </a:solidFill>
                <a:latin typeface="Century Gothic" pitchFamily="34" charset="0"/>
              </a:rPr>
              <a:t>. OEDA. DGPNSD. MSCBS. </a:t>
            </a:r>
            <a:endParaRPr lang="es-ES" altLang="es-ES" sz="1000" dirty="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30" name="Rectangle 52"/>
          <p:cNvSpPr>
            <a:spLocks noChangeArrowheads="1"/>
          </p:cNvSpPr>
          <p:nvPr/>
        </p:nvSpPr>
        <p:spPr bwMode="auto">
          <a:xfrm>
            <a:off x="4700370" y="6620627"/>
            <a:ext cx="312977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s-ES" sz="1000" dirty="0" smtClean="0">
                <a:solidFill>
                  <a:prstClr val="black"/>
                </a:solidFill>
                <a:latin typeface="Century Gothic" pitchFamily="34" charset="0"/>
              </a:rPr>
              <a:t> *</a:t>
            </a:r>
            <a:r>
              <a:rPr lang="en-US" altLang="es-ES" sz="1000" b="1" dirty="0" smtClean="0">
                <a:solidFill>
                  <a:prstClr val="black"/>
                </a:solidFill>
                <a:latin typeface="Century Gothic" pitchFamily="34" charset="0"/>
              </a:rPr>
              <a:t>AUDIT:</a:t>
            </a:r>
            <a:r>
              <a:rPr lang="en-US" altLang="es-ES" sz="1000" dirty="0" smtClean="0">
                <a:solidFill>
                  <a:prstClr val="black"/>
                </a:solidFill>
                <a:latin typeface="Century Gothic" pitchFamily="34" charset="0"/>
              </a:rPr>
              <a:t> Alcohol Use Disorders Identification Test</a:t>
            </a:r>
            <a:endParaRPr lang="en-US" altLang="es-ES" sz="1000" dirty="0">
              <a:solidFill>
                <a:prstClr val="black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29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PILLS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399" y="94695"/>
            <a:ext cx="851075" cy="719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15 Grupo"/>
          <p:cNvGrpSpPr/>
          <p:nvPr/>
        </p:nvGrpSpPr>
        <p:grpSpPr>
          <a:xfrm>
            <a:off x="-247369" y="73725"/>
            <a:ext cx="1955310" cy="1304204"/>
            <a:chOff x="-307163" y="1"/>
            <a:chExt cx="2007085" cy="1484783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135" y="1"/>
              <a:ext cx="1455028" cy="1484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18 CuadroTexto"/>
            <p:cNvSpPr txBox="1"/>
            <p:nvPr/>
          </p:nvSpPr>
          <p:spPr>
            <a:xfrm rot="19083908">
              <a:off x="-307163" y="567196"/>
              <a:ext cx="2007085" cy="350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  <a:cs typeface="Consolas" panose="020B0609020204030204" pitchFamily="49" charset="0"/>
                </a:rPr>
                <a:t>EDADES 2017/2018</a:t>
              </a:r>
              <a:endParaRPr lang="es-E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cxnSp>
        <p:nvCxnSpPr>
          <p:cNvPr id="20" name="19 Conector recto"/>
          <p:cNvCxnSpPr/>
          <p:nvPr/>
        </p:nvCxnSpPr>
        <p:spPr>
          <a:xfrm>
            <a:off x="-11142" y="1423979"/>
            <a:ext cx="917513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Rectángulo"/>
          <p:cNvSpPr/>
          <p:nvPr/>
        </p:nvSpPr>
        <p:spPr>
          <a:xfrm>
            <a:off x="-31135" y="402660"/>
            <a:ext cx="9175135" cy="64633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Aft>
                <a:spcPct val="20000"/>
              </a:spcAft>
            </a:pPr>
            <a:r>
              <a:rPr lang="es-ES" altLang="es-ES" sz="3600" dirty="0" err="1" smtClean="0">
                <a:solidFill>
                  <a:srgbClr val="CF543F"/>
                </a:solidFill>
                <a:latin typeface="Century Gothic" pitchFamily="34" charset="0"/>
              </a:rPr>
              <a:t>Hipnosedantes</a:t>
            </a:r>
            <a:r>
              <a:rPr lang="es-ES" altLang="es-ES" sz="3600" dirty="0" smtClean="0">
                <a:solidFill>
                  <a:srgbClr val="CF543F"/>
                </a:solidFill>
                <a:latin typeface="Century Gothic" pitchFamily="34" charset="0"/>
              </a:rPr>
              <a:t> </a:t>
            </a:r>
          </a:p>
        </p:txBody>
      </p:sp>
      <p:graphicFrame>
        <p:nvGraphicFramePr>
          <p:cNvPr id="24" name="2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0235064"/>
              </p:ext>
            </p:extLst>
          </p:nvPr>
        </p:nvGraphicFramePr>
        <p:xfrm>
          <a:off x="-1687" y="3140968"/>
          <a:ext cx="9123556" cy="3375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25" name="24 Conector recto"/>
          <p:cNvCxnSpPr/>
          <p:nvPr/>
        </p:nvCxnSpPr>
        <p:spPr>
          <a:xfrm>
            <a:off x="21539" y="3145811"/>
            <a:ext cx="917513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21539" y="1437651"/>
            <a:ext cx="4982510" cy="17081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buClr>
                <a:srgbClr val="CF543F"/>
              </a:buClr>
              <a:buNone/>
            </a:pPr>
            <a:r>
              <a:rPr lang="es-ES" sz="24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Hipnosedantes</a:t>
            </a:r>
            <a:r>
              <a:rPr lang="es-E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con o sin receta</a:t>
            </a:r>
          </a:p>
          <a:p>
            <a:pPr eaLnBrk="1" hangingPunct="1">
              <a:spcBef>
                <a:spcPts val="0"/>
              </a:spcBef>
              <a:buClr>
                <a:srgbClr val="CF543F"/>
              </a:buClr>
              <a:buNone/>
            </a:pPr>
            <a:r>
              <a:rPr lang="es-E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11,1%</a:t>
            </a:r>
            <a:r>
              <a:rPr lang="es-ES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es-ES" sz="1400" dirty="0" smtClean="0">
                <a:latin typeface="Century Gothic" panose="020B0502020202020204" pitchFamily="34" charset="0"/>
              </a:rPr>
              <a:t>los ha consumido en el </a:t>
            </a:r>
            <a:r>
              <a:rPr lang="es-ES" sz="1400" b="1" dirty="0" smtClean="0">
                <a:latin typeface="Century Gothic" panose="020B0502020202020204" pitchFamily="34" charset="0"/>
              </a:rPr>
              <a:t>último año</a:t>
            </a:r>
            <a:endParaRPr lang="es-ES" sz="1400" b="1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rgbClr val="CF543F"/>
              </a:buClr>
              <a:buNone/>
            </a:pPr>
            <a:r>
              <a:rPr lang="es-ES" altLang="es-ES" sz="1400" b="1" dirty="0" smtClean="0">
                <a:solidFill>
                  <a:schemeClr val="accent2"/>
                </a:solidFill>
                <a:latin typeface="Century Gothic" pitchFamily="34" charset="0"/>
              </a:rPr>
              <a:t>Perfil consumidores </a:t>
            </a:r>
            <a:r>
              <a:rPr lang="es-ES" altLang="es-ES" sz="1400" dirty="0" smtClean="0">
                <a:solidFill>
                  <a:schemeClr val="accent2"/>
                </a:solidFill>
                <a:latin typeface="Century Gothic" pitchFamily="34" charset="0"/>
              </a:rPr>
              <a:t>15-64 años, </a:t>
            </a:r>
            <a:r>
              <a:rPr lang="es-ES" altLang="es-ES" sz="1400" dirty="0">
                <a:solidFill>
                  <a:schemeClr val="accent2"/>
                </a:solidFill>
                <a:latin typeface="Century Gothic" pitchFamily="34" charset="0"/>
              </a:rPr>
              <a:t>últimos 30 </a:t>
            </a:r>
            <a:r>
              <a:rPr lang="es-ES" altLang="es-ES" sz="1400" dirty="0" smtClean="0">
                <a:solidFill>
                  <a:schemeClr val="accent2"/>
                </a:solidFill>
                <a:latin typeface="Century Gothic" pitchFamily="34" charset="0"/>
              </a:rPr>
              <a:t>días</a:t>
            </a:r>
            <a:r>
              <a:rPr lang="es-ES" altLang="es-ES" sz="1400" b="1" dirty="0" smtClean="0">
                <a:solidFill>
                  <a:schemeClr val="accent2"/>
                </a:solidFill>
                <a:latin typeface="Century Gothic" pitchFamily="34" charset="0"/>
              </a:rPr>
              <a:t> 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è"/>
            </a:pPr>
            <a:r>
              <a:rPr lang="es-ES" altLang="es-ES" sz="1200" b="1" dirty="0" smtClean="0">
                <a:latin typeface="Century Gothic" pitchFamily="34" charset="0"/>
              </a:rPr>
              <a:t>Sexo: </a:t>
            </a:r>
            <a:r>
              <a:rPr lang="es-ES" altLang="es-E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63,9%</a:t>
            </a:r>
            <a:r>
              <a:rPr lang="es-ES" altLang="es-ES" sz="1200" dirty="0" smtClean="0">
                <a:latin typeface="Century Gothic" pitchFamily="34" charset="0"/>
              </a:rPr>
              <a:t> mujeres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è"/>
            </a:pPr>
            <a:r>
              <a:rPr lang="es-ES" altLang="es-ES" sz="1200" b="1" dirty="0" smtClean="0">
                <a:latin typeface="Century Gothic" pitchFamily="34" charset="0"/>
              </a:rPr>
              <a:t>Edad media: </a:t>
            </a:r>
            <a:r>
              <a:rPr lang="es-ES" altLang="es-E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47,5 años</a:t>
            </a:r>
            <a:endParaRPr lang="es-ES" altLang="es-ES" sz="1200" dirty="0" smtClean="0">
              <a:latin typeface="Century Gothic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145" y="6523949"/>
            <a:ext cx="1313855" cy="35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52"/>
          <p:cNvSpPr>
            <a:spLocks noChangeArrowheads="1"/>
          </p:cNvSpPr>
          <p:nvPr/>
        </p:nvSpPr>
        <p:spPr bwMode="auto">
          <a:xfrm>
            <a:off x="0" y="6643688"/>
            <a:ext cx="478802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s-ES" sz="1000" b="1" dirty="0" smtClean="0">
                <a:solidFill>
                  <a:schemeClr val="accent2"/>
                </a:solidFill>
                <a:latin typeface="Century Gothic" pitchFamily="34" charset="0"/>
              </a:rPr>
              <a:t>EDADES 2017/2018</a:t>
            </a:r>
            <a:r>
              <a:rPr lang="es-ES" altLang="es-ES" sz="1000" b="1" dirty="0" smtClean="0">
                <a:solidFill>
                  <a:prstClr val="black"/>
                </a:solidFill>
                <a:latin typeface="Century Gothic" pitchFamily="34" charset="0"/>
              </a:rPr>
              <a:t>. </a:t>
            </a:r>
            <a:r>
              <a:rPr lang="es-ES" altLang="es-ES" sz="1000" b="1" dirty="0">
                <a:solidFill>
                  <a:prstClr val="black"/>
                </a:solidFill>
                <a:latin typeface="Century Gothic" pitchFamily="34" charset="0"/>
              </a:rPr>
              <a:t>Población 15-64 años</a:t>
            </a:r>
            <a:r>
              <a:rPr lang="es-ES" altLang="es-ES" sz="1000" b="1" dirty="0" smtClean="0">
                <a:solidFill>
                  <a:prstClr val="black"/>
                </a:solidFill>
                <a:latin typeface="Century Gothic" pitchFamily="34" charset="0"/>
              </a:rPr>
              <a:t>. OEDA. DGPNSD. MSCBS. </a:t>
            </a:r>
            <a:endParaRPr lang="es-ES" altLang="es-ES" sz="1000" dirty="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8172399" y="3356992"/>
            <a:ext cx="504056" cy="244827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5508104" y="1836719"/>
            <a:ext cx="3419872" cy="91002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CF543F"/>
              </a:buClr>
            </a:pPr>
            <a:r>
              <a:rPr lang="es-ES" sz="2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Hipnosedantes</a:t>
            </a:r>
            <a:r>
              <a:rPr lang="es-ES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sin receta</a:t>
            </a:r>
          </a:p>
          <a:p>
            <a:pPr algn="ctr">
              <a:buClr>
                <a:srgbClr val="CF543F"/>
              </a:buClr>
            </a:pPr>
            <a:r>
              <a:rPr lang="es-ES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1,3%</a:t>
            </a:r>
            <a:r>
              <a:rPr lang="es-ES" sz="1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es-ES" sz="1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los ha </a:t>
            </a:r>
            <a:r>
              <a:rPr lang="es-E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consumido </a:t>
            </a:r>
            <a:r>
              <a:rPr lang="es-ES" sz="1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en el </a:t>
            </a:r>
            <a:r>
              <a:rPr lang="es-ES" sz="1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último año</a:t>
            </a:r>
            <a:endParaRPr lang="es-E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89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10 Grupo"/>
          <p:cNvGrpSpPr/>
          <p:nvPr/>
        </p:nvGrpSpPr>
        <p:grpSpPr>
          <a:xfrm>
            <a:off x="827584" y="2446121"/>
            <a:ext cx="8064896" cy="4320676"/>
            <a:chOff x="827584" y="2095258"/>
            <a:chExt cx="8064896" cy="4671540"/>
          </a:xfrm>
        </p:grpSpPr>
        <p:sp>
          <p:nvSpPr>
            <p:cNvPr id="2" name="1 Llamada con línea 1 (sin borde)"/>
            <p:cNvSpPr/>
            <p:nvPr/>
          </p:nvSpPr>
          <p:spPr>
            <a:xfrm>
              <a:off x="4788024" y="2095258"/>
              <a:ext cx="4104456" cy="4671540"/>
            </a:xfrm>
            <a:prstGeom prst="callout1">
              <a:avLst>
                <a:gd name="adj1" fmla="val 81620"/>
                <a:gd name="adj2" fmla="val -223"/>
                <a:gd name="adj3" fmla="val 81800"/>
                <a:gd name="adj4" fmla="val -9675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5" name="4 Conector recto de flecha"/>
            <p:cNvCxnSpPr/>
            <p:nvPr/>
          </p:nvCxnSpPr>
          <p:spPr>
            <a:xfrm flipV="1">
              <a:off x="827584" y="5554466"/>
              <a:ext cx="0" cy="360040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8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2948056"/>
              </p:ext>
            </p:extLst>
          </p:nvPr>
        </p:nvGraphicFramePr>
        <p:xfrm>
          <a:off x="4593966" y="2564904"/>
          <a:ext cx="4528060" cy="4201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0084640"/>
              </p:ext>
            </p:extLst>
          </p:nvPr>
        </p:nvGraphicFramePr>
        <p:xfrm>
          <a:off x="3267" y="2446122"/>
          <a:ext cx="4712749" cy="4007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Picture 5" descr="PILLS"/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399" y="94695"/>
            <a:ext cx="851075" cy="719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15 Grupo"/>
          <p:cNvGrpSpPr/>
          <p:nvPr/>
        </p:nvGrpSpPr>
        <p:grpSpPr>
          <a:xfrm>
            <a:off x="-247369" y="73725"/>
            <a:ext cx="1955310" cy="1304204"/>
            <a:chOff x="-307163" y="1"/>
            <a:chExt cx="2007085" cy="1484783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135" y="1"/>
              <a:ext cx="1455028" cy="1484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18 CuadroTexto"/>
            <p:cNvSpPr txBox="1"/>
            <p:nvPr/>
          </p:nvSpPr>
          <p:spPr>
            <a:xfrm rot="19083908">
              <a:off x="-307163" y="567196"/>
              <a:ext cx="2007085" cy="350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  <a:cs typeface="Consolas" panose="020B0609020204030204" pitchFamily="49" charset="0"/>
                </a:rPr>
                <a:t>EDADES 2017/2018</a:t>
              </a:r>
              <a:endParaRPr lang="es-E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sp>
        <p:nvSpPr>
          <p:cNvPr id="22" name="21 Rectángulo"/>
          <p:cNvSpPr/>
          <p:nvPr/>
        </p:nvSpPr>
        <p:spPr>
          <a:xfrm>
            <a:off x="-16774" y="351275"/>
            <a:ext cx="9160774" cy="64633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Aft>
                <a:spcPct val="20000"/>
              </a:spcAft>
            </a:pPr>
            <a:r>
              <a:rPr lang="es-ES" altLang="es-ES" sz="3600" dirty="0" smtClean="0">
                <a:solidFill>
                  <a:srgbClr val="CF543F"/>
                </a:solidFill>
                <a:latin typeface="Century Gothic" pitchFamily="34" charset="0"/>
              </a:rPr>
              <a:t>Analgésicos opioides</a:t>
            </a:r>
            <a:endParaRPr lang="es-ES" altLang="es-ES" sz="3600" dirty="0">
              <a:solidFill>
                <a:srgbClr val="CF543F"/>
              </a:solidFill>
              <a:latin typeface="Century Gothic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-22402" y="847327"/>
            <a:ext cx="918639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6,7%</a:t>
            </a:r>
            <a:r>
              <a:rPr lang="es-ES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es-ES" sz="1400" dirty="0" smtClean="0">
                <a:latin typeface="Century Gothic" panose="020B0502020202020204" pitchFamily="34" charset="0"/>
              </a:rPr>
              <a:t>los ha consumido </a:t>
            </a:r>
            <a:r>
              <a:rPr lang="es-ES" sz="1400" b="1" dirty="0" smtClean="0">
                <a:latin typeface="Century Gothic" panose="020B0502020202020204" pitchFamily="34" charset="0"/>
              </a:rPr>
              <a:t>en el último año</a:t>
            </a:r>
          </a:p>
          <a:p>
            <a:pPr algn="ctr">
              <a:lnSpc>
                <a:spcPct val="150000"/>
              </a:lnSpc>
            </a:pPr>
            <a:r>
              <a:rPr lang="es-ES" sz="1400" dirty="0" smtClean="0">
                <a:latin typeface="Century Gothic" panose="020B0502020202020204" pitchFamily="34" charset="0"/>
              </a:rPr>
              <a:t>La mayoría </a:t>
            </a:r>
            <a:r>
              <a:rPr lang="es-ES" sz="1400" b="1" dirty="0" smtClean="0">
                <a:latin typeface="Century Gothic" panose="020B0502020202020204" pitchFamily="34" charset="0"/>
              </a:rPr>
              <a:t>(88,7%) </a:t>
            </a:r>
            <a:r>
              <a:rPr lang="es-ES" sz="1400" dirty="0" smtClean="0">
                <a:latin typeface="Century Gothic" panose="020B0502020202020204" pitchFamily="34" charset="0"/>
              </a:rPr>
              <a:t>los </a:t>
            </a:r>
            <a:r>
              <a:rPr lang="es-ES" sz="1400" b="1" dirty="0" smtClean="0">
                <a:latin typeface="Century Gothic" panose="020B0502020202020204" pitchFamily="34" charset="0"/>
              </a:rPr>
              <a:t>obtienen</a:t>
            </a:r>
            <a:r>
              <a:rPr lang="es-ES" sz="1400" dirty="0" smtClean="0">
                <a:latin typeface="Century Gothic" panose="020B0502020202020204" pitchFamily="34" charset="0"/>
              </a:rPr>
              <a:t> a través de </a:t>
            </a:r>
            <a:r>
              <a:rPr lang="es-ES" sz="1400" b="1" dirty="0" smtClean="0">
                <a:latin typeface="Century Gothic" panose="020B0502020202020204" pitchFamily="34" charset="0"/>
              </a:rPr>
              <a:t>receta médica y </a:t>
            </a:r>
          </a:p>
          <a:p>
            <a:pPr algn="ctr">
              <a:lnSpc>
                <a:spcPct val="150000"/>
              </a:lnSpc>
            </a:pPr>
            <a:r>
              <a:rPr lang="es-ES" sz="1400" dirty="0" smtClean="0">
                <a:latin typeface="Century Gothic" panose="020B0502020202020204" pitchFamily="34" charset="0"/>
              </a:rPr>
              <a:t>El </a:t>
            </a:r>
            <a:r>
              <a:rPr lang="es-ES" sz="1400" b="1" dirty="0" smtClean="0">
                <a:latin typeface="Century Gothic" panose="020B0502020202020204" pitchFamily="34" charset="0"/>
              </a:rPr>
              <a:t>95% </a:t>
            </a:r>
            <a:r>
              <a:rPr lang="es-ES" sz="1400" dirty="0" smtClean="0">
                <a:latin typeface="Century Gothic" panose="020B0502020202020204" pitchFamily="34" charset="0"/>
              </a:rPr>
              <a:t>los</a:t>
            </a:r>
            <a:r>
              <a:rPr lang="es-ES" sz="1400" b="1" dirty="0" smtClean="0">
                <a:latin typeface="Century Gothic" panose="020B0502020202020204" pitchFamily="34" charset="0"/>
              </a:rPr>
              <a:t> consumen </a:t>
            </a:r>
            <a:r>
              <a:rPr lang="es-ES" sz="1400" dirty="0" smtClean="0">
                <a:latin typeface="Century Gothic" panose="020B0502020202020204" pitchFamily="34" charset="0"/>
              </a:rPr>
              <a:t>siguiendo las </a:t>
            </a:r>
            <a:r>
              <a:rPr lang="es-ES" sz="1400" b="1" dirty="0" smtClean="0">
                <a:latin typeface="Century Gothic" panose="020B0502020202020204" pitchFamily="34" charset="0"/>
              </a:rPr>
              <a:t>instrucciones de su médico</a:t>
            </a:r>
            <a:endParaRPr lang="es-ES" sz="1400" b="1" dirty="0">
              <a:latin typeface="Century Gothic" panose="020B0502020202020204" pitchFamily="34" charset="0"/>
            </a:endParaRPr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179512" y="2270689"/>
            <a:ext cx="3851920" cy="35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99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Clr>
                <a:srgbClr val="006600"/>
              </a:buClr>
              <a:buFontTx/>
              <a:buNone/>
            </a:pPr>
            <a:r>
              <a:rPr lang="es-ES" altLang="es-ES" sz="1400" b="1" dirty="0" smtClean="0">
                <a:solidFill>
                  <a:srgbClr val="CF5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Prevalencia de consumo </a:t>
            </a:r>
            <a:r>
              <a:rPr lang="es-ES" altLang="es-ES" sz="1400" b="1" dirty="0" smtClean="0">
                <a:solidFill>
                  <a:srgbClr val="CF543F"/>
                </a:solidFill>
                <a:latin typeface="Century Gothic" pitchFamily="34" charset="0"/>
              </a:rPr>
              <a:t>(%) </a:t>
            </a:r>
            <a:r>
              <a:rPr lang="es-ES" altLang="es-ES" sz="1200" dirty="0" smtClean="0">
                <a:latin typeface="Century Gothic" pitchFamily="34" charset="0"/>
              </a:rPr>
              <a:t>por sexo</a:t>
            </a:r>
            <a:endParaRPr lang="es-ES" altLang="es-ES" sz="1400" b="1" dirty="0">
              <a:latin typeface="Century Gothic" pitchFamily="34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145" y="6523949"/>
            <a:ext cx="1313855" cy="35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52"/>
          <p:cNvSpPr>
            <a:spLocks noChangeArrowheads="1"/>
          </p:cNvSpPr>
          <p:nvPr/>
        </p:nvSpPr>
        <p:spPr bwMode="auto">
          <a:xfrm>
            <a:off x="0" y="6643688"/>
            <a:ext cx="478802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s-ES" sz="1000" b="1" dirty="0" smtClean="0">
                <a:solidFill>
                  <a:schemeClr val="accent2"/>
                </a:solidFill>
                <a:latin typeface="Century Gothic" pitchFamily="34" charset="0"/>
              </a:rPr>
              <a:t>EDADES 2017/2018</a:t>
            </a:r>
            <a:r>
              <a:rPr lang="es-ES" altLang="es-ES" sz="1000" b="1" dirty="0" smtClean="0">
                <a:solidFill>
                  <a:prstClr val="black"/>
                </a:solidFill>
                <a:latin typeface="Century Gothic" pitchFamily="34" charset="0"/>
              </a:rPr>
              <a:t>. </a:t>
            </a:r>
            <a:r>
              <a:rPr lang="es-ES" altLang="es-ES" sz="1000" b="1" dirty="0">
                <a:solidFill>
                  <a:prstClr val="black"/>
                </a:solidFill>
                <a:latin typeface="Century Gothic" pitchFamily="34" charset="0"/>
              </a:rPr>
              <a:t>Población 15-64 años</a:t>
            </a:r>
            <a:r>
              <a:rPr lang="es-ES" altLang="es-ES" sz="1000" b="1" dirty="0" smtClean="0">
                <a:solidFill>
                  <a:prstClr val="black"/>
                </a:solidFill>
                <a:latin typeface="Century Gothic" pitchFamily="34" charset="0"/>
              </a:rPr>
              <a:t>. OEDA. DGPNSD. MSCBS. </a:t>
            </a:r>
            <a:endParaRPr lang="es-ES" altLang="es-ES" sz="1000" dirty="0">
              <a:solidFill>
                <a:prstClr val="black"/>
              </a:solidFill>
              <a:latin typeface="Century Gothic" pitchFamily="34" charset="0"/>
            </a:endParaRPr>
          </a:p>
        </p:txBody>
      </p:sp>
      <p:cxnSp>
        <p:nvCxnSpPr>
          <p:cNvPr id="29" name="28 Conector recto"/>
          <p:cNvCxnSpPr/>
          <p:nvPr/>
        </p:nvCxnSpPr>
        <p:spPr>
          <a:xfrm>
            <a:off x="-31135" y="2127326"/>
            <a:ext cx="917513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>
            <a:off x="-11142" y="1423979"/>
            <a:ext cx="917513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Rectángulo"/>
          <p:cNvSpPr/>
          <p:nvPr/>
        </p:nvSpPr>
        <p:spPr>
          <a:xfrm flipV="1">
            <a:off x="1601416" y="6093296"/>
            <a:ext cx="738336" cy="2880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732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-11140" y="340420"/>
            <a:ext cx="9121868" cy="64633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Aft>
                <a:spcPct val="20000"/>
              </a:spcAft>
            </a:pPr>
            <a:r>
              <a:rPr lang="es-ES" altLang="es-ES" sz="3600" dirty="0" smtClean="0">
                <a:solidFill>
                  <a:srgbClr val="CF543F"/>
                </a:solidFill>
                <a:latin typeface="Century Gothic" pitchFamily="34" charset="0"/>
              </a:rPr>
              <a:t>Cannabis</a:t>
            </a:r>
            <a:endParaRPr lang="es-ES" altLang="es-ES" sz="3600" dirty="0">
              <a:solidFill>
                <a:srgbClr val="CF543F"/>
              </a:solidFill>
              <a:latin typeface="Century Gothic" pitchFamily="34" charset="0"/>
            </a:endParaRPr>
          </a:p>
        </p:txBody>
      </p:sp>
      <p:grpSp>
        <p:nvGrpSpPr>
          <p:cNvPr id="23" name="22 Grupo"/>
          <p:cNvGrpSpPr/>
          <p:nvPr/>
        </p:nvGrpSpPr>
        <p:grpSpPr>
          <a:xfrm>
            <a:off x="-247369" y="73725"/>
            <a:ext cx="1955310" cy="1304204"/>
            <a:chOff x="-307163" y="1"/>
            <a:chExt cx="2007085" cy="1484783"/>
          </a:xfrm>
        </p:grpSpPr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135" y="1"/>
              <a:ext cx="1455028" cy="1484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30 CuadroTexto"/>
            <p:cNvSpPr txBox="1"/>
            <p:nvPr/>
          </p:nvSpPr>
          <p:spPr>
            <a:xfrm rot="19083908">
              <a:off x="-307163" y="567196"/>
              <a:ext cx="2007085" cy="350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  <a:cs typeface="Consolas" panose="020B0609020204030204" pitchFamily="49" charset="0"/>
                </a:rPr>
                <a:t>EDADES 2017/2018</a:t>
              </a:r>
              <a:endParaRPr lang="es-E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cxnSp>
        <p:nvCxnSpPr>
          <p:cNvPr id="32" name="31 Conector recto"/>
          <p:cNvCxnSpPr/>
          <p:nvPr/>
        </p:nvCxnSpPr>
        <p:spPr>
          <a:xfrm>
            <a:off x="-11142" y="1423979"/>
            <a:ext cx="917513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"/>
          <p:cNvCxnSpPr/>
          <p:nvPr/>
        </p:nvCxnSpPr>
        <p:spPr>
          <a:xfrm>
            <a:off x="6399" y="3573016"/>
            <a:ext cx="917513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Box 17"/>
          <p:cNvSpPr txBox="1">
            <a:spLocks noChangeArrowheads="1"/>
          </p:cNvSpPr>
          <p:nvPr/>
        </p:nvSpPr>
        <p:spPr bwMode="auto">
          <a:xfrm>
            <a:off x="0" y="1498319"/>
            <a:ext cx="4860032" cy="180049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rgbClr val="CF543F"/>
              </a:buClr>
              <a:buNone/>
            </a:pPr>
            <a:r>
              <a:rPr lang="es-ES" altLang="es-ES" sz="1400" b="1" dirty="0">
                <a:solidFill>
                  <a:schemeClr val="accent2"/>
                </a:solidFill>
                <a:latin typeface="Century Gothic" pitchFamily="34" charset="0"/>
              </a:rPr>
              <a:t>Perfil </a:t>
            </a:r>
            <a:r>
              <a:rPr lang="es-ES" altLang="es-ES" sz="1400" b="1" dirty="0" smtClean="0">
                <a:solidFill>
                  <a:schemeClr val="accent2"/>
                </a:solidFill>
                <a:latin typeface="Century Gothic" pitchFamily="34" charset="0"/>
              </a:rPr>
              <a:t>consumidores </a:t>
            </a:r>
            <a:r>
              <a:rPr lang="es-ES" altLang="es-ES" sz="1400" dirty="0" smtClean="0">
                <a:solidFill>
                  <a:schemeClr val="accent2"/>
                </a:solidFill>
                <a:latin typeface="Century Gothic" pitchFamily="34" charset="0"/>
              </a:rPr>
              <a:t>15-64 años, </a:t>
            </a:r>
            <a:r>
              <a:rPr lang="es-ES" altLang="es-ES" sz="1400" dirty="0">
                <a:solidFill>
                  <a:schemeClr val="accent2"/>
                </a:solidFill>
                <a:latin typeface="Century Gothic" pitchFamily="34" charset="0"/>
              </a:rPr>
              <a:t>últimos 30 </a:t>
            </a:r>
            <a:r>
              <a:rPr lang="es-ES" altLang="es-ES" sz="1400" dirty="0" smtClean="0">
                <a:solidFill>
                  <a:schemeClr val="accent2"/>
                </a:solidFill>
                <a:latin typeface="Century Gothic" pitchFamily="34" charset="0"/>
              </a:rPr>
              <a:t>días</a:t>
            </a:r>
            <a:r>
              <a:rPr lang="es-ES" altLang="es-ES" sz="1400" b="1" dirty="0" smtClean="0">
                <a:solidFill>
                  <a:schemeClr val="accent2"/>
                </a:solidFill>
                <a:latin typeface="Century Gothic" pitchFamily="34" charset="0"/>
              </a:rPr>
              <a:t> 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è"/>
            </a:pPr>
            <a:r>
              <a:rPr lang="es-ES" altLang="es-ES" sz="1200" b="1" dirty="0" smtClean="0">
                <a:latin typeface="Century Gothic" pitchFamily="34" charset="0"/>
              </a:rPr>
              <a:t>Sexo: </a:t>
            </a:r>
            <a:r>
              <a:rPr lang="es-ES" altLang="es-E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71%</a:t>
            </a:r>
            <a:r>
              <a:rPr lang="es-ES" altLang="es-ES" sz="1200" dirty="0" smtClean="0">
                <a:latin typeface="Century Gothic" pitchFamily="34" charset="0"/>
              </a:rPr>
              <a:t> hombres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è"/>
            </a:pPr>
            <a:r>
              <a:rPr lang="es-ES" altLang="es-ES" sz="1200" b="1" dirty="0" smtClean="0">
                <a:latin typeface="Century Gothic" pitchFamily="34" charset="0"/>
              </a:rPr>
              <a:t>Edad media: </a:t>
            </a:r>
            <a:r>
              <a:rPr lang="es-ES" altLang="es-E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34,3 </a:t>
            </a:r>
            <a:r>
              <a:rPr lang="es-ES" altLang="es-ES" sz="1200" dirty="0" smtClean="0">
                <a:latin typeface="Century Gothic" pitchFamily="34" charset="0"/>
              </a:rPr>
              <a:t>años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è"/>
            </a:pPr>
            <a:r>
              <a:rPr lang="es-ES" altLang="es-ES" sz="1200" b="1" dirty="0" smtClean="0">
                <a:latin typeface="Century Gothic" pitchFamily="34" charset="0"/>
              </a:rPr>
              <a:t>Nº </a:t>
            </a:r>
            <a:r>
              <a:rPr lang="es-ES" altLang="es-ES" sz="1200" b="1" dirty="0">
                <a:latin typeface="Century Gothic" pitchFamily="34" charset="0"/>
              </a:rPr>
              <a:t>medio </a:t>
            </a:r>
            <a:r>
              <a:rPr lang="es-ES" altLang="es-ES" sz="1200" b="1" dirty="0" smtClean="0">
                <a:latin typeface="Century Gothic" pitchFamily="34" charset="0"/>
              </a:rPr>
              <a:t>de porros consumidos/día</a:t>
            </a:r>
            <a:r>
              <a:rPr lang="es-ES" altLang="es-ES" sz="1200" dirty="0" smtClean="0">
                <a:latin typeface="Century Gothic" pitchFamily="34" charset="0"/>
              </a:rPr>
              <a:t>: </a:t>
            </a:r>
            <a:r>
              <a:rPr lang="es-ES" altLang="es-E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2,7 </a:t>
            </a:r>
            <a:r>
              <a:rPr lang="es-ES" altLang="es-ES" sz="1200" dirty="0" smtClean="0">
                <a:latin typeface="Century Gothic" pitchFamily="34" charset="0"/>
              </a:rPr>
              <a:t>porros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è"/>
            </a:pPr>
            <a:r>
              <a:rPr lang="es-ES" altLang="es-ES" sz="1200" b="1" dirty="0" err="1" smtClean="0">
                <a:latin typeface="Century Gothic" pitchFamily="34" charset="0"/>
              </a:rPr>
              <a:t>Policonsumo</a:t>
            </a:r>
            <a:r>
              <a:rPr lang="es-ES" altLang="es-ES" sz="1200" b="1" dirty="0" smtClean="0">
                <a:latin typeface="Century Gothic" pitchFamily="34" charset="0"/>
              </a:rPr>
              <a:t> de 3 o más sustancias</a:t>
            </a:r>
            <a:r>
              <a:rPr lang="es-ES" altLang="es-ES" sz="1200" dirty="0" smtClean="0">
                <a:latin typeface="Century Gothic" pitchFamily="34" charset="0"/>
              </a:rPr>
              <a:t>: </a:t>
            </a:r>
            <a:r>
              <a:rPr lang="es-ES" altLang="es-E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81,6%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è"/>
            </a:pPr>
            <a:r>
              <a:rPr lang="es-ES" altLang="es-ES" sz="1200" b="1" dirty="0" smtClean="0">
                <a:latin typeface="Century Gothic" pitchFamily="34" charset="0"/>
              </a:rPr>
              <a:t>Mezcla con tabaco:</a:t>
            </a:r>
            <a:r>
              <a:rPr lang="es-ES" altLang="es-E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</a:t>
            </a:r>
            <a:r>
              <a:rPr lang="es-ES" altLang="es-E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92,9% </a:t>
            </a:r>
            <a:r>
              <a:rPr lang="es-ES" altLang="es-ES" sz="1200" dirty="0" smtClean="0">
                <a:latin typeface="Century Gothic" pitchFamily="34" charset="0"/>
              </a:rPr>
              <a:t>lo han mezclado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158208" y="1448539"/>
            <a:ext cx="48782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è"/>
            </a:pPr>
            <a:endParaRPr lang="es-ES" altLang="es-ES" sz="1200" b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è"/>
            </a:pPr>
            <a:r>
              <a:rPr lang="es-ES" altLang="es-ES" sz="1200" b="1" dirty="0" smtClean="0">
                <a:solidFill>
                  <a:schemeClr val="accent2"/>
                </a:solidFill>
                <a:latin typeface="Century Gothic" pitchFamily="34" charset="0"/>
              </a:rPr>
              <a:t>Forma: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è"/>
            </a:pPr>
            <a:endParaRPr lang="es-ES" altLang="es-ES" sz="1200" b="1" dirty="0">
              <a:solidFill>
                <a:prstClr val="black"/>
              </a:solidFill>
              <a:latin typeface="Century Gothic" pitchFamily="34" charset="0"/>
            </a:endParaRPr>
          </a:p>
          <a:p>
            <a:pPr>
              <a:lnSpc>
                <a:spcPct val="150000"/>
              </a:lnSpc>
              <a:buClr>
                <a:schemeClr val="accent2"/>
              </a:buClr>
            </a:pPr>
            <a:endParaRPr lang="es-ES" altLang="es-ES" sz="1200" b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>
              <a:lnSpc>
                <a:spcPct val="150000"/>
              </a:lnSpc>
              <a:buClr>
                <a:schemeClr val="accent2"/>
              </a:buClr>
            </a:pPr>
            <a:endParaRPr lang="es-ES" altLang="es-ES" sz="1200" b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marL="171450" indent="-1714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"/>
            </a:pPr>
            <a:r>
              <a:rPr lang="es-ES" altLang="es-ES" sz="1200" b="1" dirty="0" smtClean="0">
                <a:solidFill>
                  <a:schemeClr val="accent2"/>
                </a:solidFill>
                <a:latin typeface="Century Gothic" pitchFamily="34" charset="0"/>
              </a:rPr>
              <a:t>Tipo:</a:t>
            </a:r>
            <a:r>
              <a:rPr lang="es-ES" altLang="es-ES" sz="1200" b="1" dirty="0" smtClean="0">
                <a:solidFill>
                  <a:prstClr val="black"/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150000"/>
              </a:lnSpc>
              <a:buClr>
                <a:srgbClr val="CF543F"/>
              </a:buClr>
              <a:buFont typeface="Wingdings" pitchFamily="2" charset="2"/>
              <a:buChar char="è"/>
            </a:pPr>
            <a:endParaRPr lang="es-ES" altLang="es-ES" sz="1200" dirty="0">
              <a:solidFill>
                <a:prstClr val="black"/>
              </a:solidFill>
              <a:latin typeface="Century Gothic" pitchFamily="34" charset="0"/>
            </a:endParaRPr>
          </a:p>
        </p:txBody>
      </p:sp>
      <p:pic>
        <p:nvPicPr>
          <p:cNvPr id="20" name="Picture 2" descr="Black Symbols - Drugs : Arte vectorial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77" r="79863" b="52007"/>
          <a:stretch/>
        </p:blipFill>
        <p:spPr bwMode="auto">
          <a:xfrm>
            <a:off x="8406334" y="-6658"/>
            <a:ext cx="717777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20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3592283"/>
              </p:ext>
            </p:extLst>
          </p:nvPr>
        </p:nvGraphicFramePr>
        <p:xfrm>
          <a:off x="49862" y="3645024"/>
          <a:ext cx="9072007" cy="284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8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6359963"/>
              </p:ext>
            </p:extLst>
          </p:nvPr>
        </p:nvGraphicFramePr>
        <p:xfrm>
          <a:off x="5365110" y="1509043"/>
          <a:ext cx="3671386" cy="1199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2 Llamada con línea 1 (barra de énfasis)"/>
          <p:cNvSpPr/>
          <p:nvPr/>
        </p:nvSpPr>
        <p:spPr>
          <a:xfrm>
            <a:off x="5397165" y="1493658"/>
            <a:ext cx="3816424" cy="1071246"/>
          </a:xfrm>
          <a:prstGeom prst="accentCallout1">
            <a:avLst>
              <a:gd name="adj1" fmla="val 38909"/>
              <a:gd name="adj2" fmla="val -3097"/>
              <a:gd name="adj3" fmla="val 39194"/>
              <a:gd name="adj4" fmla="val -10821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Llamada con línea 1 (barra de énfasis)"/>
          <p:cNvSpPr/>
          <p:nvPr/>
        </p:nvSpPr>
        <p:spPr>
          <a:xfrm>
            <a:off x="5397165" y="2464202"/>
            <a:ext cx="3816424" cy="1034638"/>
          </a:xfrm>
          <a:prstGeom prst="accentCallout1">
            <a:avLst>
              <a:gd name="adj1" fmla="val 51905"/>
              <a:gd name="adj2" fmla="val -3096"/>
              <a:gd name="adj3" fmla="val 52291"/>
              <a:gd name="adj4" fmla="val -10821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30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0090302"/>
              </p:ext>
            </p:extLst>
          </p:nvPr>
        </p:nvGraphicFramePr>
        <p:xfrm>
          <a:off x="5325337" y="2564904"/>
          <a:ext cx="3813175" cy="1008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145" y="6523949"/>
            <a:ext cx="1313855" cy="35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18 Rectángulo"/>
          <p:cNvSpPr/>
          <p:nvPr/>
        </p:nvSpPr>
        <p:spPr>
          <a:xfrm>
            <a:off x="8406334" y="3717032"/>
            <a:ext cx="504056" cy="244827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angle 52"/>
          <p:cNvSpPr>
            <a:spLocks noChangeArrowheads="1"/>
          </p:cNvSpPr>
          <p:nvPr/>
        </p:nvSpPr>
        <p:spPr bwMode="auto">
          <a:xfrm>
            <a:off x="0" y="6643688"/>
            <a:ext cx="478802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s-ES" sz="1000" b="1" dirty="0" smtClean="0">
                <a:solidFill>
                  <a:schemeClr val="accent2"/>
                </a:solidFill>
                <a:latin typeface="Century Gothic" pitchFamily="34" charset="0"/>
              </a:rPr>
              <a:t>EDADES 2017/2018</a:t>
            </a:r>
            <a:r>
              <a:rPr lang="es-ES" altLang="es-ES" sz="1000" b="1" dirty="0" smtClean="0">
                <a:solidFill>
                  <a:prstClr val="black"/>
                </a:solidFill>
                <a:latin typeface="Century Gothic" pitchFamily="34" charset="0"/>
              </a:rPr>
              <a:t>. </a:t>
            </a:r>
            <a:r>
              <a:rPr lang="es-ES" altLang="es-ES" sz="1000" b="1" dirty="0">
                <a:solidFill>
                  <a:prstClr val="black"/>
                </a:solidFill>
                <a:latin typeface="Century Gothic" pitchFamily="34" charset="0"/>
              </a:rPr>
              <a:t>Población 15-64 años</a:t>
            </a:r>
            <a:r>
              <a:rPr lang="es-ES" altLang="es-ES" sz="1000" b="1" dirty="0" smtClean="0">
                <a:solidFill>
                  <a:prstClr val="black"/>
                </a:solidFill>
                <a:latin typeface="Century Gothic" pitchFamily="34" charset="0"/>
              </a:rPr>
              <a:t>. OEDA. DGPNSD. MSCBS. </a:t>
            </a:r>
            <a:endParaRPr lang="es-ES" altLang="es-ES" sz="1000" dirty="0">
              <a:solidFill>
                <a:prstClr val="black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23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</TotalTime>
  <Words>2088</Words>
  <Application>Microsoft Office PowerPoint</Application>
  <PresentationFormat>Presentación en pantalla (4:3)</PresentationFormat>
  <Paragraphs>578</Paragraphs>
  <Slides>16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Ministerio de Sanidad, Servicios Sociales e Igualdad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 Rosario Sendino Gómez</dc:creator>
  <cp:lastModifiedBy>Vanesa Pi Giménez</cp:lastModifiedBy>
  <cp:revision>179</cp:revision>
  <cp:lastPrinted>2018-12-10T09:29:12Z</cp:lastPrinted>
  <dcterms:created xsi:type="dcterms:W3CDTF">2018-11-14T12:40:07Z</dcterms:created>
  <dcterms:modified xsi:type="dcterms:W3CDTF">2018-12-10T09:29:53Z</dcterms:modified>
</cp:coreProperties>
</file>