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82" r:id="rId3"/>
    <p:sldId id="258" r:id="rId4"/>
    <p:sldId id="885" r:id="rId5"/>
    <p:sldId id="907" r:id="rId6"/>
    <p:sldId id="908" r:id="rId7"/>
    <p:sldId id="893" r:id="rId8"/>
    <p:sldId id="909" r:id="rId9"/>
    <p:sldId id="910" r:id="rId10"/>
    <p:sldId id="916" r:id="rId11"/>
    <p:sldId id="898" r:id="rId12"/>
    <p:sldId id="912" r:id="rId13"/>
    <p:sldId id="276" r:id="rId14"/>
    <p:sldId id="878" r:id="rId15"/>
    <p:sldId id="288" r:id="rId16"/>
    <p:sldId id="289" r:id="rId17"/>
    <p:sldId id="291" r:id="rId18"/>
    <p:sldId id="292" r:id="rId19"/>
    <p:sldId id="293" r:id="rId20"/>
    <p:sldId id="294" r:id="rId21"/>
    <p:sldId id="295" r:id="rId22"/>
    <p:sldId id="296" r:id="rId23"/>
    <p:sldId id="297" r:id="rId24"/>
    <p:sldId id="442" r:id="rId25"/>
    <p:sldId id="902" r:id="rId26"/>
    <p:sldId id="914" r:id="rId27"/>
    <p:sldId id="443" r:id="rId28"/>
    <p:sldId id="915" r:id="rId29"/>
    <p:sldId id="873" r:id="rId30"/>
    <p:sldId id="905" r:id="rId31"/>
  </p:sldIdLst>
  <p:sldSz cx="9144000" cy="6858000" type="screen4x3"/>
  <p:notesSz cx="10234613" cy="710406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rta" initial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8A8682"/>
    <a:srgbClr val="E780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252" autoAdjust="0"/>
  </p:normalViewPr>
  <p:slideViewPr>
    <p:cSldViewPr>
      <p:cViewPr varScale="1">
        <p:scale>
          <a:sx n="34" d="100"/>
          <a:sy n="34" d="100"/>
        </p:scale>
        <p:origin x="2352" y="54"/>
      </p:cViewPr>
      <p:guideLst>
        <p:guide orient="horz" pos="2160"/>
        <p:guide pos="2880"/>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Tasas</a:t>
            </a:r>
            <a:r>
              <a:rPr lang="en-US" baseline="0" dirty="0"/>
              <a:t> </a:t>
            </a:r>
            <a:r>
              <a:rPr lang="en-US" baseline="0" dirty="0" err="1"/>
              <a:t>por</a:t>
            </a:r>
            <a:r>
              <a:rPr lang="en-US" baseline="0" dirty="0"/>
              <a:t> 100.000 </a:t>
            </a:r>
            <a:r>
              <a:rPr lang="en-US" baseline="0" dirty="0" err="1"/>
              <a:t>habitantes</a:t>
            </a:r>
            <a:endParaRPr lang="en-US" dirty="0"/>
          </a:p>
        </c:rich>
      </c:tx>
      <c:layout>
        <c:manualLayout>
          <c:xMode val="edge"/>
          <c:yMode val="edge"/>
          <c:x val="0.23952350082522331"/>
          <c:y val="7.9917335573825132E-2"/>
        </c:manualLayout>
      </c:layout>
      <c:overlay val="0"/>
    </c:title>
    <c:autoTitleDeleted val="0"/>
    <c:plotArea>
      <c:layout>
        <c:manualLayout>
          <c:layoutTarget val="inner"/>
          <c:xMode val="edge"/>
          <c:yMode val="edge"/>
          <c:x val="4.1666475775314765E-2"/>
          <c:y val="0.12697916377346963"/>
          <c:w val="0.93287816244930399"/>
          <c:h val="0.815007316895345"/>
        </c:manualLayout>
      </c:layout>
      <c:lineChart>
        <c:grouping val="standard"/>
        <c:varyColors val="0"/>
        <c:ser>
          <c:idx val="0"/>
          <c:order val="0"/>
          <c:tx>
            <c:strRef>
              <c:f>'[2020 tasas suicidio INE.xls]SUIC Y CSNL'!$B$14</c:f>
              <c:strCache>
                <c:ptCount val="1"/>
                <c:pt idx="0">
                  <c:v>SUICIDIO</c:v>
                </c:pt>
              </c:strCache>
            </c:strRef>
          </c:tx>
          <c:spPr>
            <a:ln w="57150">
              <a:solidFill>
                <a:schemeClr val="accent1"/>
              </a:solidFill>
            </a:ln>
          </c:spPr>
          <c:marker>
            <c:symbol val="none"/>
          </c:marker>
          <c:dLbls>
            <c:dLbl>
              <c:idx val="1"/>
              <c:layout>
                <c:manualLayout>
                  <c:x val="-5.4547203804388286E-3"/>
                  <c:y val="-2.75577019220087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2D-4AA6-9FAC-45634987E2D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'[2020 tasas suicidio INE.xls]SUIC Y CSNL'!$A$15:$A$22</c:f>
              <c:strCache>
                <c:ptCount val="8"/>
                <c:pt idx="0">
                  <c:v>&lt;15</c:v>
                </c:pt>
                <c:pt idx="1">
                  <c:v>15_29</c:v>
                </c:pt>
                <c:pt idx="2">
                  <c:v>30-39</c:v>
                </c:pt>
                <c:pt idx="3">
                  <c:v>40-49</c:v>
                </c:pt>
                <c:pt idx="4">
                  <c:v>50-59</c:v>
                </c:pt>
                <c:pt idx="5">
                  <c:v>60-69</c:v>
                </c:pt>
                <c:pt idx="6">
                  <c:v>70-79</c:v>
                </c:pt>
                <c:pt idx="7">
                  <c:v>79+</c:v>
                </c:pt>
              </c:strCache>
            </c:strRef>
          </c:cat>
          <c:val>
            <c:numRef>
              <c:f>'[2020 tasas suicidio INE.xls]SUIC Y CSNL'!$B$15:$B$22</c:f>
              <c:numCache>
                <c:formatCode>0.0</c:formatCode>
                <c:ptCount val="8"/>
                <c:pt idx="0" formatCode="General">
                  <c:v>0</c:v>
                </c:pt>
                <c:pt idx="1">
                  <c:v>4.1542981879706637</c:v>
                </c:pt>
                <c:pt idx="2">
                  <c:v>3.871017690550846</c:v>
                </c:pt>
                <c:pt idx="3">
                  <c:v>12.003276188324342</c:v>
                </c:pt>
                <c:pt idx="4">
                  <c:v>15.212474228867672</c:v>
                </c:pt>
                <c:pt idx="5">
                  <c:v>14.027818242638094</c:v>
                </c:pt>
                <c:pt idx="6">
                  <c:v>19.211869979975322</c:v>
                </c:pt>
                <c:pt idx="7">
                  <c:v>25.19860479303988</c:v>
                </c:pt>
              </c:numCache>
            </c:numRef>
          </c:val>
          <c:smooth val="0"/>
          <c:extLst>
            <c:ext xmlns:c16="http://schemas.microsoft.com/office/drawing/2014/chart" uri="{C3380CC4-5D6E-409C-BE32-E72D297353CC}">
              <c16:uniqueId val="{00000000-08B2-4762-B1AF-8F074D3DB6FD}"/>
            </c:ext>
          </c:extLst>
        </c:ser>
        <c:dLbls>
          <c:showLegendKey val="0"/>
          <c:showVal val="0"/>
          <c:showCatName val="0"/>
          <c:showSerName val="0"/>
          <c:showPercent val="0"/>
          <c:showBubbleSize val="0"/>
        </c:dLbls>
        <c:smooth val="0"/>
        <c:axId val="125420288"/>
        <c:axId val="125421824"/>
      </c:lineChart>
      <c:catAx>
        <c:axId val="125420288"/>
        <c:scaling>
          <c:orientation val="minMax"/>
        </c:scaling>
        <c:delete val="0"/>
        <c:axPos val="b"/>
        <c:numFmt formatCode="General" sourceLinked="0"/>
        <c:majorTickMark val="out"/>
        <c:minorTickMark val="none"/>
        <c:tickLblPos val="nextTo"/>
        <c:crossAx val="125421824"/>
        <c:crosses val="autoZero"/>
        <c:auto val="1"/>
        <c:lblAlgn val="ctr"/>
        <c:lblOffset val="100"/>
        <c:noMultiLvlLbl val="0"/>
      </c:catAx>
      <c:valAx>
        <c:axId val="125421824"/>
        <c:scaling>
          <c:orientation val="minMax"/>
        </c:scaling>
        <c:delete val="0"/>
        <c:axPos val="l"/>
        <c:numFmt formatCode="General" sourceLinked="1"/>
        <c:majorTickMark val="out"/>
        <c:minorTickMark val="none"/>
        <c:tickLblPos val="nextTo"/>
        <c:crossAx val="125420288"/>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s-ES" b="1" dirty="0">
                <a:solidFill>
                  <a:schemeClr val="tx1"/>
                </a:solidFill>
              </a:rPr>
              <a:t>Tasas por 100.000 habitantes</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s-ES"/>
        </a:p>
      </c:txPr>
    </c:title>
    <c:autoTitleDeleted val="0"/>
    <c:plotArea>
      <c:layout>
        <c:manualLayout>
          <c:layoutTarget val="inner"/>
          <c:xMode val="edge"/>
          <c:yMode val="edge"/>
          <c:x val="6.2737521416761755E-2"/>
          <c:y val="0.10922180445057984"/>
          <c:w val="0.9372624785832383"/>
          <c:h val="0.73355074613611682"/>
        </c:manualLayout>
      </c:layout>
      <c:lineChart>
        <c:grouping val="standard"/>
        <c:varyColors val="0"/>
        <c:ser>
          <c:idx val="0"/>
          <c:order val="0"/>
          <c:tx>
            <c:strRef>
              <c:f>'PENDIENTE DCCU'!$B$14</c:f>
              <c:strCache>
                <c:ptCount val="1"/>
                <c:pt idx="0">
                  <c:v>SUICIDIO</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'PENDIENTE DCCU'!$A$15:$A$22</c:f>
              <c:strCache>
                <c:ptCount val="8"/>
                <c:pt idx="0">
                  <c:v>&lt;15</c:v>
                </c:pt>
                <c:pt idx="1">
                  <c:v>15_29</c:v>
                </c:pt>
                <c:pt idx="2">
                  <c:v>30-39</c:v>
                </c:pt>
                <c:pt idx="3">
                  <c:v>40-49</c:v>
                </c:pt>
                <c:pt idx="4">
                  <c:v>50-59</c:v>
                </c:pt>
                <c:pt idx="5">
                  <c:v>60-69</c:v>
                </c:pt>
                <c:pt idx="6">
                  <c:v>70-79</c:v>
                </c:pt>
                <c:pt idx="7">
                  <c:v>79+</c:v>
                </c:pt>
              </c:strCache>
            </c:strRef>
          </c:cat>
          <c:val>
            <c:numRef>
              <c:f>'PENDIENTE DCCU'!$B$15:$B$22</c:f>
              <c:numCache>
                <c:formatCode>0.0</c:formatCode>
                <c:ptCount val="8"/>
                <c:pt idx="0" formatCode="General">
                  <c:v>0</c:v>
                </c:pt>
                <c:pt idx="1">
                  <c:v>4.1542981879706637</c:v>
                </c:pt>
                <c:pt idx="2">
                  <c:v>3.871017690550846</c:v>
                </c:pt>
                <c:pt idx="3">
                  <c:v>12.003276188324342</c:v>
                </c:pt>
                <c:pt idx="4">
                  <c:v>15.212474228867672</c:v>
                </c:pt>
                <c:pt idx="5">
                  <c:v>14.027818242638094</c:v>
                </c:pt>
                <c:pt idx="6">
                  <c:v>19.211869979975322</c:v>
                </c:pt>
                <c:pt idx="7">
                  <c:v>25.19860479303988</c:v>
                </c:pt>
              </c:numCache>
            </c:numRef>
          </c:val>
          <c:smooth val="0"/>
          <c:extLst>
            <c:ext xmlns:c16="http://schemas.microsoft.com/office/drawing/2014/chart" uri="{C3380CC4-5D6E-409C-BE32-E72D297353CC}">
              <c16:uniqueId val="{00000000-9847-4E47-B37A-25596FBA906C}"/>
            </c:ext>
          </c:extLst>
        </c:ser>
        <c:ser>
          <c:idx val="1"/>
          <c:order val="1"/>
          <c:tx>
            <c:strRef>
              <c:f>'PENDIENTE DCCU'!$C$14</c:f>
              <c:strCache>
                <c:ptCount val="1"/>
                <c:pt idx="0">
                  <c:v>CSNL</c:v>
                </c:pt>
              </c:strCache>
            </c:strRef>
          </c:tx>
          <c:spPr>
            <a:ln w="22225" cap="rnd" cmpd="sng" algn="ctr">
              <a:solidFill>
                <a:schemeClr val="accent2"/>
              </a:solidFill>
              <a:round/>
            </a:ln>
            <a:effectLst/>
          </c:spPr>
          <c:marker>
            <c:symbol val="none"/>
          </c:marker>
          <c:dLbls>
            <c:dLbl>
              <c:idx val="1"/>
              <c:layout>
                <c:manualLayout>
                  <c:x val="4.7613632245301725E-3"/>
                  <c:y val="-6.72824257395769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05-4D97-AD58-A92D36EC9FEF}"/>
                </c:ext>
              </c:extLst>
            </c:dLbl>
            <c:dLbl>
              <c:idx val="2"/>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s-ES"/>
                </a:p>
              </c:txPr>
              <c:showLegendKey val="0"/>
              <c:showVal val="1"/>
              <c:showCatName val="0"/>
              <c:showSerName val="0"/>
              <c:showPercent val="0"/>
              <c:showBubbleSize val="0"/>
              <c:extLst>
                <c:ext xmlns:c16="http://schemas.microsoft.com/office/drawing/2014/chart" uri="{C3380CC4-5D6E-409C-BE32-E72D297353CC}">
                  <c16:uniqueId val="{00000000-39B0-4631-8703-94AB49EDE8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'PENDIENTE DCCU'!$A$15:$A$22</c:f>
              <c:strCache>
                <c:ptCount val="8"/>
                <c:pt idx="0">
                  <c:v>&lt;15</c:v>
                </c:pt>
                <c:pt idx="1">
                  <c:v>15_29</c:v>
                </c:pt>
                <c:pt idx="2">
                  <c:v>30-39</c:v>
                </c:pt>
                <c:pt idx="3">
                  <c:v>40-49</c:v>
                </c:pt>
                <c:pt idx="4">
                  <c:v>50-59</c:v>
                </c:pt>
                <c:pt idx="5">
                  <c:v>60-69</c:v>
                </c:pt>
                <c:pt idx="6">
                  <c:v>70-79</c:v>
                </c:pt>
                <c:pt idx="7">
                  <c:v>79+</c:v>
                </c:pt>
              </c:strCache>
            </c:strRef>
          </c:cat>
          <c:val>
            <c:numRef>
              <c:f>'PENDIENTE DCCU'!$C$15:$C$22</c:f>
              <c:numCache>
                <c:formatCode>0.0</c:formatCode>
                <c:ptCount val="8"/>
                <c:pt idx="0">
                  <c:v>9.3443388880236729</c:v>
                </c:pt>
                <c:pt idx="1">
                  <c:v>134.51153657339222</c:v>
                </c:pt>
                <c:pt idx="2">
                  <c:v>139.30121032199131</c:v>
                </c:pt>
                <c:pt idx="3">
                  <c:v>154.95370637716309</c:v>
                </c:pt>
                <c:pt idx="4">
                  <c:v>121.99334974305825</c:v>
                </c:pt>
                <c:pt idx="5">
                  <c:v>57.85279356676935</c:v>
                </c:pt>
                <c:pt idx="6">
                  <c:v>71.923760813537655</c:v>
                </c:pt>
                <c:pt idx="7">
                  <c:v>37.223782613109535</c:v>
                </c:pt>
              </c:numCache>
            </c:numRef>
          </c:val>
          <c:smooth val="0"/>
          <c:extLst>
            <c:ext xmlns:c16="http://schemas.microsoft.com/office/drawing/2014/chart" uri="{C3380CC4-5D6E-409C-BE32-E72D297353CC}">
              <c16:uniqueId val="{00000001-9847-4E47-B37A-25596FBA906C}"/>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5837312"/>
        <c:axId val="125838848"/>
      </c:lineChart>
      <c:catAx>
        <c:axId val="12583731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S"/>
          </a:p>
        </c:txPr>
        <c:crossAx val="125838848"/>
        <c:crosses val="autoZero"/>
        <c:auto val="1"/>
        <c:lblAlgn val="ctr"/>
        <c:lblOffset val="100"/>
        <c:noMultiLvlLbl val="0"/>
      </c:catAx>
      <c:valAx>
        <c:axId val="1258388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s-ES"/>
          </a:p>
        </c:txPr>
        <c:crossAx val="125837312"/>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a:noFill/>
    </a:ln>
    <a:effectLst/>
  </c:spPr>
  <c:txPr>
    <a:bodyPr/>
    <a:lstStyle/>
    <a:p>
      <a:pPr>
        <a:defRPr/>
      </a:pPr>
      <a:endParaRPr lang="es-E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F48CB-02D7-4A5B-9306-0BBCA5F2A0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F388BC21-1AED-4373-A9B5-05C18DF4C79A}">
      <dgm:prSet/>
      <dgm:spPr/>
      <dgm:t>
        <a:bodyPr/>
        <a:lstStyle/>
        <a:p>
          <a:r>
            <a:rPr lang="es-ES" b="1" dirty="0"/>
            <a:t>2.- La universidad es una institución que debe velar por la promoción de la salud en su colectivo</a:t>
          </a:r>
        </a:p>
      </dgm:t>
    </dgm:pt>
    <dgm:pt modelId="{46C1F635-670E-4238-931C-DC12CBF3FBC6}" type="parTrans" cxnId="{6724E982-52EF-4456-B9E1-AF3C3637DE35}">
      <dgm:prSet/>
      <dgm:spPr/>
      <dgm:t>
        <a:bodyPr/>
        <a:lstStyle/>
        <a:p>
          <a:endParaRPr lang="es-ES"/>
        </a:p>
      </dgm:t>
    </dgm:pt>
    <dgm:pt modelId="{C0A111FF-8343-4810-A4B0-CA666C2F7E5D}" type="sibTrans" cxnId="{6724E982-52EF-4456-B9E1-AF3C3637DE35}">
      <dgm:prSet/>
      <dgm:spPr/>
      <dgm:t>
        <a:bodyPr/>
        <a:lstStyle/>
        <a:p>
          <a:endParaRPr lang="es-ES"/>
        </a:p>
      </dgm:t>
    </dgm:pt>
    <dgm:pt modelId="{D0EF31BA-2049-460A-8F90-CACBEEAEFB2A}">
      <dgm:prSet/>
      <dgm:spPr/>
      <dgm:t>
        <a:bodyPr/>
        <a:lstStyle/>
        <a:p>
          <a:r>
            <a:rPr lang="es-ES" b="1" dirty="0"/>
            <a:t>3.- No conocemos ningún plan de prevención del suicidio en el ámbito universitario en España</a:t>
          </a:r>
        </a:p>
      </dgm:t>
    </dgm:pt>
    <dgm:pt modelId="{CFDEB114-C4B0-48F7-B650-B23EEAD1C956}" type="parTrans" cxnId="{A0E08A3C-E813-4A1C-84F1-6F42D5A374BD}">
      <dgm:prSet/>
      <dgm:spPr/>
      <dgm:t>
        <a:bodyPr/>
        <a:lstStyle/>
        <a:p>
          <a:endParaRPr lang="es-ES"/>
        </a:p>
      </dgm:t>
    </dgm:pt>
    <dgm:pt modelId="{CFBF8430-2F2D-4FDF-8D9E-7E403E6D372A}" type="sibTrans" cxnId="{A0E08A3C-E813-4A1C-84F1-6F42D5A374BD}">
      <dgm:prSet/>
      <dgm:spPr/>
      <dgm:t>
        <a:bodyPr/>
        <a:lstStyle/>
        <a:p>
          <a:endParaRPr lang="es-ES"/>
        </a:p>
      </dgm:t>
    </dgm:pt>
    <dgm:pt modelId="{D9963AD2-1E7C-4491-9467-16C2770E259A}">
      <dgm:prSet/>
      <dgm:spPr/>
      <dgm:t>
        <a:bodyPr/>
        <a:lstStyle/>
        <a:p>
          <a:r>
            <a:rPr lang="es-ES" b="1" dirty="0"/>
            <a:t>1.- Existen necesidades concretas en el abordaje preventivo de la conducta suicida en la Universidad de Málaga</a:t>
          </a:r>
        </a:p>
      </dgm:t>
    </dgm:pt>
    <dgm:pt modelId="{D0693E2E-50BA-4CA4-A344-B855A03AF35C}" type="parTrans" cxnId="{FE551795-76FF-4C90-8131-A8C7522C22CD}">
      <dgm:prSet/>
      <dgm:spPr/>
      <dgm:t>
        <a:bodyPr/>
        <a:lstStyle/>
        <a:p>
          <a:endParaRPr lang="es-ES"/>
        </a:p>
      </dgm:t>
    </dgm:pt>
    <dgm:pt modelId="{F08DE18A-5AE7-4F27-926F-2DBA9C4C74F6}" type="sibTrans" cxnId="{FE551795-76FF-4C90-8131-A8C7522C22CD}">
      <dgm:prSet/>
      <dgm:spPr/>
      <dgm:t>
        <a:bodyPr/>
        <a:lstStyle/>
        <a:p>
          <a:endParaRPr lang="es-ES"/>
        </a:p>
      </dgm:t>
    </dgm:pt>
    <dgm:pt modelId="{58E769AD-7286-4768-84F7-367BEB03AFF5}" type="pres">
      <dgm:prSet presAssocID="{E1FF48CB-02D7-4A5B-9306-0BBCA5F2A03E}" presName="linear" presStyleCnt="0">
        <dgm:presLayoutVars>
          <dgm:animLvl val="lvl"/>
          <dgm:resizeHandles val="exact"/>
        </dgm:presLayoutVars>
      </dgm:prSet>
      <dgm:spPr/>
      <dgm:t>
        <a:bodyPr/>
        <a:lstStyle/>
        <a:p>
          <a:endParaRPr lang="es-ES"/>
        </a:p>
      </dgm:t>
    </dgm:pt>
    <dgm:pt modelId="{84218805-781B-4CCE-8448-B1A531AF3D88}" type="pres">
      <dgm:prSet presAssocID="{D9963AD2-1E7C-4491-9467-16C2770E259A}" presName="parentText" presStyleLbl="node1" presStyleIdx="0" presStyleCnt="3">
        <dgm:presLayoutVars>
          <dgm:chMax val="0"/>
          <dgm:bulletEnabled val="1"/>
        </dgm:presLayoutVars>
      </dgm:prSet>
      <dgm:spPr/>
      <dgm:t>
        <a:bodyPr/>
        <a:lstStyle/>
        <a:p>
          <a:endParaRPr lang="es-ES"/>
        </a:p>
      </dgm:t>
    </dgm:pt>
    <dgm:pt modelId="{EE88ADB2-3A07-4107-B50A-99DE76B8F490}" type="pres">
      <dgm:prSet presAssocID="{F08DE18A-5AE7-4F27-926F-2DBA9C4C74F6}" presName="spacer" presStyleCnt="0"/>
      <dgm:spPr/>
    </dgm:pt>
    <dgm:pt modelId="{74F99E16-D028-46D6-AC02-D24270DABDFF}" type="pres">
      <dgm:prSet presAssocID="{F388BC21-1AED-4373-A9B5-05C18DF4C79A}" presName="parentText" presStyleLbl="node1" presStyleIdx="1" presStyleCnt="3">
        <dgm:presLayoutVars>
          <dgm:chMax val="0"/>
          <dgm:bulletEnabled val="1"/>
        </dgm:presLayoutVars>
      </dgm:prSet>
      <dgm:spPr/>
      <dgm:t>
        <a:bodyPr/>
        <a:lstStyle/>
        <a:p>
          <a:endParaRPr lang="es-ES"/>
        </a:p>
      </dgm:t>
    </dgm:pt>
    <dgm:pt modelId="{B1392D19-6483-4645-9503-17DEB158457B}" type="pres">
      <dgm:prSet presAssocID="{C0A111FF-8343-4810-A4B0-CA666C2F7E5D}" presName="spacer" presStyleCnt="0"/>
      <dgm:spPr/>
    </dgm:pt>
    <dgm:pt modelId="{9F87E250-6A05-4494-9DE5-DAFB739695B5}" type="pres">
      <dgm:prSet presAssocID="{D0EF31BA-2049-460A-8F90-CACBEEAEFB2A}" presName="parentText" presStyleLbl="node1" presStyleIdx="2" presStyleCnt="3">
        <dgm:presLayoutVars>
          <dgm:chMax val="0"/>
          <dgm:bulletEnabled val="1"/>
        </dgm:presLayoutVars>
      </dgm:prSet>
      <dgm:spPr/>
      <dgm:t>
        <a:bodyPr/>
        <a:lstStyle/>
        <a:p>
          <a:endParaRPr lang="es-ES"/>
        </a:p>
      </dgm:t>
    </dgm:pt>
  </dgm:ptLst>
  <dgm:cxnLst>
    <dgm:cxn modelId="{2F0176EA-BB78-4BB5-9D3B-3F4B922CF2B6}" type="presOf" srcId="{D0EF31BA-2049-460A-8F90-CACBEEAEFB2A}" destId="{9F87E250-6A05-4494-9DE5-DAFB739695B5}" srcOrd="0" destOrd="0" presId="urn:microsoft.com/office/officeart/2005/8/layout/vList2"/>
    <dgm:cxn modelId="{A7E6D16B-6D34-4BC8-9841-C313E9D11F72}" type="presOf" srcId="{F388BC21-1AED-4373-A9B5-05C18DF4C79A}" destId="{74F99E16-D028-46D6-AC02-D24270DABDFF}" srcOrd="0" destOrd="0" presId="urn:microsoft.com/office/officeart/2005/8/layout/vList2"/>
    <dgm:cxn modelId="{745AF17E-A725-4BFD-A5DC-93A3712D74CD}" type="presOf" srcId="{D9963AD2-1E7C-4491-9467-16C2770E259A}" destId="{84218805-781B-4CCE-8448-B1A531AF3D88}" srcOrd="0" destOrd="0" presId="urn:microsoft.com/office/officeart/2005/8/layout/vList2"/>
    <dgm:cxn modelId="{6724E982-52EF-4456-B9E1-AF3C3637DE35}" srcId="{E1FF48CB-02D7-4A5B-9306-0BBCA5F2A03E}" destId="{F388BC21-1AED-4373-A9B5-05C18DF4C79A}" srcOrd="1" destOrd="0" parTransId="{46C1F635-670E-4238-931C-DC12CBF3FBC6}" sibTransId="{C0A111FF-8343-4810-A4B0-CA666C2F7E5D}"/>
    <dgm:cxn modelId="{FE551795-76FF-4C90-8131-A8C7522C22CD}" srcId="{E1FF48CB-02D7-4A5B-9306-0BBCA5F2A03E}" destId="{D9963AD2-1E7C-4491-9467-16C2770E259A}" srcOrd="0" destOrd="0" parTransId="{D0693E2E-50BA-4CA4-A344-B855A03AF35C}" sibTransId="{F08DE18A-5AE7-4F27-926F-2DBA9C4C74F6}"/>
    <dgm:cxn modelId="{F11DC00F-677E-4624-848E-ACC238EC2B39}" type="presOf" srcId="{E1FF48CB-02D7-4A5B-9306-0BBCA5F2A03E}" destId="{58E769AD-7286-4768-84F7-367BEB03AFF5}" srcOrd="0" destOrd="0" presId="urn:microsoft.com/office/officeart/2005/8/layout/vList2"/>
    <dgm:cxn modelId="{A0E08A3C-E813-4A1C-84F1-6F42D5A374BD}" srcId="{E1FF48CB-02D7-4A5B-9306-0BBCA5F2A03E}" destId="{D0EF31BA-2049-460A-8F90-CACBEEAEFB2A}" srcOrd="2" destOrd="0" parTransId="{CFDEB114-C4B0-48F7-B650-B23EEAD1C956}" sibTransId="{CFBF8430-2F2D-4FDF-8D9E-7E403E6D372A}"/>
    <dgm:cxn modelId="{AF09E9BE-3F83-4B83-ACB4-62CB2D09ABBB}" type="presParOf" srcId="{58E769AD-7286-4768-84F7-367BEB03AFF5}" destId="{84218805-781B-4CCE-8448-B1A531AF3D88}" srcOrd="0" destOrd="0" presId="urn:microsoft.com/office/officeart/2005/8/layout/vList2"/>
    <dgm:cxn modelId="{0DEA92BB-12E7-4553-9983-DA67F511843D}" type="presParOf" srcId="{58E769AD-7286-4768-84F7-367BEB03AFF5}" destId="{EE88ADB2-3A07-4107-B50A-99DE76B8F490}" srcOrd="1" destOrd="0" presId="urn:microsoft.com/office/officeart/2005/8/layout/vList2"/>
    <dgm:cxn modelId="{7FC10D99-AB0C-469B-B199-793DC5DD5455}" type="presParOf" srcId="{58E769AD-7286-4768-84F7-367BEB03AFF5}" destId="{74F99E16-D028-46D6-AC02-D24270DABDFF}" srcOrd="2" destOrd="0" presId="urn:microsoft.com/office/officeart/2005/8/layout/vList2"/>
    <dgm:cxn modelId="{9D8781E9-9607-4F93-98B0-5843D5844172}" type="presParOf" srcId="{58E769AD-7286-4768-84F7-367BEB03AFF5}" destId="{B1392D19-6483-4645-9503-17DEB158457B}" srcOrd="3" destOrd="0" presId="urn:microsoft.com/office/officeart/2005/8/layout/vList2"/>
    <dgm:cxn modelId="{59487AD8-3050-41B1-910C-23630844B2CC}" type="presParOf" srcId="{58E769AD-7286-4768-84F7-367BEB03AFF5}" destId="{9F87E250-6A05-4494-9DE5-DAFB739695B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FF48CB-02D7-4A5B-9306-0BBCA5F2A03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F388BC21-1AED-4373-A9B5-05C18DF4C79A}">
      <dgm:prSet/>
      <dgm:spPr/>
      <dgm:t>
        <a:bodyPr/>
        <a:lstStyle/>
        <a:p>
          <a:r>
            <a:rPr lang="es-ES" b="1" dirty="0"/>
            <a:t>Objetivos específicos </a:t>
          </a:r>
          <a:endParaRPr lang="es-ES" dirty="0"/>
        </a:p>
      </dgm:t>
    </dgm:pt>
    <dgm:pt modelId="{46C1F635-670E-4238-931C-DC12CBF3FBC6}" type="parTrans" cxnId="{6724E982-52EF-4456-B9E1-AF3C3637DE35}">
      <dgm:prSet/>
      <dgm:spPr/>
      <dgm:t>
        <a:bodyPr/>
        <a:lstStyle/>
        <a:p>
          <a:endParaRPr lang="es-ES"/>
        </a:p>
      </dgm:t>
    </dgm:pt>
    <dgm:pt modelId="{C0A111FF-8343-4810-A4B0-CA666C2F7E5D}" type="sibTrans" cxnId="{6724E982-52EF-4456-B9E1-AF3C3637DE35}">
      <dgm:prSet/>
      <dgm:spPr/>
      <dgm:t>
        <a:bodyPr/>
        <a:lstStyle/>
        <a:p>
          <a:endParaRPr lang="es-ES"/>
        </a:p>
      </dgm:t>
    </dgm:pt>
    <dgm:pt modelId="{D0EF31BA-2049-460A-8F90-CACBEEAEFB2A}">
      <dgm:prSet/>
      <dgm:spPr/>
      <dgm:t>
        <a:bodyPr/>
        <a:lstStyle/>
        <a:p>
          <a:r>
            <a:rPr lang="es-ES" b="1" dirty="0"/>
            <a:t>Líneas estratégicas</a:t>
          </a:r>
        </a:p>
      </dgm:t>
    </dgm:pt>
    <dgm:pt modelId="{CFDEB114-C4B0-48F7-B650-B23EEAD1C956}" type="parTrans" cxnId="{A0E08A3C-E813-4A1C-84F1-6F42D5A374BD}">
      <dgm:prSet/>
      <dgm:spPr/>
      <dgm:t>
        <a:bodyPr/>
        <a:lstStyle/>
        <a:p>
          <a:endParaRPr lang="es-ES"/>
        </a:p>
      </dgm:t>
    </dgm:pt>
    <dgm:pt modelId="{CFBF8430-2F2D-4FDF-8D9E-7E403E6D372A}" type="sibTrans" cxnId="{A0E08A3C-E813-4A1C-84F1-6F42D5A374BD}">
      <dgm:prSet/>
      <dgm:spPr/>
      <dgm:t>
        <a:bodyPr/>
        <a:lstStyle/>
        <a:p>
          <a:endParaRPr lang="es-ES"/>
        </a:p>
      </dgm:t>
    </dgm:pt>
    <dgm:pt modelId="{B942FC81-DDF1-4EEF-B72C-644C414A1C7B}">
      <dgm:prSet/>
      <dgm:spPr/>
      <dgm:t>
        <a:bodyPr/>
        <a:lstStyle/>
        <a:p>
          <a:r>
            <a:rPr lang="es-ES" dirty="0"/>
            <a:t>Cronograma</a:t>
          </a:r>
        </a:p>
      </dgm:t>
    </dgm:pt>
    <dgm:pt modelId="{D34F3286-F57D-4865-845D-4E8B8A5FFB26}" type="parTrans" cxnId="{D84690E3-B865-4B74-ACD4-D6F31219BF46}">
      <dgm:prSet/>
      <dgm:spPr/>
      <dgm:t>
        <a:bodyPr/>
        <a:lstStyle/>
        <a:p>
          <a:endParaRPr lang="es-ES"/>
        </a:p>
      </dgm:t>
    </dgm:pt>
    <dgm:pt modelId="{016E45E9-6EE4-4144-9ACC-70AEC12E16C1}" type="sibTrans" cxnId="{D84690E3-B865-4B74-ACD4-D6F31219BF46}">
      <dgm:prSet/>
      <dgm:spPr/>
      <dgm:t>
        <a:bodyPr/>
        <a:lstStyle/>
        <a:p>
          <a:endParaRPr lang="es-ES"/>
        </a:p>
      </dgm:t>
    </dgm:pt>
    <dgm:pt modelId="{E101BA59-7726-4103-BD92-2F287C20E1FF}">
      <dgm:prSet/>
      <dgm:spPr/>
      <dgm:t>
        <a:bodyPr/>
        <a:lstStyle/>
        <a:p>
          <a:endParaRPr lang="es-ES" dirty="0"/>
        </a:p>
      </dgm:t>
    </dgm:pt>
    <dgm:pt modelId="{1DC29A96-8FC8-451C-8F54-0A0A97472B03}" type="parTrans" cxnId="{90C6464B-1F5E-45E1-8D9F-40325E83A32B}">
      <dgm:prSet/>
      <dgm:spPr/>
      <dgm:t>
        <a:bodyPr/>
        <a:lstStyle/>
        <a:p>
          <a:endParaRPr lang="es-ES"/>
        </a:p>
      </dgm:t>
    </dgm:pt>
    <dgm:pt modelId="{87CF3D5D-801C-4FCC-BA17-D57CD023D3EF}" type="sibTrans" cxnId="{90C6464B-1F5E-45E1-8D9F-40325E83A32B}">
      <dgm:prSet/>
      <dgm:spPr/>
      <dgm:t>
        <a:bodyPr/>
        <a:lstStyle/>
        <a:p>
          <a:endParaRPr lang="es-ES"/>
        </a:p>
      </dgm:t>
    </dgm:pt>
    <dgm:pt modelId="{136549C6-6468-4FBE-9D6A-D6D6EB4000E8}">
      <dgm:prSet/>
      <dgm:spPr/>
      <dgm:t>
        <a:bodyPr/>
        <a:lstStyle/>
        <a:p>
          <a:r>
            <a:rPr lang="es-ES"/>
            <a:t>Evaluación</a:t>
          </a:r>
          <a:endParaRPr lang="es-ES" dirty="0"/>
        </a:p>
      </dgm:t>
    </dgm:pt>
    <dgm:pt modelId="{FE0DD799-D98F-49D5-938E-E3C0DC7754C8}" type="parTrans" cxnId="{343C8676-9F4E-4CDC-B503-46BF28142104}">
      <dgm:prSet/>
      <dgm:spPr/>
      <dgm:t>
        <a:bodyPr/>
        <a:lstStyle/>
        <a:p>
          <a:endParaRPr lang="es-ES"/>
        </a:p>
      </dgm:t>
    </dgm:pt>
    <dgm:pt modelId="{E4C634C3-F09B-445E-81B1-FDF3F4682843}" type="sibTrans" cxnId="{343C8676-9F4E-4CDC-B503-46BF28142104}">
      <dgm:prSet/>
      <dgm:spPr/>
      <dgm:t>
        <a:bodyPr/>
        <a:lstStyle/>
        <a:p>
          <a:endParaRPr lang="es-ES"/>
        </a:p>
      </dgm:t>
    </dgm:pt>
    <dgm:pt modelId="{4AD4D97F-FD0A-4009-9641-CD00A5FB143D}">
      <dgm:prSet/>
      <dgm:spPr/>
      <dgm:t>
        <a:bodyPr/>
        <a:lstStyle/>
        <a:p>
          <a:r>
            <a:rPr lang="es-ES" b="1" dirty="0"/>
            <a:t>Acciones</a:t>
          </a:r>
        </a:p>
      </dgm:t>
    </dgm:pt>
    <dgm:pt modelId="{E34D5F21-07E5-4264-8B71-5FB124687EEE}" type="sibTrans" cxnId="{89D0E6A3-6E9D-4C5A-99FF-875750B32550}">
      <dgm:prSet/>
      <dgm:spPr/>
      <dgm:t>
        <a:bodyPr/>
        <a:lstStyle/>
        <a:p>
          <a:endParaRPr lang="es-ES"/>
        </a:p>
      </dgm:t>
    </dgm:pt>
    <dgm:pt modelId="{DD692870-1D32-47C8-92E3-E4FE6B2AF42A}" type="parTrans" cxnId="{89D0E6A3-6E9D-4C5A-99FF-875750B32550}">
      <dgm:prSet/>
      <dgm:spPr/>
      <dgm:t>
        <a:bodyPr/>
        <a:lstStyle/>
        <a:p>
          <a:endParaRPr lang="es-ES"/>
        </a:p>
      </dgm:t>
    </dgm:pt>
    <dgm:pt modelId="{7F7EF124-9E32-4727-A344-FFC1262296D5}">
      <dgm:prSet/>
      <dgm:spPr/>
      <dgm:t>
        <a:bodyPr/>
        <a:lstStyle/>
        <a:p>
          <a:r>
            <a:rPr lang="es-ES" dirty="0"/>
            <a:t>Equipo de trabajo</a:t>
          </a:r>
        </a:p>
      </dgm:t>
    </dgm:pt>
    <dgm:pt modelId="{DFE92EA5-C68A-4489-8B2E-4121514F7F86}" type="sibTrans" cxnId="{680CADEA-3B21-4A34-8535-57C093F14B96}">
      <dgm:prSet/>
      <dgm:spPr/>
      <dgm:t>
        <a:bodyPr/>
        <a:lstStyle/>
        <a:p>
          <a:endParaRPr lang="es-ES"/>
        </a:p>
      </dgm:t>
    </dgm:pt>
    <dgm:pt modelId="{9B653D15-FC89-4AEF-9B0D-4460B6C750BA}" type="parTrans" cxnId="{680CADEA-3B21-4A34-8535-57C093F14B96}">
      <dgm:prSet/>
      <dgm:spPr/>
      <dgm:t>
        <a:bodyPr/>
        <a:lstStyle/>
        <a:p>
          <a:endParaRPr lang="es-ES"/>
        </a:p>
      </dgm:t>
    </dgm:pt>
    <dgm:pt modelId="{58E769AD-7286-4768-84F7-367BEB03AFF5}" type="pres">
      <dgm:prSet presAssocID="{E1FF48CB-02D7-4A5B-9306-0BBCA5F2A03E}" presName="linear" presStyleCnt="0">
        <dgm:presLayoutVars>
          <dgm:animLvl val="lvl"/>
          <dgm:resizeHandles val="exact"/>
        </dgm:presLayoutVars>
      </dgm:prSet>
      <dgm:spPr/>
      <dgm:t>
        <a:bodyPr/>
        <a:lstStyle/>
        <a:p>
          <a:endParaRPr lang="es-ES"/>
        </a:p>
      </dgm:t>
    </dgm:pt>
    <dgm:pt modelId="{74F99E16-D028-46D6-AC02-D24270DABDFF}" type="pres">
      <dgm:prSet presAssocID="{F388BC21-1AED-4373-A9B5-05C18DF4C79A}" presName="parentText" presStyleLbl="node1" presStyleIdx="0" presStyleCnt="3">
        <dgm:presLayoutVars>
          <dgm:chMax val="0"/>
          <dgm:bulletEnabled val="1"/>
        </dgm:presLayoutVars>
      </dgm:prSet>
      <dgm:spPr/>
      <dgm:t>
        <a:bodyPr/>
        <a:lstStyle/>
        <a:p>
          <a:endParaRPr lang="es-ES"/>
        </a:p>
      </dgm:t>
    </dgm:pt>
    <dgm:pt modelId="{B1392D19-6483-4645-9503-17DEB158457B}" type="pres">
      <dgm:prSet presAssocID="{C0A111FF-8343-4810-A4B0-CA666C2F7E5D}" presName="spacer" presStyleCnt="0"/>
      <dgm:spPr/>
    </dgm:pt>
    <dgm:pt modelId="{9F87E250-6A05-4494-9DE5-DAFB739695B5}" type="pres">
      <dgm:prSet presAssocID="{D0EF31BA-2049-460A-8F90-CACBEEAEFB2A}" presName="parentText" presStyleLbl="node1" presStyleIdx="1" presStyleCnt="3">
        <dgm:presLayoutVars>
          <dgm:chMax val="0"/>
          <dgm:bulletEnabled val="1"/>
        </dgm:presLayoutVars>
      </dgm:prSet>
      <dgm:spPr/>
      <dgm:t>
        <a:bodyPr/>
        <a:lstStyle/>
        <a:p>
          <a:endParaRPr lang="es-ES"/>
        </a:p>
      </dgm:t>
    </dgm:pt>
    <dgm:pt modelId="{49FA7A49-39F1-4849-84C3-393610363F92}" type="pres">
      <dgm:prSet presAssocID="{CFBF8430-2F2D-4FDF-8D9E-7E403E6D372A}" presName="spacer" presStyleCnt="0"/>
      <dgm:spPr/>
    </dgm:pt>
    <dgm:pt modelId="{E0237D84-E65B-46FC-991E-B680B31044EC}" type="pres">
      <dgm:prSet presAssocID="{4AD4D97F-FD0A-4009-9641-CD00A5FB143D}" presName="parentText" presStyleLbl="node1" presStyleIdx="2" presStyleCnt="3" custLinFactNeighborX="-1704" custLinFactNeighborY="1544">
        <dgm:presLayoutVars>
          <dgm:chMax val="0"/>
          <dgm:bulletEnabled val="1"/>
        </dgm:presLayoutVars>
      </dgm:prSet>
      <dgm:spPr/>
      <dgm:t>
        <a:bodyPr/>
        <a:lstStyle/>
        <a:p>
          <a:endParaRPr lang="es-ES"/>
        </a:p>
      </dgm:t>
    </dgm:pt>
    <dgm:pt modelId="{185B7A4F-B3B4-446E-BB6A-43903B33BF82}" type="pres">
      <dgm:prSet presAssocID="{4AD4D97F-FD0A-4009-9641-CD00A5FB143D}" presName="childText" presStyleLbl="revTx" presStyleIdx="0" presStyleCnt="1">
        <dgm:presLayoutVars>
          <dgm:bulletEnabled val="1"/>
        </dgm:presLayoutVars>
      </dgm:prSet>
      <dgm:spPr/>
      <dgm:t>
        <a:bodyPr/>
        <a:lstStyle/>
        <a:p>
          <a:endParaRPr lang="es-ES"/>
        </a:p>
      </dgm:t>
    </dgm:pt>
  </dgm:ptLst>
  <dgm:cxnLst>
    <dgm:cxn modelId="{96C160C4-B1A7-45A0-A170-BE2E592EC9F7}" type="presOf" srcId="{B942FC81-DDF1-4EEF-B72C-644C414A1C7B}" destId="{185B7A4F-B3B4-446E-BB6A-43903B33BF82}" srcOrd="0" destOrd="0" presId="urn:microsoft.com/office/officeart/2005/8/layout/vList2"/>
    <dgm:cxn modelId="{0C0A9DB5-21DD-4371-AFB9-94B10B975D09}" type="presOf" srcId="{4AD4D97F-FD0A-4009-9641-CD00A5FB143D}" destId="{E0237D84-E65B-46FC-991E-B680B31044EC}" srcOrd="0" destOrd="0" presId="urn:microsoft.com/office/officeart/2005/8/layout/vList2"/>
    <dgm:cxn modelId="{7526205C-5E0A-4A1F-9991-0FE9451EF631}" type="presOf" srcId="{E1FF48CB-02D7-4A5B-9306-0BBCA5F2A03E}" destId="{58E769AD-7286-4768-84F7-367BEB03AFF5}" srcOrd="0" destOrd="0" presId="urn:microsoft.com/office/officeart/2005/8/layout/vList2"/>
    <dgm:cxn modelId="{2D541EE7-CD07-4B61-945F-928E504C6BDB}" type="presOf" srcId="{136549C6-6468-4FBE-9D6A-D6D6EB4000E8}" destId="{185B7A4F-B3B4-446E-BB6A-43903B33BF82}" srcOrd="0" destOrd="1" presId="urn:microsoft.com/office/officeart/2005/8/layout/vList2"/>
    <dgm:cxn modelId="{098B544F-5DDA-4B31-912D-2D20239C8D3E}" type="presOf" srcId="{D0EF31BA-2049-460A-8F90-CACBEEAEFB2A}" destId="{9F87E250-6A05-4494-9DE5-DAFB739695B5}" srcOrd="0" destOrd="0" presId="urn:microsoft.com/office/officeart/2005/8/layout/vList2"/>
    <dgm:cxn modelId="{D84690E3-B865-4B74-ACD4-D6F31219BF46}" srcId="{4AD4D97F-FD0A-4009-9641-CD00A5FB143D}" destId="{B942FC81-DDF1-4EEF-B72C-644C414A1C7B}" srcOrd="0" destOrd="0" parTransId="{D34F3286-F57D-4865-845D-4E8B8A5FFB26}" sibTransId="{016E45E9-6EE4-4144-9ACC-70AEC12E16C1}"/>
    <dgm:cxn modelId="{680CADEA-3B21-4A34-8535-57C093F14B96}" srcId="{4AD4D97F-FD0A-4009-9641-CD00A5FB143D}" destId="{7F7EF124-9E32-4727-A344-FFC1262296D5}" srcOrd="2" destOrd="0" parTransId="{9B653D15-FC89-4AEF-9B0D-4460B6C750BA}" sibTransId="{DFE92EA5-C68A-4489-8B2E-4121514F7F86}"/>
    <dgm:cxn modelId="{6724E982-52EF-4456-B9E1-AF3C3637DE35}" srcId="{E1FF48CB-02D7-4A5B-9306-0BBCA5F2A03E}" destId="{F388BC21-1AED-4373-A9B5-05C18DF4C79A}" srcOrd="0" destOrd="0" parTransId="{46C1F635-670E-4238-931C-DC12CBF3FBC6}" sibTransId="{C0A111FF-8343-4810-A4B0-CA666C2F7E5D}"/>
    <dgm:cxn modelId="{F7B1AF13-55C8-415B-9A7C-679D0D86A1C2}" type="presOf" srcId="{F388BC21-1AED-4373-A9B5-05C18DF4C79A}" destId="{74F99E16-D028-46D6-AC02-D24270DABDFF}" srcOrd="0" destOrd="0" presId="urn:microsoft.com/office/officeart/2005/8/layout/vList2"/>
    <dgm:cxn modelId="{90C6464B-1F5E-45E1-8D9F-40325E83A32B}" srcId="{4AD4D97F-FD0A-4009-9641-CD00A5FB143D}" destId="{E101BA59-7726-4103-BD92-2F287C20E1FF}" srcOrd="3" destOrd="0" parTransId="{1DC29A96-8FC8-451C-8F54-0A0A97472B03}" sibTransId="{87CF3D5D-801C-4FCC-BA17-D57CD023D3EF}"/>
    <dgm:cxn modelId="{343C8676-9F4E-4CDC-B503-46BF28142104}" srcId="{4AD4D97F-FD0A-4009-9641-CD00A5FB143D}" destId="{136549C6-6468-4FBE-9D6A-D6D6EB4000E8}" srcOrd="1" destOrd="0" parTransId="{FE0DD799-D98F-49D5-938E-E3C0DC7754C8}" sibTransId="{E4C634C3-F09B-445E-81B1-FDF3F4682843}"/>
    <dgm:cxn modelId="{593EC3F6-6748-4C4B-B4D0-2E14FFDC6793}" type="presOf" srcId="{E101BA59-7726-4103-BD92-2F287C20E1FF}" destId="{185B7A4F-B3B4-446E-BB6A-43903B33BF82}" srcOrd="0" destOrd="3" presId="urn:microsoft.com/office/officeart/2005/8/layout/vList2"/>
    <dgm:cxn modelId="{A0E08A3C-E813-4A1C-84F1-6F42D5A374BD}" srcId="{E1FF48CB-02D7-4A5B-9306-0BBCA5F2A03E}" destId="{D0EF31BA-2049-460A-8F90-CACBEEAEFB2A}" srcOrd="1" destOrd="0" parTransId="{CFDEB114-C4B0-48F7-B650-B23EEAD1C956}" sibTransId="{CFBF8430-2F2D-4FDF-8D9E-7E403E6D372A}"/>
    <dgm:cxn modelId="{89D0E6A3-6E9D-4C5A-99FF-875750B32550}" srcId="{E1FF48CB-02D7-4A5B-9306-0BBCA5F2A03E}" destId="{4AD4D97F-FD0A-4009-9641-CD00A5FB143D}" srcOrd="2" destOrd="0" parTransId="{DD692870-1D32-47C8-92E3-E4FE6B2AF42A}" sibTransId="{E34D5F21-07E5-4264-8B71-5FB124687EEE}"/>
    <dgm:cxn modelId="{FC2CFCDD-1BD6-4E0E-AC52-9F0DB59A78F4}" type="presOf" srcId="{7F7EF124-9E32-4727-A344-FFC1262296D5}" destId="{185B7A4F-B3B4-446E-BB6A-43903B33BF82}" srcOrd="0" destOrd="2" presId="urn:microsoft.com/office/officeart/2005/8/layout/vList2"/>
    <dgm:cxn modelId="{EBD0765A-87A7-4F04-A15E-91EB53383F68}" type="presParOf" srcId="{58E769AD-7286-4768-84F7-367BEB03AFF5}" destId="{74F99E16-D028-46D6-AC02-D24270DABDFF}" srcOrd="0" destOrd="0" presId="urn:microsoft.com/office/officeart/2005/8/layout/vList2"/>
    <dgm:cxn modelId="{EB67D7FC-5E78-4D9C-9429-C69D8B680FFF}" type="presParOf" srcId="{58E769AD-7286-4768-84F7-367BEB03AFF5}" destId="{B1392D19-6483-4645-9503-17DEB158457B}" srcOrd="1" destOrd="0" presId="urn:microsoft.com/office/officeart/2005/8/layout/vList2"/>
    <dgm:cxn modelId="{11FF1B50-F9D2-4E6B-A9B6-0525FFAEAF16}" type="presParOf" srcId="{58E769AD-7286-4768-84F7-367BEB03AFF5}" destId="{9F87E250-6A05-4494-9DE5-DAFB739695B5}" srcOrd="2" destOrd="0" presId="urn:microsoft.com/office/officeart/2005/8/layout/vList2"/>
    <dgm:cxn modelId="{E94A3529-3C58-4D03-BCA1-AC9DE3351C0E}" type="presParOf" srcId="{58E769AD-7286-4768-84F7-367BEB03AFF5}" destId="{49FA7A49-39F1-4849-84C3-393610363F92}" srcOrd="3" destOrd="0" presId="urn:microsoft.com/office/officeart/2005/8/layout/vList2"/>
    <dgm:cxn modelId="{472FBC4F-B1DE-4207-AD10-4EFE05605D3C}" type="presParOf" srcId="{58E769AD-7286-4768-84F7-367BEB03AFF5}" destId="{E0237D84-E65B-46FC-991E-B680B31044EC}" srcOrd="4" destOrd="0" presId="urn:microsoft.com/office/officeart/2005/8/layout/vList2"/>
    <dgm:cxn modelId="{292536EB-D109-4C67-AC96-0A397183BFE3}" type="presParOf" srcId="{58E769AD-7286-4768-84F7-367BEB03AFF5}" destId="{185B7A4F-B3B4-446E-BB6A-43903B33BF8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18805-781B-4CCE-8448-B1A531AF3D88}">
      <dsp:nvSpPr>
        <dsp:cNvPr id="0" name=""/>
        <dsp:cNvSpPr/>
      </dsp:nvSpPr>
      <dsp:spPr>
        <a:xfrm>
          <a:off x="0" y="16843"/>
          <a:ext cx="5225705" cy="12097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S" sz="2200" b="1" kern="1200" dirty="0"/>
            <a:t>1.- Existen necesidades concretas en el abordaje preventivo de la conducta suicida en la Universidad de Málaga</a:t>
          </a:r>
        </a:p>
      </dsp:txBody>
      <dsp:txXfrm>
        <a:off x="59057" y="75900"/>
        <a:ext cx="5107591" cy="1091666"/>
      </dsp:txXfrm>
    </dsp:sp>
    <dsp:sp modelId="{74F99E16-D028-46D6-AC02-D24270DABDFF}">
      <dsp:nvSpPr>
        <dsp:cNvPr id="0" name=""/>
        <dsp:cNvSpPr/>
      </dsp:nvSpPr>
      <dsp:spPr>
        <a:xfrm>
          <a:off x="0" y="1289983"/>
          <a:ext cx="5225705" cy="12097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S" sz="2200" b="1" kern="1200" dirty="0"/>
            <a:t>2.- La universidad es una institución que debe velar por la promoción de la salud en su colectivo</a:t>
          </a:r>
        </a:p>
      </dsp:txBody>
      <dsp:txXfrm>
        <a:off x="59057" y="1349040"/>
        <a:ext cx="5107591" cy="1091666"/>
      </dsp:txXfrm>
    </dsp:sp>
    <dsp:sp modelId="{9F87E250-6A05-4494-9DE5-DAFB739695B5}">
      <dsp:nvSpPr>
        <dsp:cNvPr id="0" name=""/>
        <dsp:cNvSpPr/>
      </dsp:nvSpPr>
      <dsp:spPr>
        <a:xfrm>
          <a:off x="0" y="2563123"/>
          <a:ext cx="5225705" cy="12097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s-ES" sz="2200" b="1" kern="1200" dirty="0"/>
            <a:t>3.- No conocemos ningún plan de prevención del suicidio en el ámbito universitario en España</a:t>
          </a:r>
        </a:p>
      </dsp:txBody>
      <dsp:txXfrm>
        <a:off x="59057" y="2622180"/>
        <a:ext cx="5107591" cy="1091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99E16-D028-46D6-AC02-D24270DABDFF}">
      <dsp:nvSpPr>
        <dsp:cNvPr id="0" name=""/>
        <dsp:cNvSpPr/>
      </dsp:nvSpPr>
      <dsp:spPr>
        <a:xfrm>
          <a:off x="0" y="53383"/>
          <a:ext cx="5225705"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b="1" kern="1200" dirty="0"/>
            <a:t>Objetivos específicos </a:t>
          </a:r>
          <a:endParaRPr lang="es-ES" sz="2800" kern="1200" dirty="0"/>
        </a:p>
      </dsp:txBody>
      <dsp:txXfrm>
        <a:off x="32784" y="86167"/>
        <a:ext cx="5160137" cy="606012"/>
      </dsp:txXfrm>
    </dsp:sp>
    <dsp:sp modelId="{9F87E250-6A05-4494-9DE5-DAFB739695B5}">
      <dsp:nvSpPr>
        <dsp:cNvPr id="0" name=""/>
        <dsp:cNvSpPr/>
      </dsp:nvSpPr>
      <dsp:spPr>
        <a:xfrm>
          <a:off x="0" y="805603"/>
          <a:ext cx="5225705"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b="1" kern="1200" dirty="0"/>
            <a:t>Líneas estratégicas</a:t>
          </a:r>
        </a:p>
      </dsp:txBody>
      <dsp:txXfrm>
        <a:off x="32784" y="838387"/>
        <a:ext cx="5160137" cy="606012"/>
      </dsp:txXfrm>
    </dsp:sp>
    <dsp:sp modelId="{E0237D84-E65B-46FC-991E-B680B31044EC}">
      <dsp:nvSpPr>
        <dsp:cNvPr id="0" name=""/>
        <dsp:cNvSpPr/>
      </dsp:nvSpPr>
      <dsp:spPr>
        <a:xfrm>
          <a:off x="0" y="1581090"/>
          <a:ext cx="5225705" cy="6715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S" sz="2800" b="1" kern="1200" dirty="0"/>
            <a:t>Acciones</a:t>
          </a:r>
        </a:p>
      </dsp:txBody>
      <dsp:txXfrm>
        <a:off x="32784" y="1613874"/>
        <a:ext cx="5160137" cy="606012"/>
      </dsp:txXfrm>
    </dsp:sp>
    <dsp:sp modelId="{185B7A4F-B3B4-446E-BB6A-43903B33BF82}">
      <dsp:nvSpPr>
        <dsp:cNvPr id="0" name=""/>
        <dsp:cNvSpPr/>
      </dsp:nvSpPr>
      <dsp:spPr>
        <a:xfrm>
          <a:off x="0" y="2229403"/>
          <a:ext cx="5225705" cy="1506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91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s-ES" sz="2200" kern="1200" dirty="0"/>
            <a:t>Cronograma</a:t>
          </a:r>
        </a:p>
        <a:p>
          <a:pPr marL="228600" lvl="1" indent="-228600" algn="l" defTabSz="977900">
            <a:lnSpc>
              <a:spcPct val="90000"/>
            </a:lnSpc>
            <a:spcBef>
              <a:spcPct val="0"/>
            </a:spcBef>
            <a:spcAft>
              <a:spcPct val="20000"/>
            </a:spcAft>
            <a:buChar char="••"/>
          </a:pPr>
          <a:r>
            <a:rPr lang="es-ES" sz="2200" kern="1200"/>
            <a:t>Evaluación</a:t>
          </a:r>
          <a:endParaRPr lang="es-ES" sz="2200" kern="1200" dirty="0"/>
        </a:p>
        <a:p>
          <a:pPr marL="228600" lvl="1" indent="-228600" algn="l" defTabSz="977900">
            <a:lnSpc>
              <a:spcPct val="90000"/>
            </a:lnSpc>
            <a:spcBef>
              <a:spcPct val="0"/>
            </a:spcBef>
            <a:spcAft>
              <a:spcPct val="20000"/>
            </a:spcAft>
            <a:buChar char="••"/>
          </a:pPr>
          <a:r>
            <a:rPr lang="es-ES" sz="2200" kern="1200" dirty="0"/>
            <a:t>Equipo de trabajo</a:t>
          </a:r>
        </a:p>
        <a:p>
          <a:pPr marL="228600" lvl="1" indent="-228600" algn="l" defTabSz="977900">
            <a:lnSpc>
              <a:spcPct val="90000"/>
            </a:lnSpc>
            <a:spcBef>
              <a:spcPct val="0"/>
            </a:spcBef>
            <a:spcAft>
              <a:spcPct val="20000"/>
            </a:spcAft>
            <a:buChar char="••"/>
          </a:pPr>
          <a:endParaRPr lang="es-ES" sz="2200" kern="1200" dirty="0"/>
        </a:p>
      </dsp:txBody>
      <dsp:txXfrm>
        <a:off x="0" y="2229403"/>
        <a:ext cx="5225705" cy="150695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0.11007</cdr:x>
      <cdr:y>0.70441</cdr:y>
    </cdr:from>
    <cdr:to>
      <cdr:x>0.85234</cdr:x>
      <cdr:y>0.70441</cdr:y>
    </cdr:to>
    <cdr:cxnSp macro="">
      <cdr:nvCxnSpPr>
        <cdr:cNvPr id="3" name="2 Conector recto">
          <a:extLst xmlns:a="http://schemas.openxmlformats.org/drawingml/2006/main">
            <a:ext uri="{FF2B5EF4-FFF2-40B4-BE49-F238E27FC236}">
              <a16:creationId xmlns:a16="http://schemas.microsoft.com/office/drawing/2014/main" id="{D0BE1CA2-B8FD-4FC7-BF29-8882B6789F48}"/>
            </a:ext>
          </a:extLst>
        </cdr:cNvPr>
        <cdr:cNvCxnSpPr/>
      </cdr:nvCxnSpPr>
      <cdr:spPr>
        <a:xfrm xmlns:a="http://schemas.openxmlformats.org/drawingml/2006/main">
          <a:off x="768800" y="3246297"/>
          <a:ext cx="5184590" cy="0"/>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0.19588</cdr:x>
      <cdr:y>0.7534</cdr:y>
    </cdr:from>
    <cdr:to>
      <cdr:x>0.27835</cdr:x>
      <cdr:y>0.85938</cdr:y>
    </cdr:to>
    <cdr:sp macro="" textlink="">
      <cdr:nvSpPr>
        <cdr:cNvPr id="4" name="3 Elipse"/>
        <cdr:cNvSpPr/>
      </cdr:nvSpPr>
      <cdr:spPr>
        <a:xfrm xmlns:a="http://schemas.openxmlformats.org/drawingml/2006/main">
          <a:off x="1368178" y="3472053"/>
          <a:ext cx="576038" cy="488387"/>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ES">
            <a:ln>
              <a:solidFill>
                <a:srgbClr val="FF0000"/>
              </a:solidFill>
            </a:ln>
            <a:no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0.22497</cdr:x>
      <cdr:y>0.36289</cdr:y>
    </cdr:from>
    <cdr:to>
      <cdr:x>0.35995</cdr:x>
      <cdr:y>0.49005</cdr:y>
    </cdr:to>
    <cdr:sp macro="" textlink="">
      <cdr:nvSpPr>
        <cdr:cNvPr id="4" name="3 CuadroTexto"/>
        <cdr:cNvSpPr txBox="1"/>
      </cdr:nvSpPr>
      <cdr:spPr>
        <a:xfrm xmlns:a="http://schemas.openxmlformats.org/drawingml/2006/main">
          <a:off x="1800190" y="1438455"/>
          <a:ext cx="1080130" cy="504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600" b="1" dirty="0">
              <a:solidFill>
                <a:schemeClr val="tx1"/>
              </a:solidFill>
            </a:rPr>
            <a:t>32 v. </a:t>
          </a:r>
        </a:p>
      </cdr:txBody>
    </cdr:sp>
  </cdr:relSizeAnchor>
  <cdr:relSizeAnchor xmlns:cdr="http://schemas.openxmlformats.org/drawingml/2006/chartDrawing">
    <cdr:from>
      <cdr:x>0.35332</cdr:x>
      <cdr:y>0.34174</cdr:y>
    </cdr:from>
    <cdr:to>
      <cdr:x>0.49502</cdr:x>
      <cdr:y>0.50524</cdr:y>
    </cdr:to>
    <cdr:sp macro="" textlink="">
      <cdr:nvSpPr>
        <cdr:cNvPr id="6" name="2 CuadroTexto"/>
        <cdr:cNvSpPr txBox="1"/>
      </cdr:nvSpPr>
      <cdr:spPr>
        <a:xfrm xmlns:a="http://schemas.openxmlformats.org/drawingml/2006/main">
          <a:off x="2827272" y="1354631"/>
          <a:ext cx="1133871" cy="6480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600" b="1" dirty="0">
              <a:solidFill>
                <a:schemeClr val="tx1"/>
              </a:solidFill>
            </a:rPr>
            <a:t>36 v.</a:t>
          </a:r>
        </a:p>
      </cdr:txBody>
    </cdr:sp>
  </cdr:relSizeAnchor>
  <cdr:relSizeAnchor xmlns:cdr="http://schemas.openxmlformats.org/drawingml/2006/chartDrawing">
    <cdr:from>
      <cdr:x>0.44994</cdr:x>
      <cdr:y>0.54498</cdr:y>
    </cdr:from>
    <cdr:to>
      <cdr:x>0.56693</cdr:x>
      <cdr:y>0.65398</cdr:y>
    </cdr:to>
    <cdr:sp macro="" textlink="">
      <cdr:nvSpPr>
        <cdr:cNvPr id="8" name="2 CuadroTexto"/>
        <cdr:cNvSpPr txBox="1"/>
      </cdr:nvSpPr>
      <cdr:spPr>
        <a:xfrm xmlns:a="http://schemas.openxmlformats.org/drawingml/2006/main">
          <a:off x="3600400" y="2160240"/>
          <a:ext cx="936104" cy="43204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600" b="1" dirty="0">
              <a:solidFill>
                <a:schemeClr val="tx1"/>
              </a:solidFill>
            </a:rPr>
            <a:t>12 v.</a:t>
          </a:r>
        </a:p>
      </cdr:txBody>
    </cdr:sp>
  </cdr:relSizeAnchor>
  <cdr:relSizeAnchor xmlns:cdr="http://schemas.openxmlformats.org/drawingml/2006/chartDrawing">
    <cdr:from>
      <cdr:x>0.58493</cdr:x>
      <cdr:y>0.61764</cdr:y>
    </cdr:from>
    <cdr:to>
      <cdr:x>0.64792</cdr:x>
      <cdr:y>0.70847</cdr:y>
    </cdr:to>
    <cdr:sp macro="" textlink="">
      <cdr:nvSpPr>
        <cdr:cNvPr id="10" name="2 CuadroTexto"/>
        <cdr:cNvSpPr txBox="1"/>
      </cdr:nvSpPr>
      <cdr:spPr>
        <a:xfrm xmlns:a="http://schemas.openxmlformats.org/drawingml/2006/main">
          <a:off x="4680556" y="2448256"/>
          <a:ext cx="504019" cy="3600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600" b="1" dirty="0">
              <a:solidFill>
                <a:schemeClr val="tx1"/>
              </a:solidFill>
            </a:rPr>
            <a:t>8 v.</a:t>
          </a:r>
        </a:p>
      </cdr:txBody>
    </cdr:sp>
  </cdr:relSizeAnchor>
  <cdr:relSizeAnchor xmlns:cdr="http://schemas.openxmlformats.org/drawingml/2006/chartDrawing">
    <cdr:from>
      <cdr:x>0.71091</cdr:x>
      <cdr:y>0.67214</cdr:y>
    </cdr:from>
    <cdr:to>
      <cdr:x>0.7739</cdr:x>
      <cdr:y>0.76297</cdr:y>
    </cdr:to>
    <cdr:sp macro="" textlink="">
      <cdr:nvSpPr>
        <cdr:cNvPr id="12" name="2 CuadroTexto"/>
        <cdr:cNvSpPr txBox="1"/>
      </cdr:nvSpPr>
      <cdr:spPr>
        <a:xfrm xmlns:a="http://schemas.openxmlformats.org/drawingml/2006/main">
          <a:off x="5688638" y="2664288"/>
          <a:ext cx="504050" cy="3600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600" b="1" dirty="0">
              <a:solidFill>
                <a:schemeClr val="tx1"/>
              </a:solidFill>
            </a:rPr>
            <a:t>4 v.</a:t>
          </a:r>
        </a:p>
      </cdr:txBody>
    </cdr:sp>
  </cdr:relSizeAnchor>
  <cdr:relSizeAnchor xmlns:cdr="http://schemas.openxmlformats.org/drawingml/2006/chartDrawing">
    <cdr:from>
      <cdr:x>0.8189</cdr:x>
      <cdr:y>0.63581</cdr:y>
    </cdr:from>
    <cdr:to>
      <cdr:x>0.88189</cdr:x>
      <cdr:y>0.71194</cdr:y>
    </cdr:to>
    <cdr:sp macro="" textlink="">
      <cdr:nvSpPr>
        <cdr:cNvPr id="14" name="2 CuadroTexto"/>
        <cdr:cNvSpPr txBox="1"/>
      </cdr:nvSpPr>
      <cdr:spPr>
        <a:xfrm xmlns:a="http://schemas.openxmlformats.org/drawingml/2006/main">
          <a:off x="6552764" y="2520280"/>
          <a:ext cx="504020" cy="3017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400" b="1" dirty="0">
              <a:solidFill>
                <a:schemeClr val="tx1"/>
              </a:solidFill>
            </a:rPr>
            <a:t>3 v.</a:t>
          </a:r>
        </a:p>
      </cdr:txBody>
    </cdr:sp>
  </cdr:relSizeAnchor>
  <cdr:relSizeAnchor xmlns:cdr="http://schemas.openxmlformats.org/drawingml/2006/chartDrawing">
    <cdr:from>
      <cdr:x>0.89089</cdr:x>
      <cdr:y>0.69031</cdr:y>
    </cdr:from>
    <cdr:to>
      <cdr:x>0.94488</cdr:x>
      <cdr:y>0.74481</cdr:y>
    </cdr:to>
    <cdr:sp macro="" textlink="">
      <cdr:nvSpPr>
        <cdr:cNvPr id="2" name="CuadroTexto 1"/>
        <cdr:cNvSpPr txBox="1"/>
      </cdr:nvSpPr>
      <cdr:spPr>
        <a:xfrm xmlns:a="http://schemas.openxmlformats.org/drawingml/2006/main">
          <a:off x="7128792" y="2736304"/>
          <a:ext cx="432048"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100" b="1" dirty="0"/>
            <a:t>1 V.</a:t>
          </a:r>
        </a:p>
      </cdr:txBody>
    </cdr:sp>
  </cdr:relSizeAnchor>
  <cdr:relSizeAnchor xmlns:cdr="http://schemas.openxmlformats.org/drawingml/2006/chartDrawing">
    <cdr:from>
      <cdr:x>0.19797</cdr:x>
      <cdr:y>0.84404</cdr:y>
    </cdr:from>
    <cdr:to>
      <cdr:x>0.26997</cdr:x>
      <cdr:y>0.94233</cdr:y>
    </cdr:to>
    <cdr:sp macro="" textlink="">
      <cdr:nvSpPr>
        <cdr:cNvPr id="9" name="1 Elipse"/>
        <cdr:cNvSpPr/>
      </cdr:nvSpPr>
      <cdr:spPr>
        <a:xfrm xmlns:a="http://schemas.openxmlformats.org/drawingml/2006/main">
          <a:off x="1584176" y="3710365"/>
          <a:ext cx="576064" cy="432048"/>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s-E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1"/>
            <a:ext cx="4434999" cy="355203"/>
          </a:xfrm>
          <a:prstGeom prst="rect">
            <a:avLst/>
          </a:prstGeom>
        </p:spPr>
        <p:txBody>
          <a:bodyPr vert="horz" lIns="99075" tIns="49538" rIns="99075" bIns="49538" rtlCol="0"/>
          <a:lstStyle>
            <a:lvl1pPr algn="l">
              <a:defRPr sz="1300"/>
            </a:lvl1pPr>
          </a:lstStyle>
          <a:p>
            <a:endParaRPr lang="es-ES"/>
          </a:p>
        </p:txBody>
      </p:sp>
      <p:sp>
        <p:nvSpPr>
          <p:cNvPr id="3" name="2 Marcador de fecha"/>
          <p:cNvSpPr>
            <a:spLocks noGrp="1"/>
          </p:cNvSpPr>
          <p:nvPr>
            <p:ph type="dt" idx="1"/>
          </p:nvPr>
        </p:nvSpPr>
        <p:spPr>
          <a:xfrm>
            <a:off x="5797246" y="1"/>
            <a:ext cx="4434999" cy="355203"/>
          </a:xfrm>
          <a:prstGeom prst="rect">
            <a:avLst/>
          </a:prstGeom>
        </p:spPr>
        <p:txBody>
          <a:bodyPr vert="horz" lIns="99075" tIns="49538" rIns="99075" bIns="49538" rtlCol="0"/>
          <a:lstStyle>
            <a:lvl1pPr algn="r">
              <a:defRPr sz="1300"/>
            </a:lvl1pPr>
          </a:lstStyle>
          <a:p>
            <a:fld id="{257EC5B5-1AE2-48CB-922C-412C3DB66947}" type="datetimeFigureOut">
              <a:rPr lang="es-ES" smtClean="0"/>
              <a:t>18/09/2022</a:t>
            </a:fld>
            <a:endParaRPr lang="es-ES"/>
          </a:p>
        </p:txBody>
      </p:sp>
      <p:sp>
        <p:nvSpPr>
          <p:cNvPr id="4" name="3 Marcador de imagen de diapositiva"/>
          <p:cNvSpPr>
            <a:spLocks noGrp="1" noRot="1" noChangeAspect="1"/>
          </p:cNvSpPr>
          <p:nvPr>
            <p:ph type="sldImg" idx="2"/>
          </p:nvPr>
        </p:nvSpPr>
        <p:spPr>
          <a:xfrm>
            <a:off x="3341688" y="533400"/>
            <a:ext cx="3551237" cy="2663825"/>
          </a:xfrm>
          <a:prstGeom prst="rect">
            <a:avLst/>
          </a:prstGeom>
          <a:noFill/>
          <a:ln w="12700">
            <a:solidFill>
              <a:prstClr val="black"/>
            </a:solidFill>
          </a:ln>
        </p:spPr>
        <p:txBody>
          <a:bodyPr vert="horz" lIns="99075" tIns="49538" rIns="99075" bIns="49538" rtlCol="0" anchor="ctr"/>
          <a:lstStyle/>
          <a:p>
            <a:endParaRPr lang="es-ES"/>
          </a:p>
        </p:txBody>
      </p:sp>
      <p:sp>
        <p:nvSpPr>
          <p:cNvPr id="5" name="4 Marcador de notas"/>
          <p:cNvSpPr>
            <a:spLocks noGrp="1"/>
          </p:cNvSpPr>
          <p:nvPr>
            <p:ph type="body" sz="quarter" idx="3"/>
          </p:nvPr>
        </p:nvSpPr>
        <p:spPr>
          <a:xfrm>
            <a:off x="1023462" y="3374430"/>
            <a:ext cx="8187690" cy="3196828"/>
          </a:xfrm>
          <a:prstGeom prst="rect">
            <a:avLst/>
          </a:prstGeom>
        </p:spPr>
        <p:txBody>
          <a:bodyPr vert="horz" lIns="99075" tIns="49538" rIns="99075" bIns="49538"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6747627"/>
            <a:ext cx="4434999" cy="355203"/>
          </a:xfrm>
          <a:prstGeom prst="rect">
            <a:avLst/>
          </a:prstGeom>
        </p:spPr>
        <p:txBody>
          <a:bodyPr vert="horz" lIns="99075" tIns="49538" rIns="99075" bIns="49538" rtlCol="0" anchor="b"/>
          <a:lstStyle>
            <a:lvl1pPr algn="l">
              <a:defRPr sz="1300"/>
            </a:lvl1pPr>
          </a:lstStyle>
          <a:p>
            <a:endParaRPr lang="es-ES"/>
          </a:p>
        </p:txBody>
      </p:sp>
      <p:sp>
        <p:nvSpPr>
          <p:cNvPr id="7" name="6 Marcador de número de diapositiva"/>
          <p:cNvSpPr>
            <a:spLocks noGrp="1"/>
          </p:cNvSpPr>
          <p:nvPr>
            <p:ph type="sldNum" sz="quarter" idx="5"/>
          </p:nvPr>
        </p:nvSpPr>
        <p:spPr>
          <a:xfrm>
            <a:off x="5797246" y="6747627"/>
            <a:ext cx="4434999" cy="355203"/>
          </a:xfrm>
          <a:prstGeom prst="rect">
            <a:avLst/>
          </a:prstGeom>
        </p:spPr>
        <p:txBody>
          <a:bodyPr vert="horz" lIns="99075" tIns="49538" rIns="99075" bIns="49538" rtlCol="0" anchor="b"/>
          <a:lstStyle>
            <a:lvl1pPr algn="r">
              <a:defRPr sz="1300"/>
            </a:lvl1pPr>
          </a:lstStyle>
          <a:p>
            <a:fld id="{10BEB12C-A71D-40C5-BFDA-55F68DAEC11B}" type="slidenum">
              <a:rPr lang="es-ES" smtClean="0"/>
              <a:t>‹Nº›</a:t>
            </a:fld>
            <a:endParaRPr lang="es-ES"/>
          </a:p>
        </p:txBody>
      </p:sp>
    </p:spTree>
    <p:extLst>
      <p:ext uri="{BB962C8B-B14F-4D97-AF65-F5344CB8AC3E}">
        <p14:creationId xmlns:p14="http://schemas.microsoft.com/office/powerpoint/2010/main" val="905066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517900" y="887413"/>
            <a:ext cx="3198813" cy="2398712"/>
          </a:xfrm>
        </p:spPr>
      </p:sp>
      <p:sp>
        <p:nvSpPr>
          <p:cNvPr id="3" name="2 Marcador de notas"/>
          <p:cNvSpPr>
            <a:spLocks noGrp="1"/>
          </p:cNvSpPr>
          <p:nvPr>
            <p:ph type="body" idx="1"/>
          </p:nvPr>
        </p:nvSpPr>
        <p:spPr/>
        <p:txBody>
          <a:bodyPr/>
          <a:lstStyle/>
          <a:p>
            <a:r>
              <a:rPr lang="es-ES" dirty="0"/>
              <a:t>I Encuentro Nacional sobre Prevención, intervención y </a:t>
            </a:r>
            <a:r>
              <a:rPr lang="es-ES" dirty="0" err="1"/>
              <a:t>postvención</a:t>
            </a:r>
            <a:r>
              <a:rPr lang="es-ES" dirty="0"/>
              <a:t> de la conducta suicida</a:t>
            </a:r>
          </a:p>
          <a:p>
            <a:r>
              <a:rPr lang="es-ES" dirty="0"/>
              <a:t>Málaga, 27 de mayo de 2022</a:t>
            </a:r>
          </a:p>
          <a:p>
            <a:endParaRPr lang="es-ES" dirty="0"/>
          </a:p>
        </p:txBody>
      </p:sp>
      <p:sp>
        <p:nvSpPr>
          <p:cNvPr id="4" name="3 Marcador de número de diapositiva"/>
          <p:cNvSpPr>
            <a:spLocks noGrp="1"/>
          </p:cNvSpPr>
          <p:nvPr>
            <p:ph type="sldNum" sz="quarter" idx="10"/>
          </p:nvPr>
        </p:nvSpPr>
        <p:spPr/>
        <p:txBody>
          <a:bodyPr/>
          <a:lstStyle/>
          <a:p>
            <a:fld id="{1EC9805A-2783-4872-B433-C368A5CC6650}" type="slidenum">
              <a:rPr lang="es-ES" smtClean="0"/>
              <a:pPr/>
              <a:t>1</a:t>
            </a:fld>
            <a:endParaRPr lang="es-ES"/>
          </a:p>
        </p:txBody>
      </p:sp>
    </p:spTree>
    <p:extLst>
      <p:ext uri="{BB962C8B-B14F-4D97-AF65-F5344CB8AC3E}">
        <p14:creationId xmlns:p14="http://schemas.microsoft.com/office/powerpoint/2010/main" val="1537421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752">
              <a:defRPr/>
            </a:pPr>
            <a:endParaRPr lang="es-ES" sz="1300" dirty="0"/>
          </a:p>
          <a:p>
            <a:pPr defTabSz="990752">
              <a:defRPr/>
            </a:pPr>
            <a:endParaRPr lang="es-ES" sz="1300" dirty="0"/>
          </a:p>
          <a:p>
            <a:pPr defTabSz="990752">
              <a:defRPr/>
            </a:pPr>
            <a:r>
              <a:rPr lang="es-ES" sz="1300" dirty="0"/>
              <a:t>Para la puesta en marcha de cualquier plan preventivo es necesario identificar la magnitud del problema y con ese objetivo, en marzo de 2021, se realizó un estudio de investigación con los estudiantes de la Universidad de Málaga para conocer la prevalencia de la conducta suicida no letal. Los resultados de esta encuesta indican que la prevalencia, en los 6 meses previos a la entrevista, fue del 30,4% para los deseos de muerte, 14,7% para las ideas de suicidio, 5% para las lesiones </a:t>
            </a:r>
            <a:r>
              <a:rPr lang="es-ES" sz="1300" dirty="0" err="1"/>
              <a:t>auto-infligidas</a:t>
            </a:r>
            <a:r>
              <a:rPr lang="es-ES" sz="1300" dirty="0"/>
              <a:t> y un 0,5% para los intentos de suicidio. En conclusión, consideramos que la conducta suicida está presente en los estudiantes de la Universidad de Málaga en cifras similares a las obtenidas en otros contextos universitarios. Hay que tener en cuenta que esta encuesta se realizó durante la pandemia Covid-19, en concreto en referencia al periodo en el que la docencia se debía impartir en forma on-line y no presencial (octubre 2020-marzo 2021), por lo que estos resultados habría que interpretarlos a la luz de esta circunstancia y que podría estar influyendo en las tasas de conducta suicida obtenidas.</a:t>
            </a:r>
          </a:p>
          <a:p>
            <a:endParaRPr lang="es-ES" dirty="0"/>
          </a:p>
        </p:txBody>
      </p:sp>
      <p:sp>
        <p:nvSpPr>
          <p:cNvPr id="4" name="Marcador de número de diapositiva 3"/>
          <p:cNvSpPr>
            <a:spLocks noGrp="1"/>
          </p:cNvSpPr>
          <p:nvPr>
            <p:ph type="sldNum" sz="quarter" idx="10"/>
          </p:nvPr>
        </p:nvSpPr>
        <p:spPr/>
        <p:txBody>
          <a:bodyPr/>
          <a:lstStyle/>
          <a:p>
            <a:fld id="{1EC9805A-2783-4872-B433-C368A5CC6650}" type="slidenum">
              <a:rPr lang="es-ES" smtClean="0"/>
              <a:pPr/>
              <a:t>12</a:t>
            </a:fld>
            <a:endParaRPr lang="es-ES"/>
          </a:p>
        </p:txBody>
      </p:sp>
    </p:spTree>
    <p:extLst>
      <p:ext uri="{BB962C8B-B14F-4D97-AF65-F5344CB8AC3E}">
        <p14:creationId xmlns:p14="http://schemas.microsoft.com/office/powerpoint/2010/main" val="248655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el ámbito universitario existen pocos estudios sobre la eficacia de programas de prevención del suicidio, y los que han mostrado resultados prometedores han sido llevados a cabo en EE.UU. (</a:t>
            </a:r>
            <a:r>
              <a:rPr lang="es-ES" dirty="0" err="1"/>
              <a:t>Indelicato</a:t>
            </a:r>
            <a:r>
              <a:rPr lang="es-ES" dirty="0"/>
              <a:t>, </a:t>
            </a:r>
            <a:r>
              <a:rPr lang="es-ES" dirty="0" err="1"/>
              <a:t>Mirsu-Paun</a:t>
            </a:r>
            <a:r>
              <a:rPr lang="es-ES" dirty="0"/>
              <a:t> &amp; Griffin, 2011; Mitchell et al., 2013; </a:t>
            </a:r>
            <a:r>
              <a:rPr lang="es-ES" dirty="0" err="1"/>
              <a:t>Orovecz</a:t>
            </a:r>
            <a:r>
              <a:rPr lang="es-ES" dirty="0"/>
              <a:t>, 2021; </a:t>
            </a:r>
            <a:r>
              <a:rPr lang="es-ES" dirty="0" err="1"/>
              <a:t>Sylvara</a:t>
            </a:r>
            <a:r>
              <a:rPr lang="es-ES" dirty="0"/>
              <a:t> &amp; </a:t>
            </a:r>
            <a:r>
              <a:rPr lang="es-ES" dirty="0" err="1"/>
              <a:t>Mandracchia</a:t>
            </a:r>
            <a:r>
              <a:rPr lang="es-ES" dirty="0"/>
              <a:t>, 2019), Reino Unido (</a:t>
            </a:r>
            <a:r>
              <a:rPr lang="es-ES" dirty="0" err="1"/>
              <a:t>Gask</a:t>
            </a:r>
            <a:r>
              <a:rPr lang="es-ES" dirty="0"/>
              <a:t> et al., 2017) y Asia (Hashimoto et al., 2016). Hasta el momento, no hemos encontrado ningún plan de prevención de la conducta suicida publicado y desarrollado en población universitaria española.</a:t>
            </a:r>
          </a:p>
        </p:txBody>
      </p:sp>
      <p:sp>
        <p:nvSpPr>
          <p:cNvPr id="4" name="Marcador de número de diapositiva 3"/>
          <p:cNvSpPr>
            <a:spLocks noGrp="1"/>
          </p:cNvSpPr>
          <p:nvPr>
            <p:ph type="sldNum" sz="quarter" idx="10"/>
          </p:nvPr>
        </p:nvSpPr>
        <p:spPr/>
        <p:txBody>
          <a:bodyPr/>
          <a:lstStyle/>
          <a:p>
            <a:fld id="{1EC9805A-2783-4872-B433-C368A5CC6650}" type="slidenum">
              <a:rPr lang="es-ES" smtClean="0"/>
              <a:pPr/>
              <a:t>13</a:t>
            </a:fld>
            <a:endParaRPr lang="es-ES"/>
          </a:p>
        </p:txBody>
      </p:sp>
    </p:spTree>
    <p:extLst>
      <p:ext uri="{BB962C8B-B14F-4D97-AF65-F5344CB8AC3E}">
        <p14:creationId xmlns:p14="http://schemas.microsoft.com/office/powerpoint/2010/main" val="2291601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EC9805A-2783-4872-B433-C368A5CC6650}" type="slidenum">
              <a:rPr lang="es-ES" smtClean="0"/>
              <a:pPr/>
              <a:t>14</a:t>
            </a:fld>
            <a:endParaRPr lang="es-ES"/>
          </a:p>
        </p:txBody>
      </p:sp>
    </p:spTree>
    <p:extLst>
      <p:ext uri="{BB962C8B-B14F-4D97-AF65-F5344CB8AC3E}">
        <p14:creationId xmlns:p14="http://schemas.microsoft.com/office/powerpoint/2010/main" val="3278281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EC9805A-2783-4872-B433-C368A5CC6650}" type="slidenum">
              <a:rPr lang="es-ES" smtClean="0"/>
              <a:pPr/>
              <a:t>15</a:t>
            </a:fld>
            <a:endParaRPr lang="es-ES"/>
          </a:p>
        </p:txBody>
      </p:sp>
    </p:spTree>
    <p:extLst>
      <p:ext uri="{BB962C8B-B14F-4D97-AF65-F5344CB8AC3E}">
        <p14:creationId xmlns:p14="http://schemas.microsoft.com/office/powerpoint/2010/main" val="2767469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79973">
              <a:defRPr/>
            </a:pPr>
            <a:r>
              <a:rPr lang="es-ES" dirty="0"/>
              <a:t>Las conductas suicidas suelen ser vistas de forma negativa y conllevan un gran estigma que afecta al sujeto y los familiares, lo que puede ser un impedimento en la búsqueda de ayuda, así como en la adherencia terapéutica e implicar sentimientos de discriminación y marginación. Con el objetivo de sensibilizar a la población universitaria sobre la conducta suicida como un problema de salud pública, así como reducir el estigma y la discriminación hacia este tipo de conductas se llevarán a cabo una serie de acciones para ofrecer información sobre la conducta suicida. Este tipo de campañas mejoran el conocimiento público en general sobre el suicidio y contribuyen a su aceptación social.</a:t>
            </a:r>
          </a:p>
          <a:p>
            <a:endParaRPr lang="es-ES" dirty="0"/>
          </a:p>
        </p:txBody>
      </p:sp>
      <p:sp>
        <p:nvSpPr>
          <p:cNvPr id="4" name="Marcador de número de diapositiva 3"/>
          <p:cNvSpPr>
            <a:spLocks noGrp="1"/>
          </p:cNvSpPr>
          <p:nvPr>
            <p:ph type="sldNum" sz="quarter" idx="5"/>
          </p:nvPr>
        </p:nvSpPr>
        <p:spPr/>
        <p:txBody>
          <a:bodyPr/>
          <a:lstStyle/>
          <a:p>
            <a:fld id="{3CB2ADD8-DBB6-4FB6-8B04-DD04F10D5C22}" type="slidenum">
              <a:rPr lang="es-ES" smtClean="0"/>
              <a:t>16</a:t>
            </a:fld>
            <a:endParaRPr lang="es-ES"/>
          </a:p>
        </p:txBody>
      </p:sp>
    </p:spTree>
    <p:extLst>
      <p:ext uri="{BB962C8B-B14F-4D97-AF65-F5344CB8AC3E}">
        <p14:creationId xmlns:p14="http://schemas.microsoft.com/office/powerpoint/2010/main" val="1199587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conocimiento sobre la conducta suicida en el contexto de la formación universitaria en aquellas carreras relacionadas con esta temática es esencial para estos estudiantes por el rol profesional que posteriormente desempeñarán en la sociedad. Por ello se considera importante ofrecer formación sobre este tema en carreras como, por ejemplo: Medicina, Psicología, Ciencias de la Salud, Terapia Ocupacional, Periodismo, Criminología, Ciencias de la Educación, Trabajo Social, Educación Social, etc.</a:t>
            </a:r>
          </a:p>
          <a:p>
            <a:r>
              <a:rPr lang="es-ES" dirty="0"/>
              <a:t>Por otro lado, la investigación supone una herramienta importante en la prevención del suicidio ya que, no solo permite la recogida de datos, análisis y evaluación de los mismos, sino que, a su vez, ayuda a tomar decisiones basadas en la evidencia, que pueden ser implementadas y ejecutadas en los diversos programas de prevención de la conducta suicida. </a:t>
            </a:r>
          </a:p>
          <a:p>
            <a:r>
              <a:rPr lang="es-ES" dirty="0"/>
              <a:t>Con las siguientes actividades se pretende promover la formación académica sobre suicidio y proponer la introducción en los planes de estudio de temas relacionados con el mismo, así como fomentar líneas de investigación enfocadas a este tema. En consonancia con esta temática se seguirá ofertando en el Programa de Doctorado de Psicología una línea de investigación sobre suicidio.</a:t>
            </a:r>
          </a:p>
          <a:p>
            <a:endParaRPr lang="es-ES" dirty="0"/>
          </a:p>
        </p:txBody>
      </p:sp>
      <p:sp>
        <p:nvSpPr>
          <p:cNvPr id="4" name="Marcador de número de diapositiva 3"/>
          <p:cNvSpPr>
            <a:spLocks noGrp="1"/>
          </p:cNvSpPr>
          <p:nvPr>
            <p:ph type="sldNum" sz="quarter" idx="5"/>
          </p:nvPr>
        </p:nvSpPr>
        <p:spPr/>
        <p:txBody>
          <a:bodyPr/>
          <a:lstStyle/>
          <a:p>
            <a:fld id="{3CB2ADD8-DBB6-4FB6-8B04-DD04F10D5C22}" type="slidenum">
              <a:rPr lang="es-ES" smtClean="0"/>
              <a:t>17</a:t>
            </a:fld>
            <a:endParaRPr lang="es-ES"/>
          </a:p>
        </p:txBody>
      </p:sp>
    </p:spTree>
    <p:extLst>
      <p:ext uri="{BB962C8B-B14F-4D97-AF65-F5344CB8AC3E}">
        <p14:creationId xmlns:p14="http://schemas.microsoft.com/office/powerpoint/2010/main" val="3905176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79973">
              <a:defRPr/>
            </a:pPr>
            <a:r>
              <a:rPr lang="es-ES" dirty="0"/>
              <a:t>El desarrollo de programas de formación para figuras clave (</a:t>
            </a:r>
            <a:r>
              <a:rPr lang="es-ES" i="1" dirty="0"/>
              <a:t>gatekeepers</a:t>
            </a:r>
            <a:r>
              <a:rPr lang="es-ES" dirty="0"/>
              <a:t>) que ofrezcan herramientas que permitan identificar a la población vulnerable es otro objetivo de la mayoría de programas de prevención de suicidio. Este tipo de programas se pueden encaminar hacia dos tipos de figuras clave: a) el personal docente e investigador, el personal de administración y servicios y b) estudiantes (iguales), como por ejemplo los miembros del Grupo de Orientación Universitario (GOU), del Consejo de Estudiantes y alumnos del Máster de Psicología General Sanitaria, entre otros. Durante la etapa universitaria el profesorado puede ser un referente para sus alumnos por lo que sería de gran utilidad que cuente con una formación específica para la detección y derivación del alumnado en riesgo de conducta suicida. Así mismo, el entrenamiento de iguales como figuras clave (</a:t>
            </a:r>
            <a:r>
              <a:rPr lang="es-ES" i="1" dirty="0" err="1"/>
              <a:t>peers</a:t>
            </a:r>
            <a:r>
              <a:rPr lang="es-ES" i="1" dirty="0"/>
              <a:t> as gatekeeper</a:t>
            </a:r>
            <a:r>
              <a:rPr lang="es-ES" dirty="0"/>
              <a:t>) se considera una de las estrategias preventivas más usadas en los planes de prevención de la conducta suicida, ya que está dirigido a personas que tienen contacto más o menos directo con la población diana, que en este caso sería el colectivo de estudiantes. El objetivo sería aumentar el conocimiento y la capacidad de estas figuras clave, en la identificación y derivación de aquellas personas en riesgo de conducta suicida.</a:t>
            </a:r>
          </a:p>
          <a:p>
            <a:endParaRPr lang="es-ES" dirty="0"/>
          </a:p>
        </p:txBody>
      </p:sp>
      <p:sp>
        <p:nvSpPr>
          <p:cNvPr id="4" name="Marcador de número de diapositiva 3"/>
          <p:cNvSpPr>
            <a:spLocks noGrp="1"/>
          </p:cNvSpPr>
          <p:nvPr>
            <p:ph type="sldNum" sz="quarter" idx="5"/>
          </p:nvPr>
        </p:nvSpPr>
        <p:spPr/>
        <p:txBody>
          <a:bodyPr/>
          <a:lstStyle/>
          <a:p>
            <a:fld id="{3CB2ADD8-DBB6-4FB6-8B04-DD04F10D5C22}" type="slidenum">
              <a:rPr lang="es-ES" smtClean="0"/>
              <a:t>18</a:t>
            </a:fld>
            <a:endParaRPr lang="es-ES"/>
          </a:p>
        </p:txBody>
      </p:sp>
    </p:spTree>
    <p:extLst>
      <p:ext uri="{BB962C8B-B14F-4D97-AF65-F5344CB8AC3E}">
        <p14:creationId xmlns:p14="http://schemas.microsoft.com/office/powerpoint/2010/main" val="1432380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Una de las claves para el adecuado abordaje de la conducta suicida es proporcionar una respuesta rápida y eficaz por parte de personal especializado en salud mental. La realización de intervenciones breves y asegurar la continuidad asistencial es una estrategia que ha mostrado un efecto significativo en la reducción de la conducta suicida.</a:t>
            </a:r>
          </a:p>
          <a:p>
            <a:r>
              <a:rPr lang="es-ES" dirty="0"/>
              <a:t>La Universidad de Málaga cuenta con el Servicio de Atención Psicológica (SAP) dependiente del Vicerrectorado de Igualdad, Diversidad y Acción Social y vinculado a la Facultad de Psicología y Logopedia, para ofrecer atención psicológica a toda la comunidad universitaria. Tiene entre sus objetivos principales ofrecer psicoterapia individual (depresión, ansiedad, ...), psicoterapia grupal (técnicas de estudio, miedo a hablar en público...) e intervención en crisis. </a:t>
            </a:r>
          </a:p>
          <a:p>
            <a:endParaRPr lang="es-ES" dirty="0"/>
          </a:p>
        </p:txBody>
      </p:sp>
      <p:sp>
        <p:nvSpPr>
          <p:cNvPr id="4" name="Marcador de número de diapositiva 3"/>
          <p:cNvSpPr>
            <a:spLocks noGrp="1"/>
          </p:cNvSpPr>
          <p:nvPr>
            <p:ph type="sldNum" sz="quarter" idx="5"/>
          </p:nvPr>
        </p:nvSpPr>
        <p:spPr/>
        <p:txBody>
          <a:bodyPr/>
          <a:lstStyle/>
          <a:p>
            <a:pPr defTabSz="979973">
              <a:defRPr/>
            </a:pPr>
            <a:fld id="{3CB2ADD8-DBB6-4FB6-8B04-DD04F10D5C22}" type="slidenum">
              <a:rPr lang="es-ES">
                <a:solidFill>
                  <a:prstClr val="black"/>
                </a:solidFill>
                <a:latin typeface="Calibri"/>
              </a:rPr>
              <a:pPr defTabSz="979973">
                <a:defRPr/>
              </a:pPr>
              <a:t>19</a:t>
            </a:fld>
            <a:endParaRPr lang="es-ES">
              <a:solidFill>
                <a:prstClr val="black"/>
              </a:solidFill>
              <a:latin typeface="Calibri"/>
            </a:endParaRPr>
          </a:p>
        </p:txBody>
      </p:sp>
    </p:spTree>
    <p:extLst>
      <p:ext uri="{BB962C8B-B14F-4D97-AF65-F5344CB8AC3E}">
        <p14:creationId xmlns:p14="http://schemas.microsoft.com/office/powerpoint/2010/main" val="2265422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 partir de la puesta en marcha de este Plan se pretende que las actuaciones sobre este tema en el ámbito de la Universidad de Málaga estén coordinadas y vayan todas en la misma línea de forma que se complementen para ofrecer un abordaje integrador de este problema, dentro de nuestra institución.</a:t>
            </a:r>
          </a:p>
          <a:p>
            <a:r>
              <a:rPr lang="es-ES" dirty="0"/>
              <a:t>Además, la conducta suicida es multifactorial y, por lo tanto, también requiere un abordaje integral desde diversos ámbitos de la sociedad: servicios sanitarios, sociales, educativos, asociaciones, ayuntamiento, etc. Por ello es necesario una correcta colaboración de todos los organismos implicados en la misma. Con esta línea estratégica se pretende fomentar y potenciar la coordinación entre organismos públicos, agentes sociales e instituciones implicadas en la prevención de la conducta suicida y la Universidad de Málaga.</a:t>
            </a:r>
          </a:p>
          <a:p>
            <a:r>
              <a:rPr lang="es-ES" dirty="0"/>
              <a:t>En Málaga existen diversas iniciativas llevadas a cabo por organismos públicos y asociaciones no gubernamentales encaminadas a la prevención de la conducta suicida las cuales han sido invitadas a formar parte de este I Plan de Prevención de la Conducta Suicida para aunar esfuerzos e iniciativas encaminadas hacia un mismo objetivo. A lo largo del Plan se concretarán las colaboraciones con las siguientes instituciones:</a:t>
            </a:r>
          </a:p>
          <a:p>
            <a:endParaRPr lang="es-ES" dirty="0"/>
          </a:p>
        </p:txBody>
      </p:sp>
      <p:sp>
        <p:nvSpPr>
          <p:cNvPr id="4" name="Marcador de número de diapositiva 3"/>
          <p:cNvSpPr>
            <a:spLocks noGrp="1"/>
          </p:cNvSpPr>
          <p:nvPr>
            <p:ph type="sldNum" sz="quarter" idx="5"/>
          </p:nvPr>
        </p:nvSpPr>
        <p:spPr/>
        <p:txBody>
          <a:bodyPr/>
          <a:lstStyle/>
          <a:p>
            <a:fld id="{3CB2ADD8-DBB6-4FB6-8B04-DD04F10D5C22}" type="slidenum">
              <a:rPr lang="es-ES" smtClean="0"/>
              <a:t>20</a:t>
            </a:fld>
            <a:endParaRPr lang="es-ES"/>
          </a:p>
        </p:txBody>
      </p:sp>
    </p:spTree>
    <p:extLst>
      <p:ext uri="{BB962C8B-B14F-4D97-AF65-F5344CB8AC3E}">
        <p14:creationId xmlns:p14="http://schemas.microsoft.com/office/powerpoint/2010/main" val="2480097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Solo 1 de cada 5 acudieron en el mes previo a salud mental</a:t>
            </a:r>
          </a:p>
          <a:p>
            <a:endParaRPr lang="es-ES" dirty="0"/>
          </a:p>
          <a:p>
            <a:r>
              <a:rPr lang="es-ES" dirty="0"/>
              <a:t>El 83% de los pacientes con riesgo suicida que acuden a un servicio de salud no son correctamente identificados</a:t>
            </a:r>
          </a:p>
        </p:txBody>
      </p:sp>
      <p:sp>
        <p:nvSpPr>
          <p:cNvPr id="4" name="Marcador de número de diapositiva 3"/>
          <p:cNvSpPr>
            <a:spLocks noGrp="1"/>
          </p:cNvSpPr>
          <p:nvPr>
            <p:ph type="sldNum" sz="quarter" idx="5"/>
          </p:nvPr>
        </p:nvSpPr>
        <p:spPr/>
        <p:txBody>
          <a:bodyPr/>
          <a:lstStyle/>
          <a:p>
            <a:fld id="{3CB2ADD8-DBB6-4FB6-8B04-DD04F10D5C22}" type="slidenum">
              <a:rPr lang="es-ES" smtClean="0"/>
              <a:t>22</a:t>
            </a:fld>
            <a:endParaRPr lang="es-ES"/>
          </a:p>
        </p:txBody>
      </p:sp>
    </p:spTree>
    <p:extLst>
      <p:ext uri="{BB962C8B-B14F-4D97-AF65-F5344CB8AC3E}">
        <p14:creationId xmlns:p14="http://schemas.microsoft.com/office/powerpoint/2010/main" val="399941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a:t>
            </a:r>
            <a:r>
              <a:rPr lang="es-ES" baseline="0" dirty="0"/>
              <a:t> suicidio consumado puede producirse en cualquier edad, sin embargo, </a:t>
            </a:r>
            <a:r>
              <a:rPr lang="es-ES" dirty="0"/>
              <a:t>el mayor número de suicidios se produce en</a:t>
            </a:r>
            <a:r>
              <a:rPr lang="es-ES" baseline="0" dirty="0"/>
              <a:t> la edad adulta, en concreto entre los 40 a los 59 años, con una tasa de </a:t>
            </a:r>
            <a:r>
              <a:rPr lang="es-ES" baseline="0" dirty="0" err="1"/>
              <a:t>xxxxx</a:t>
            </a:r>
            <a:r>
              <a:rPr lang="es-ES" baseline="0" dirty="0"/>
              <a:t> . Hablando de tasas, es en las personas menores de 30 años, el grupo </a:t>
            </a:r>
            <a:r>
              <a:rPr lang="es-ES" dirty="0"/>
              <a:t>que presenta las menores tasas de suicidio comparados con otros grupos etarios. </a:t>
            </a:r>
          </a:p>
          <a:p>
            <a:endParaRPr lang="es-ES" dirty="0"/>
          </a:p>
          <a:p>
            <a:r>
              <a:rPr lang="es-ES" dirty="0"/>
              <a:t>S</a:t>
            </a:r>
            <a:r>
              <a:rPr lang="es-ES" dirty="0">
                <a:latin typeface="Bahnschrift SemiBold" panose="020B0502040204020203" pitchFamily="34" charset="0"/>
                <a:sym typeface="Wingdings" pitchFamily="2" charset="2"/>
              </a:rPr>
              <a:t>in embargo conviene destacar que debido a que hay muchos menos fallecimientos en estas edades tempranas, es la segunda causa de muerte entre la juventud española de 15 a 29 años (n=300), después de los tumores malignos (n=330). También</a:t>
            </a:r>
            <a:r>
              <a:rPr lang="es-ES" baseline="0" dirty="0">
                <a:latin typeface="Bahnschrift SemiBold" panose="020B0502040204020203" pitchFamily="34" charset="0"/>
                <a:sym typeface="Wingdings" pitchFamily="2" charset="2"/>
              </a:rPr>
              <a:t> conviene destacar que es la primera vez que se producen 14 suicidios en edades menores a 15 años.</a:t>
            </a:r>
          </a:p>
          <a:p>
            <a:endParaRPr lang="es-ES" baseline="0" dirty="0">
              <a:latin typeface="Bahnschrift SemiBold" panose="020B0502040204020203" pitchFamily="34" charset="0"/>
              <a:sym typeface="Wingdings" pitchFamily="2" charset="2"/>
            </a:endParaRPr>
          </a:p>
          <a:p>
            <a:endParaRPr lang="es-ES" dirty="0">
              <a:latin typeface="Bahnschrift SemiBold" panose="020B0502040204020203" pitchFamily="34" charset="0"/>
              <a:sym typeface="Wingdings" pitchFamily="2" charset="2"/>
            </a:endParaRPr>
          </a:p>
        </p:txBody>
      </p:sp>
      <p:sp>
        <p:nvSpPr>
          <p:cNvPr id="4" name="3 Marcador de número de diapositiva"/>
          <p:cNvSpPr>
            <a:spLocks noGrp="1"/>
          </p:cNvSpPr>
          <p:nvPr>
            <p:ph type="sldNum" sz="quarter" idx="10"/>
          </p:nvPr>
        </p:nvSpPr>
        <p:spPr/>
        <p:txBody>
          <a:bodyPr/>
          <a:lstStyle/>
          <a:p>
            <a:fld id="{1EC9805A-2783-4872-B433-C368A5CC6650}" type="slidenum">
              <a:rPr lang="es-ES" smtClean="0"/>
              <a:pPr/>
              <a:t>3</a:t>
            </a:fld>
            <a:endParaRPr lang="es-ES"/>
          </a:p>
        </p:txBody>
      </p:sp>
    </p:spTree>
    <p:extLst>
      <p:ext uri="{BB962C8B-B14F-4D97-AF65-F5344CB8AC3E}">
        <p14:creationId xmlns:p14="http://schemas.microsoft.com/office/powerpoint/2010/main" val="1791930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3582786-10A1-4FEF-B3C3-34609AD22B8D}" type="slidenum">
              <a:rPr lang="es-ES" smtClean="0"/>
              <a:t>23</a:t>
            </a:fld>
            <a:endParaRPr lang="es-ES"/>
          </a:p>
        </p:txBody>
      </p:sp>
    </p:spTree>
    <p:extLst>
      <p:ext uri="{BB962C8B-B14F-4D97-AF65-F5344CB8AC3E}">
        <p14:creationId xmlns:p14="http://schemas.microsoft.com/office/powerpoint/2010/main" val="1552618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conocimiento sobre la conducta suicida en el contexto de la formación universitaria en aquellas carreras relacionadas con esta temática es esencial para estos estudiantes por el rol profesional que posteriormente desempeñarán en la sociedad. Por ello se considera importante ofrecer formación sobre este tema en carreras como, por ejemplo: Medicina, Psicología, Ciencias de la Salud, Terapia Ocupacional, Periodismo, Criminología, Ciencias de la Educación, Trabajo Social, Educación Social, etc.</a:t>
            </a:r>
          </a:p>
          <a:p>
            <a:r>
              <a:rPr lang="es-ES" dirty="0"/>
              <a:t>Por otro lado, la investigación supone una herramienta importante en la prevención del suicidio ya que, no solo permite la recogida de datos, análisis y evaluación de los mismos, sino que, a su vez, ayuda a tomar decisiones basadas en la evidencia, que pueden ser implementadas y ejecutadas en los diversos programas de prevención de la conducta suicida. </a:t>
            </a:r>
          </a:p>
          <a:p>
            <a:r>
              <a:rPr lang="es-ES" dirty="0"/>
              <a:t>Con las siguientes actividades se pretende promover la formación académica sobre suicidio y proponer la introducción en los planes de estudio de temas relacionados con el mismo, así como fomentar líneas de investigación enfocadas a este tema. En consonancia con esta temática se seguirá ofertando en el Programa de Doctorado de Psicología una línea de investigación sobre suicidio.</a:t>
            </a:r>
          </a:p>
          <a:p>
            <a:endParaRPr lang="es-ES" dirty="0"/>
          </a:p>
        </p:txBody>
      </p:sp>
      <p:sp>
        <p:nvSpPr>
          <p:cNvPr id="4" name="Marcador de número de diapositiva 3"/>
          <p:cNvSpPr>
            <a:spLocks noGrp="1"/>
          </p:cNvSpPr>
          <p:nvPr>
            <p:ph type="sldNum" sz="quarter" idx="5"/>
          </p:nvPr>
        </p:nvSpPr>
        <p:spPr/>
        <p:txBody>
          <a:bodyPr/>
          <a:lstStyle/>
          <a:p>
            <a:fld id="{3CB2ADD8-DBB6-4FB6-8B04-DD04F10D5C22}" type="slidenum">
              <a:rPr lang="es-ES" smtClean="0"/>
              <a:t>24</a:t>
            </a:fld>
            <a:endParaRPr lang="es-ES"/>
          </a:p>
        </p:txBody>
      </p:sp>
    </p:spTree>
    <p:extLst>
      <p:ext uri="{BB962C8B-B14F-4D97-AF65-F5344CB8AC3E}">
        <p14:creationId xmlns:p14="http://schemas.microsoft.com/office/powerpoint/2010/main" val="3277442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conocimiento sobre la conducta suicida en el contexto de la formación universitaria en aquellas carreras relacionadas con esta temática es esencial para estos estudiantes por el rol profesional que posteriormente desempeñarán en la sociedad. Por ello se considera importante ofrecer formación sobre este tema en carreras como, por ejemplo: Medicina, Psicología, Ciencias de la Salud, Terapia Ocupacional, Periodismo, Criminología, Ciencias de la Educación, Trabajo Social, Educación Social, etc.</a:t>
            </a:r>
          </a:p>
          <a:p>
            <a:r>
              <a:rPr lang="es-ES" dirty="0"/>
              <a:t>Por otro lado, la investigación supone una herramienta importante en la prevención del suicidio ya que, no solo permite la recogida de datos, análisis y evaluación de los mismos, sino que, a su vez, ayuda a tomar decisiones basadas en la evidencia, que pueden ser implementadas y ejecutadas en los diversos programas de prevención de la conducta suicida. </a:t>
            </a:r>
          </a:p>
          <a:p>
            <a:r>
              <a:rPr lang="es-ES" dirty="0"/>
              <a:t>Con las siguientes actividades se pretende promover la formación académica sobre suicidio y proponer la introducción en los planes de estudio de temas relacionados con el mismo, así como fomentar líneas de investigación enfocadas a este tema. En consonancia con esta temática se seguirá ofertando en el Programa de Doctorado de Psicología una línea de investigación sobre suicidio.</a:t>
            </a:r>
          </a:p>
          <a:p>
            <a:endParaRPr lang="es-ES" dirty="0"/>
          </a:p>
        </p:txBody>
      </p:sp>
      <p:sp>
        <p:nvSpPr>
          <p:cNvPr id="4" name="Marcador de número de diapositiva 3"/>
          <p:cNvSpPr>
            <a:spLocks noGrp="1"/>
          </p:cNvSpPr>
          <p:nvPr>
            <p:ph type="sldNum" sz="quarter" idx="5"/>
          </p:nvPr>
        </p:nvSpPr>
        <p:spPr/>
        <p:txBody>
          <a:bodyPr/>
          <a:lstStyle/>
          <a:p>
            <a:fld id="{3CB2ADD8-DBB6-4FB6-8B04-DD04F10D5C22}" type="slidenum">
              <a:rPr lang="es-ES" smtClean="0"/>
              <a:t>25</a:t>
            </a:fld>
            <a:endParaRPr lang="es-ES"/>
          </a:p>
        </p:txBody>
      </p:sp>
    </p:spTree>
    <p:extLst>
      <p:ext uri="{BB962C8B-B14F-4D97-AF65-F5344CB8AC3E}">
        <p14:creationId xmlns:p14="http://schemas.microsoft.com/office/powerpoint/2010/main" val="447358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1.- Número de asistentes, número de actividades y evaluación pre-post de las actividades de sensibilización.</a:t>
            </a:r>
          </a:p>
          <a:p>
            <a:r>
              <a:rPr lang="es-ES" dirty="0"/>
              <a:t>2.- Información sobre pautas de actuación ante situación de riesgo de suicidio.</a:t>
            </a:r>
          </a:p>
          <a:p>
            <a:r>
              <a:rPr lang="es-ES" dirty="0"/>
              <a:t>3.- Número de asignaturas en las que se ha incluido en la Guía Docente el tema del suicidio para su docencia.</a:t>
            </a:r>
          </a:p>
          <a:p>
            <a:r>
              <a:rPr lang="es-ES" dirty="0"/>
              <a:t>4.- Número de Tesis Doctorales, TFM y TFG sobre suicidio desarrollados.</a:t>
            </a:r>
          </a:p>
          <a:p>
            <a:r>
              <a:rPr lang="es-ES" dirty="0"/>
              <a:t>5.- Cursos o talleres propuestos relacionados con el tema del suicidio.</a:t>
            </a:r>
          </a:p>
          <a:p>
            <a:r>
              <a:rPr lang="es-ES" dirty="0"/>
              <a:t>6.- Organización de congresos sobre el suicidio y asistencia a actividades científicas.</a:t>
            </a:r>
          </a:p>
          <a:p>
            <a:r>
              <a:rPr lang="es-ES" dirty="0"/>
              <a:t>7.- Número de informantes clave formados.</a:t>
            </a:r>
          </a:p>
          <a:p>
            <a:r>
              <a:rPr lang="es-ES" dirty="0"/>
              <a:t>8.- Implementación de un protocolo de actuación específico en el SAP para pacientes con conducta suicida.</a:t>
            </a:r>
          </a:p>
          <a:p>
            <a:r>
              <a:rPr lang="es-ES" dirty="0"/>
              <a:t>         9.- Canalizar las actividades relacionadas con la prevención de la conducta suicida en la Universidad de Málaga</a:t>
            </a:r>
          </a:p>
          <a:p>
            <a:r>
              <a:rPr lang="es-ES" dirty="0"/>
              <a:t>10.- Actuaciones de coordinación sobre el suicidio, con instituciones externas a la UMA</a:t>
            </a:r>
          </a:p>
          <a:p>
            <a:r>
              <a:rPr lang="es-ES" dirty="0"/>
              <a:t>11.- Existencia de la sección sobre prevención de suicidio en la página web de la UMA. Actualizada</a:t>
            </a:r>
          </a:p>
          <a:p>
            <a:r>
              <a:rPr lang="es-ES" dirty="0"/>
              <a:t>12.- Acciones de difusión y divulgación de las actividades desarrolladas a partir del actual Plan</a:t>
            </a:r>
          </a:p>
          <a:p>
            <a:endParaRPr lang="es-ES" dirty="0"/>
          </a:p>
        </p:txBody>
      </p:sp>
      <p:sp>
        <p:nvSpPr>
          <p:cNvPr id="4" name="Marcador de número de diapositiva 3"/>
          <p:cNvSpPr>
            <a:spLocks noGrp="1"/>
          </p:cNvSpPr>
          <p:nvPr>
            <p:ph type="sldNum" sz="quarter" idx="5"/>
          </p:nvPr>
        </p:nvSpPr>
        <p:spPr/>
        <p:txBody>
          <a:bodyPr/>
          <a:lstStyle/>
          <a:p>
            <a:fld id="{B3582786-10A1-4FEF-B3C3-34609AD22B8D}" type="slidenum">
              <a:rPr lang="es-ES" smtClean="0"/>
              <a:t>26</a:t>
            </a:fld>
            <a:endParaRPr lang="es-ES"/>
          </a:p>
        </p:txBody>
      </p:sp>
    </p:spTree>
    <p:extLst>
      <p:ext uri="{BB962C8B-B14F-4D97-AF65-F5344CB8AC3E}">
        <p14:creationId xmlns:p14="http://schemas.microsoft.com/office/powerpoint/2010/main" val="2157778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3616434322_2_179:notes"/>
          <p:cNvSpPr txBox="1">
            <a:spLocks noGrp="1"/>
          </p:cNvSpPr>
          <p:nvPr>
            <p:ph type="body" idx="1"/>
          </p:nvPr>
        </p:nvSpPr>
        <p:spPr>
          <a:xfrm>
            <a:off x="476029" y="6339743"/>
            <a:ext cx="3808227" cy="518706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g13616434322_2_179:notes"/>
          <p:cNvSpPr>
            <a:spLocks noGrp="1" noRot="1" noChangeAspect="1"/>
          </p:cNvSpPr>
          <p:nvPr>
            <p:ph type="sldImg" idx="2"/>
          </p:nvPr>
        </p:nvSpPr>
        <p:spPr>
          <a:xfrm>
            <a:off x="-582613" y="1646238"/>
            <a:ext cx="5926138" cy="44465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0771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1.- Número de asistentes, número de actividades y evaluación pre-post de las actividades de sensibilización.</a:t>
            </a:r>
          </a:p>
          <a:p>
            <a:r>
              <a:rPr lang="es-ES" dirty="0"/>
              <a:t>2.- Información sobre pautas de actuación ante situación de riesgo de suicidio.</a:t>
            </a:r>
          </a:p>
          <a:p>
            <a:r>
              <a:rPr lang="es-ES" dirty="0"/>
              <a:t>3.- Número de asignaturas en las que se ha incluido en la Guía Docente el tema del suicidio para su docencia.</a:t>
            </a:r>
          </a:p>
          <a:p>
            <a:r>
              <a:rPr lang="es-ES" dirty="0"/>
              <a:t>4.- Número de Tesis Doctorales, TFM y TFG sobre suicidio desarrollados.</a:t>
            </a:r>
          </a:p>
          <a:p>
            <a:r>
              <a:rPr lang="es-ES" dirty="0"/>
              <a:t>5.- Cursos o talleres propuestos relacionados con el tema del suicidio.</a:t>
            </a:r>
          </a:p>
          <a:p>
            <a:r>
              <a:rPr lang="es-ES" dirty="0"/>
              <a:t>6.- Organización de congresos sobre el suicidio y asistencia a actividades científicas.</a:t>
            </a:r>
          </a:p>
          <a:p>
            <a:r>
              <a:rPr lang="es-ES" dirty="0"/>
              <a:t>7.- Número de informantes clave formados.</a:t>
            </a:r>
          </a:p>
          <a:p>
            <a:r>
              <a:rPr lang="es-ES" dirty="0"/>
              <a:t>8.- Implementación de un protocolo de actuación específico en el SAP para pacientes con conducta suicida.</a:t>
            </a:r>
          </a:p>
          <a:p>
            <a:r>
              <a:rPr lang="es-ES" dirty="0"/>
              <a:t>         9.- Canalizar las actividades relacionadas con la prevención de la conducta suicida en la Universidad de Málaga</a:t>
            </a:r>
          </a:p>
          <a:p>
            <a:r>
              <a:rPr lang="es-ES" dirty="0"/>
              <a:t>10.- Actuaciones de coordinación sobre el suicidio, con instituciones externas a la UMA</a:t>
            </a:r>
          </a:p>
          <a:p>
            <a:r>
              <a:rPr lang="es-ES" dirty="0"/>
              <a:t>11.- Existencia de la sección sobre prevención de suicidio en la página web de la UMA. Actualizada</a:t>
            </a:r>
          </a:p>
          <a:p>
            <a:r>
              <a:rPr lang="es-ES" dirty="0"/>
              <a:t>12.- Acciones de difusión y divulgación de las actividades desarrolladas a partir del actual Plan</a:t>
            </a:r>
          </a:p>
          <a:p>
            <a:endParaRPr lang="es-ES" dirty="0"/>
          </a:p>
        </p:txBody>
      </p:sp>
      <p:sp>
        <p:nvSpPr>
          <p:cNvPr id="4" name="Marcador de número de diapositiva 3"/>
          <p:cNvSpPr>
            <a:spLocks noGrp="1"/>
          </p:cNvSpPr>
          <p:nvPr>
            <p:ph type="sldNum" sz="quarter" idx="5"/>
          </p:nvPr>
        </p:nvSpPr>
        <p:spPr/>
        <p:txBody>
          <a:bodyPr/>
          <a:lstStyle/>
          <a:p>
            <a:fld id="{B3582786-10A1-4FEF-B3C3-34609AD22B8D}" type="slidenum">
              <a:rPr lang="es-ES" smtClean="0"/>
              <a:t>28</a:t>
            </a:fld>
            <a:endParaRPr lang="es-ES"/>
          </a:p>
        </p:txBody>
      </p:sp>
    </p:spTree>
    <p:extLst>
      <p:ext uri="{BB962C8B-B14F-4D97-AF65-F5344CB8AC3E}">
        <p14:creationId xmlns:p14="http://schemas.microsoft.com/office/powerpoint/2010/main" val="3815601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Ante la literatura revisada, se evidencia que existe  un riesgo real de conducta suicida entre los/as jóvenes universitarios/as. Además el que ocurra en edades</a:t>
            </a:r>
            <a:r>
              <a:rPr lang="es-ES" baseline="0" dirty="0"/>
              <a:t> tan jóvenes nos ofrece una oportunidad especial para intervenir en la prevención.</a:t>
            </a:r>
            <a:endParaRPr lang="es-ES" dirty="0"/>
          </a:p>
          <a:p>
            <a:endParaRPr lang="es-ES" dirty="0"/>
          </a:p>
        </p:txBody>
      </p:sp>
      <p:sp>
        <p:nvSpPr>
          <p:cNvPr id="4" name="Marcador de número de diapositiva 3"/>
          <p:cNvSpPr>
            <a:spLocks noGrp="1"/>
          </p:cNvSpPr>
          <p:nvPr>
            <p:ph type="sldNum" sz="quarter" idx="5"/>
          </p:nvPr>
        </p:nvSpPr>
        <p:spPr/>
        <p:txBody>
          <a:bodyPr/>
          <a:lstStyle/>
          <a:p>
            <a:fld id="{10BEB12C-A71D-40C5-BFDA-55F68DAEC11B}" type="slidenum">
              <a:rPr lang="es-ES" smtClean="0"/>
              <a:t>29</a:t>
            </a:fld>
            <a:endParaRPr lang="es-ES"/>
          </a:p>
        </p:txBody>
      </p:sp>
    </p:spTree>
    <p:extLst>
      <p:ext uri="{BB962C8B-B14F-4D97-AF65-F5344CB8AC3E}">
        <p14:creationId xmlns:p14="http://schemas.microsoft.com/office/powerpoint/2010/main" val="54161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El suicidio</a:t>
            </a:r>
            <a:r>
              <a:rPr lang="es-ES" baseline="0" dirty="0"/>
              <a:t> consumado es la punta del iceberg de la conducta suicida, ya que por cada suicidio consumado hay 20 personas que lo intentan y que no lo han conseguido. Si bien las cifras son altas, esto es una buena noticia ya que significa que PODEMOS INTERVENIR EN ESTAS PERSONAS.</a:t>
            </a:r>
          </a:p>
          <a:p>
            <a:r>
              <a:rPr lang="es-ES" dirty="0">
                <a:solidFill>
                  <a:srgbClr val="FF0000"/>
                </a:solidFill>
                <a:latin typeface="TiemposText-Regular"/>
                <a:ea typeface="Times New Roman"/>
                <a:cs typeface="Helvetica"/>
              </a:rPr>
              <a:t>Y hay que trabajar para sensibilizar a la población, para que nunca minusvalore una tentativa, que nunca la interprete como una mera llamada de atención. Las tentativas siempre se tienen que tomar en serio, por muy manipuladoras que parezcan, y aunque algunas lo sean, porque cuando alguien pone en riesgo su integridad física porque está sobrepasado por la angustia, estamos ante un problema de salud importante, no ante una manía ni una debilidad personal. </a:t>
            </a:r>
            <a:endParaRPr lang="es-ES" dirty="0"/>
          </a:p>
        </p:txBody>
      </p:sp>
      <p:sp>
        <p:nvSpPr>
          <p:cNvPr id="4" name="3 Marcador de número de diapositiva"/>
          <p:cNvSpPr>
            <a:spLocks noGrp="1"/>
          </p:cNvSpPr>
          <p:nvPr>
            <p:ph type="sldNum" sz="quarter" idx="10"/>
          </p:nvPr>
        </p:nvSpPr>
        <p:spPr/>
        <p:txBody>
          <a:bodyPr/>
          <a:lstStyle/>
          <a:p>
            <a:fld id="{1EC9805A-2783-4872-B433-C368A5CC6650}" type="slidenum">
              <a:rPr lang="es-ES" smtClean="0"/>
              <a:pPr/>
              <a:t>4</a:t>
            </a:fld>
            <a:endParaRPr lang="es-ES"/>
          </a:p>
        </p:txBody>
      </p:sp>
    </p:spTree>
    <p:extLst>
      <p:ext uri="{BB962C8B-B14F-4D97-AF65-F5344CB8AC3E}">
        <p14:creationId xmlns:p14="http://schemas.microsoft.com/office/powerpoint/2010/main" val="1003931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10BEB12C-A71D-40C5-BFDA-55F68DAEC11B}" type="slidenum">
              <a:rPr lang="es-ES" smtClean="0"/>
              <a:t>5</a:t>
            </a:fld>
            <a:endParaRPr lang="es-ES"/>
          </a:p>
        </p:txBody>
      </p:sp>
    </p:spTree>
    <p:extLst>
      <p:ext uri="{BB962C8B-B14F-4D97-AF65-F5344CB8AC3E}">
        <p14:creationId xmlns:p14="http://schemas.microsoft.com/office/powerpoint/2010/main" val="174864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Factores de riesgo y protección de la conducta suicida en jóvenes</a:t>
            </a:r>
            <a:endParaRPr lang="es-ES" dirty="0"/>
          </a:p>
          <a:p>
            <a:r>
              <a:rPr lang="es-ES" dirty="0"/>
              <a:t>El riesgo de suicidio en la población juvenil está asociado a una gran diversidad de factores. </a:t>
            </a:r>
          </a:p>
          <a:p>
            <a:endParaRPr lang="es-ES" dirty="0"/>
          </a:p>
          <a:p>
            <a:r>
              <a:rPr lang="es-ES" dirty="0"/>
              <a:t>En primer lugar, debemos destacar que la adolescencia y adultez temprana se trata de una etapa complicada, ya que durante la misma se experimentan grandes cambios tanto a nivel psicológico, biológico como social (</a:t>
            </a:r>
            <a:r>
              <a:rPr lang="es-ES" dirty="0" err="1"/>
              <a:t>Castellvi</a:t>
            </a:r>
            <a:r>
              <a:rPr lang="es-ES" dirty="0"/>
              <a:t> et al., 2017).  Más concretamente, el paso a la universidad podría considerarse como un periodo que incrementa el riesgo para el desarrollo de trastornos mentales, dado que supone una transición que genera un alto nivel de estrés (</a:t>
            </a:r>
            <a:r>
              <a:rPr lang="es-ES" dirty="0" err="1"/>
              <a:t>Gollust</a:t>
            </a:r>
            <a:r>
              <a:rPr lang="es-ES" dirty="0"/>
              <a:t>, </a:t>
            </a:r>
            <a:r>
              <a:rPr lang="es-ES" dirty="0" err="1"/>
              <a:t>Eisenberg</a:t>
            </a:r>
            <a:r>
              <a:rPr lang="es-ES" dirty="0"/>
              <a:t> &amp; </a:t>
            </a:r>
            <a:r>
              <a:rPr lang="es-ES" dirty="0" err="1"/>
              <a:t>Golberstein</a:t>
            </a:r>
            <a:r>
              <a:rPr lang="es-ES" dirty="0"/>
              <a:t>, 2008; </a:t>
            </a:r>
            <a:r>
              <a:rPr lang="es-ES" dirty="0" err="1"/>
              <a:t>Stallman</a:t>
            </a:r>
            <a:r>
              <a:rPr lang="es-ES" dirty="0"/>
              <a:t>, 2011). </a:t>
            </a:r>
          </a:p>
          <a:p>
            <a:r>
              <a:rPr lang="es-ES" dirty="0"/>
              <a:t>En este sentido, se ha considerado el estrés académico como un factor fundamental que sufren en gran medida los universitarios, y que les genera problemas en diferentes aspectos de su vida, como en su salud mental, con afectación específica en la conducta suicida (</a:t>
            </a:r>
            <a:r>
              <a:rPr lang="es-ES" dirty="0" err="1"/>
              <a:t>Monk</a:t>
            </a:r>
            <a:r>
              <a:rPr lang="es-ES" dirty="0"/>
              <a:t>, 2004; Collazo, 2013). </a:t>
            </a:r>
          </a:p>
          <a:p>
            <a:r>
              <a:rPr lang="es-ES" dirty="0"/>
              <a:t>También en relación con el ámbito escolar y universitario, se encuentra la influencia de factores algo más específicos en la incidencia suicida, como son el fracaso escolar (</a:t>
            </a:r>
            <a:r>
              <a:rPr lang="es-ES" dirty="0" err="1"/>
              <a:t>Fergusson</a:t>
            </a:r>
            <a:r>
              <a:rPr lang="es-ES" dirty="0"/>
              <a:t>, </a:t>
            </a:r>
            <a:r>
              <a:rPr lang="es-ES" dirty="0" err="1"/>
              <a:t>Beautrais</a:t>
            </a:r>
            <a:r>
              <a:rPr lang="es-ES" dirty="0"/>
              <a:t> &amp; </a:t>
            </a:r>
            <a:r>
              <a:rPr lang="es-ES" dirty="0" err="1"/>
              <a:t>Horwood</a:t>
            </a:r>
            <a:r>
              <a:rPr lang="es-ES" dirty="0"/>
              <a:t>, 2003) y las interacciones negativas como la discriminación y estigma (Suicide </a:t>
            </a:r>
            <a:r>
              <a:rPr lang="es-ES" dirty="0" err="1"/>
              <a:t>Prevention</a:t>
            </a:r>
            <a:r>
              <a:rPr lang="es-ES" dirty="0"/>
              <a:t> </a:t>
            </a:r>
            <a:r>
              <a:rPr lang="es-ES" dirty="0" err="1"/>
              <a:t>Resource</a:t>
            </a:r>
            <a:r>
              <a:rPr lang="es-ES" dirty="0"/>
              <a:t> Center, 2014).  Por otra parte, entre los elementos que en la literatura más comúnmente han sido asociados con los comportamientos suicidas en esta población, encontramos la depresión, el estrés, y los sentimientos de soledad y desesperanza (</a:t>
            </a:r>
            <a:r>
              <a:rPr lang="es-ES" dirty="0" err="1"/>
              <a:t>Furr</a:t>
            </a:r>
            <a:r>
              <a:rPr lang="es-ES" dirty="0"/>
              <a:t> et al., 2001; </a:t>
            </a:r>
            <a:r>
              <a:rPr lang="es-ES" dirty="0" err="1"/>
              <a:t>Heisel</a:t>
            </a:r>
            <a:r>
              <a:rPr lang="es-ES" dirty="0"/>
              <a:t>, </a:t>
            </a:r>
            <a:r>
              <a:rPr lang="es-ES" dirty="0" err="1"/>
              <a:t>Flett</a:t>
            </a:r>
            <a:r>
              <a:rPr lang="es-ES" dirty="0"/>
              <a:t> &amp; </a:t>
            </a:r>
            <a:r>
              <a:rPr lang="es-ES" dirty="0" err="1"/>
              <a:t>Hewitt</a:t>
            </a:r>
            <a:r>
              <a:rPr lang="es-ES" dirty="0"/>
              <a:t>, 2003; </a:t>
            </a:r>
            <a:r>
              <a:rPr lang="es-ES" dirty="0" err="1"/>
              <a:t>Konick</a:t>
            </a:r>
            <a:r>
              <a:rPr lang="es-ES" dirty="0"/>
              <a:t> &amp; </a:t>
            </a:r>
            <a:r>
              <a:rPr lang="es-ES" dirty="0" err="1"/>
              <a:t>Gutierrez</a:t>
            </a:r>
            <a:r>
              <a:rPr lang="es-ES" dirty="0"/>
              <a:t>, 2005; Li, </a:t>
            </a:r>
            <a:r>
              <a:rPr lang="es-ES" dirty="0" err="1"/>
              <a:t>Dorstyn</a:t>
            </a:r>
            <a:r>
              <a:rPr lang="es-ES" dirty="0"/>
              <a:t> &amp; </a:t>
            </a:r>
            <a:r>
              <a:rPr lang="es-ES" dirty="0" err="1"/>
              <a:t>Jarmon</a:t>
            </a:r>
            <a:r>
              <a:rPr lang="es-ES" dirty="0"/>
              <a:t>, 2019; </a:t>
            </a:r>
            <a:r>
              <a:rPr lang="es-ES" dirty="0" err="1"/>
              <a:t>Lipschitz</a:t>
            </a:r>
            <a:r>
              <a:rPr lang="es-ES" dirty="0"/>
              <a:t>, 1995; Van Orden et al., 2008; Wang, </a:t>
            </a:r>
            <a:r>
              <a:rPr lang="es-ES" dirty="0" err="1"/>
              <a:t>Shi</a:t>
            </a:r>
            <a:r>
              <a:rPr lang="es-ES" dirty="0"/>
              <a:t>, &amp; </a:t>
            </a:r>
            <a:r>
              <a:rPr lang="es-ES" dirty="0" err="1"/>
              <a:t>Luo</a:t>
            </a:r>
            <a:r>
              <a:rPr lang="es-ES" dirty="0"/>
              <a:t>, 2017; Weber, </a:t>
            </a:r>
            <a:r>
              <a:rPr lang="es-ES" dirty="0" err="1"/>
              <a:t>Metha</a:t>
            </a:r>
            <a:r>
              <a:rPr lang="es-ES" dirty="0"/>
              <a:t> &amp; </a:t>
            </a:r>
            <a:r>
              <a:rPr lang="es-ES" dirty="0" err="1"/>
              <a:t>Nelsen</a:t>
            </a:r>
            <a:r>
              <a:rPr lang="es-ES" dirty="0"/>
              <a:t>, 1997; Williams et al., 2008). De manera que el estrés combinado con síntomas depresivos, parecen contribuir en gran medida al incremento de la incidencia del comportamiento y pensamientos suicidas en estudiantes universitarios (Johnson, 2011).  Por último, indicar que recientemente se han analizado factores de riesgo en una muestra de población de estudiantes universitarios españoles, encontrándose que los principales aspectos asociados con la presencia de ideación suicida en esta muestra son la psicopatología parental, sufrir agresiones sexuales y los trastornos del estado de ánimo y ansiedad (Blasco et al., 2018).</a:t>
            </a:r>
          </a:p>
          <a:p>
            <a:endParaRPr lang="es-ES" dirty="0"/>
          </a:p>
        </p:txBody>
      </p:sp>
      <p:sp>
        <p:nvSpPr>
          <p:cNvPr id="4" name="Marcador de número de diapositiva 3"/>
          <p:cNvSpPr>
            <a:spLocks noGrp="1"/>
          </p:cNvSpPr>
          <p:nvPr>
            <p:ph type="sldNum" sz="quarter" idx="5"/>
          </p:nvPr>
        </p:nvSpPr>
        <p:spPr/>
        <p:txBody>
          <a:bodyPr/>
          <a:lstStyle/>
          <a:p>
            <a:fld id="{CEC2261A-9AA3-B249-99B8-EDB860F3B888}" type="slidenum">
              <a:rPr lang="es-ES" smtClean="0"/>
              <a:t>6</a:t>
            </a:fld>
            <a:endParaRPr lang="es-ES" dirty="0"/>
          </a:p>
        </p:txBody>
      </p:sp>
    </p:spTree>
    <p:extLst>
      <p:ext uri="{BB962C8B-B14F-4D97-AF65-F5344CB8AC3E}">
        <p14:creationId xmlns:p14="http://schemas.microsoft.com/office/powerpoint/2010/main" val="411996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a:t>A  continuación voy a resumir</a:t>
            </a:r>
            <a:r>
              <a:rPr lang="es-ES" baseline="0" dirty="0"/>
              <a:t> mi experiencia investigadora. En primer lugar daré una visión general de los indicadores cuantitativos y de calidad, tal y como nos ha evaluado la ANEC y posteriormente agruparé mis publicaciones por temática. Me centraré en las publicaciones de los últimos 10 años, para no alargar demasiado la exposición y porque entiendo que son las que me han ayudad a acreditarme como catedrática.</a:t>
            </a:r>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9805A-2783-4872-B433-C368A5CC6650}" type="slidenum">
              <a:rPr kumimoji="0" 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294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a:p>
        </p:txBody>
      </p:sp>
      <p:sp>
        <p:nvSpPr>
          <p:cNvPr id="614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011" indent="-301927">
              <a:defRPr>
                <a:solidFill>
                  <a:schemeClr val="tx1"/>
                </a:solidFill>
                <a:latin typeface="Calibri" panose="020F0502020204030204" pitchFamily="34" charset="0"/>
              </a:defRPr>
            </a:lvl2pPr>
            <a:lvl3pPr marL="1207710" indent="-241543">
              <a:defRPr>
                <a:solidFill>
                  <a:schemeClr val="tx1"/>
                </a:solidFill>
                <a:latin typeface="Calibri" panose="020F0502020204030204" pitchFamily="34" charset="0"/>
              </a:defRPr>
            </a:lvl3pPr>
            <a:lvl4pPr marL="1690794" indent="-241543">
              <a:defRPr>
                <a:solidFill>
                  <a:schemeClr val="tx1"/>
                </a:solidFill>
                <a:latin typeface="Calibri" panose="020F0502020204030204" pitchFamily="34" charset="0"/>
              </a:defRPr>
            </a:lvl4pPr>
            <a:lvl5pPr marL="2173879" indent="-241543">
              <a:defRPr>
                <a:solidFill>
                  <a:schemeClr val="tx1"/>
                </a:solidFill>
                <a:latin typeface="Calibri" panose="020F0502020204030204" pitchFamily="34" charset="0"/>
              </a:defRPr>
            </a:lvl5pPr>
            <a:lvl6pPr marL="2656962" indent="-241543" eaLnBrk="0" fontAlgn="base" hangingPunct="0">
              <a:spcBef>
                <a:spcPct val="0"/>
              </a:spcBef>
              <a:spcAft>
                <a:spcPct val="0"/>
              </a:spcAft>
              <a:defRPr>
                <a:solidFill>
                  <a:schemeClr val="tx1"/>
                </a:solidFill>
                <a:latin typeface="Calibri" panose="020F0502020204030204" pitchFamily="34" charset="0"/>
              </a:defRPr>
            </a:lvl6pPr>
            <a:lvl7pPr marL="3140046" indent="-241543" eaLnBrk="0" fontAlgn="base" hangingPunct="0">
              <a:spcBef>
                <a:spcPct val="0"/>
              </a:spcBef>
              <a:spcAft>
                <a:spcPct val="0"/>
              </a:spcAft>
              <a:defRPr>
                <a:solidFill>
                  <a:schemeClr val="tx1"/>
                </a:solidFill>
                <a:latin typeface="Calibri" panose="020F0502020204030204" pitchFamily="34" charset="0"/>
              </a:defRPr>
            </a:lvl7pPr>
            <a:lvl8pPr marL="3623130" indent="-241543" eaLnBrk="0" fontAlgn="base" hangingPunct="0">
              <a:spcBef>
                <a:spcPct val="0"/>
              </a:spcBef>
              <a:spcAft>
                <a:spcPct val="0"/>
              </a:spcAft>
              <a:defRPr>
                <a:solidFill>
                  <a:schemeClr val="tx1"/>
                </a:solidFill>
                <a:latin typeface="Calibri" panose="020F0502020204030204" pitchFamily="34" charset="0"/>
              </a:defRPr>
            </a:lvl8pPr>
            <a:lvl9pPr marL="4106214" indent="-24154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FAFD113-1FBA-49C6-9759-813E274A9854}" type="slidenum">
              <a:rPr lang="es-ES" altLang="es-ES" smtClean="0">
                <a:solidFill>
                  <a:prstClr val="black"/>
                </a:solidFill>
              </a:rPr>
              <a:pPr fontAlgn="base">
                <a:spcBef>
                  <a:spcPct val="0"/>
                </a:spcBef>
                <a:spcAft>
                  <a:spcPct val="0"/>
                </a:spcAft>
              </a:pPr>
              <a:t>8</a:t>
            </a:fld>
            <a:endParaRPr lang="es-ES" altLang="es-ES">
              <a:solidFill>
                <a:prstClr val="black"/>
              </a:solidFill>
            </a:endParaRPr>
          </a:p>
        </p:txBody>
      </p:sp>
    </p:spTree>
    <p:extLst>
      <p:ext uri="{BB962C8B-B14F-4D97-AF65-F5344CB8AC3E}">
        <p14:creationId xmlns:p14="http://schemas.microsoft.com/office/powerpoint/2010/main" val="1727172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los últimos meses, comunidades como Aragón, Comunidad Valenciana, Castilla y León, Baleares y Extremadura han aprobado protocolos para la prevención del suicidio y las conductas </a:t>
            </a:r>
            <a:r>
              <a:rPr lang="es-ES" dirty="0" err="1"/>
              <a:t>autolíticas</a:t>
            </a:r>
            <a:r>
              <a:rPr lang="es-ES" dirty="0"/>
              <a:t> en los centros educativos (tanto primaria como secundaria) urgidas por la sensación de “desprotección” y falta de herramientas de los docentes y por los datos oficiales. </a:t>
            </a:r>
          </a:p>
          <a:p>
            <a:endParaRPr lang="es-ES" dirty="0"/>
          </a:p>
        </p:txBody>
      </p:sp>
      <p:sp>
        <p:nvSpPr>
          <p:cNvPr id="4" name="Marcador de número de diapositiva 3"/>
          <p:cNvSpPr>
            <a:spLocks noGrp="1"/>
          </p:cNvSpPr>
          <p:nvPr>
            <p:ph type="sldNum" sz="quarter" idx="10"/>
          </p:nvPr>
        </p:nvSpPr>
        <p:spPr/>
        <p:txBody>
          <a:bodyPr/>
          <a:lstStyle/>
          <a:p>
            <a:fld id="{1EC9805A-2783-4872-B433-C368A5CC6650}" type="slidenum">
              <a:rPr lang="es-ES" smtClean="0"/>
              <a:pPr/>
              <a:t>9</a:t>
            </a:fld>
            <a:endParaRPr lang="es-ES"/>
          </a:p>
        </p:txBody>
      </p:sp>
    </p:spTree>
    <p:extLst>
      <p:ext uri="{BB962C8B-B14F-4D97-AF65-F5344CB8AC3E}">
        <p14:creationId xmlns:p14="http://schemas.microsoft.com/office/powerpoint/2010/main" val="292316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752">
              <a:defRPr/>
            </a:pPr>
            <a:r>
              <a:rPr lang="es-ES" sz="1300" dirty="0"/>
              <a:t>Para la puesta en marcha de cualquier plan preventivo es necesario identificar la magnitud del problema y con ese objetivo, en marzo de 2021, se realizó un estudio de investigación con los estudiantes de la Universidad de Málaga para conocer la prevalencia de la conducta suicida no letal. Los resultados de esta encuesta indican que la prevalencia, en los 6 meses previos a la entrevista, fue del 30,4% para los deseos de muerte, 14,7% para las ideas de suicidio, 5% para las lesiones </a:t>
            </a:r>
            <a:r>
              <a:rPr lang="es-ES" sz="1300" dirty="0" err="1"/>
              <a:t>auto-infligidas</a:t>
            </a:r>
            <a:r>
              <a:rPr lang="es-ES" sz="1300" dirty="0"/>
              <a:t> y un 0,5% para los intentos de suicidio. En conclusión, consideramos que la conducta suicida está presente en los estudiantes de la Universidad de Málaga en cifras similares a las obtenidas en otros contextos universitarios. Hay que tener en cuenta que esta encuesta se realizó durante la pandemia Covid-19, en concreto en referencia al periodo en el que la docencia se debía impartir en forma on-line y no presencial (octubre 2020-marzo 2021), por lo que estos resultados habría que interpretarlos a la luz de esta circunstancia y que podría estar influyendo en las tasas de conducta suicida obtenidas.</a:t>
            </a:r>
          </a:p>
          <a:p>
            <a:endParaRPr lang="es-ES" dirty="0"/>
          </a:p>
        </p:txBody>
      </p:sp>
      <p:sp>
        <p:nvSpPr>
          <p:cNvPr id="4" name="Marcador de número de diapositiva 3"/>
          <p:cNvSpPr>
            <a:spLocks noGrp="1"/>
          </p:cNvSpPr>
          <p:nvPr>
            <p:ph type="sldNum" sz="quarter" idx="10"/>
          </p:nvPr>
        </p:nvSpPr>
        <p:spPr/>
        <p:txBody>
          <a:bodyPr/>
          <a:lstStyle/>
          <a:p>
            <a:fld id="{1EC9805A-2783-4872-B433-C368A5CC6650}" type="slidenum">
              <a:rPr lang="es-ES" smtClean="0"/>
              <a:pPr/>
              <a:t>10</a:t>
            </a:fld>
            <a:endParaRPr lang="es-ES"/>
          </a:p>
        </p:txBody>
      </p:sp>
    </p:spTree>
    <p:extLst>
      <p:ext uri="{BB962C8B-B14F-4D97-AF65-F5344CB8AC3E}">
        <p14:creationId xmlns:p14="http://schemas.microsoft.com/office/powerpoint/2010/main" val="3915719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www.smart4md.eu/"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DF48A8B-D5A2-4DCD-8165-45F688E9E945}" type="datetimeFigureOut">
              <a:rPr lang="es-ES" smtClean="0"/>
              <a:t>18/09/2022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D69A8C7-1B1F-4100-98B8-DBBA1CD991B6}" type="slidenum">
              <a:rPr lang="es-ES" smtClean="0"/>
              <a:t>‹Nº›</a:t>
            </a:fld>
            <a:endParaRPr lang="es-ES"/>
          </a:p>
        </p:txBody>
      </p:sp>
    </p:spTree>
    <p:extLst>
      <p:ext uri="{BB962C8B-B14F-4D97-AF65-F5344CB8AC3E}">
        <p14:creationId xmlns:p14="http://schemas.microsoft.com/office/powerpoint/2010/main" val="3925581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DF48A8B-D5A2-4DCD-8165-45F688E9E945}" type="datetimeFigureOut">
              <a:rPr lang="es-ES" smtClean="0"/>
              <a:t>18/09/2022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D69A8C7-1B1F-4100-98B8-DBBA1CD991B6}" type="slidenum">
              <a:rPr lang="es-ES" smtClean="0"/>
              <a:t>‹Nº›</a:t>
            </a:fld>
            <a:endParaRPr lang="es-ES"/>
          </a:p>
        </p:txBody>
      </p:sp>
    </p:spTree>
    <p:extLst>
      <p:ext uri="{BB962C8B-B14F-4D97-AF65-F5344CB8AC3E}">
        <p14:creationId xmlns:p14="http://schemas.microsoft.com/office/powerpoint/2010/main" val="3425047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DF48A8B-D5A2-4DCD-8165-45F688E9E945}" type="datetimeFigureOut">
              <a:rPr lang="es-ES" smtClean="0"/>
              <a:t>18/09/2022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D69A8C7-1B1F-4100-98B8-DBBA1CD991B6}" type="slidenum">
              <a:rPr lang="es-ES" smtClean="0"/>
              <a:t>‹Nº›</a:t>
            </a:fld>
            <a:endParaRPr lang="es-ES"/>
          </a:p>
        </p:txBody>
      </p:sp>
    </p:spTree>
    <p:extLst>
      <p:ext uri="{BB962C8B-B14F-4D97-AF65-F5344CB8AC3E}">
        <p14:creationId xmlns:p14="http://schemas.microsoft.com/office/powerpoint/2010/main" val="2736860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1737" t="3273" r="-10249" b="-3273"/>
          <a:stretch/>
        </p:blipFill>
        <p:spPr bwMode="auto">
          <a:xfrm>
            <a:off x="-6687" y="0"/>
            <a:ext cx="4698521"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1737" t="3273" r="16138" b="-3273"/>
          <a:stretch/>
        </p:blipFill>
        <p:spPr bwMode="auto">
          <a:xfrm>
            <a:off x="3969062" y="0"/>
            <a:ext cx="5174939"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79" y="41860"/>
            <a:ext cx="1306688" cy="65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userDrawn="1"/>
        </p:nvSpPr>
        <p:spPr>
          <a:xfrm>
            <a:off x="66625" y="554019"/>
            <a:ext cx="1452642" cy="230832"/>
          </a:xfrm>
          <a:prstGeom prst="rect">
            <a:avLst/>
          </a:prstGeom>
        </p:spPr>
        <p:txBody>
          <a:bodyPr wrap="none">
            <a:spAutoFit/>
          </a:bodyPr>
          <a:lstStyle/>
          <a:p>
            <a:r>
              <a:rPr lang="en-GB" sz="9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4"/>
              </a:rPr>
              <a:t>http://www.smart4md.eu/</a:t>
            </a:r>
            <a:endParaRPr lang="en-GB" sz="900" dirty="0"/>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55656" y="0"/>
            <a:ext cx="749510" cy="692516"/>
          </a:xfrm>
          <a:prstGeom prst="rect">
            <a:avLst/>
          </a:prstGeom>
        </p:spPr>
      </p:pic>
      <p:sp>
        <p:nvSpPr>
          <p:cNvPr id="13" name="3 CuadroTexto"/>
          <p:cNvSpPr txBox="1"/>
          <p:nvPr userDrawn="1"/>
        </p:nvSpPr>
        <p:spPr>
          <a:xfrm>
            <a:off x="2342572" y="-237847"/>
            <a:ext cx="4286594" cy="807913"/>
          </a:xfrm>
          <a:prstGeom prst="rect">
            <a:avLst/>
          </a:prstGeom>
          <a:noFill/>
        </p:spPr>
        <p:txBody>
          <a:bodyPr wrap="square" rtlCol="0">
            <a:spAutoFit/>
          </a:bodyPr>
          <a:lstStyle/>
          <a:p>
            <a:pPr algn="ctr"/>
            <a:endParaRPr lang="es-ES" sz="1200" b="1" dirty="0"/>
          </a:p>
          <a:p>
            <a:pPr algn="ctr"/>
            <a:r>
              <a:rPr lang="en-GB" sz="1200" dirty="0"/>
              <a:t>European Commission - Research</a:t>
            </a:r>
          </a:p>
          <a:p>
            <a:r>
              <a:rPr lang="en-GB" sz="1200" b="1" u="sng" dirty="0"/>
              <a:t>S</a:t>
            </a:r>
            <a:r>
              <a:rPr lang="en-GB" sz="1200" dirty="0"/>
              <a:t>upport </a:t>
            </a:r>
            <a:r>
              <a:rPr lang="en-GB" sz="1200" b="1" u="sng" dirty="0"/>
              <a:t>M</a:t>
            </a:r>
            <a:r>
              <a:rPr lang="en-GB" sz="1200" dirty="0"/>
              <a:t>onitoring and </a:t>
            </a:r>
            <a:r>
              <a:rPr lang="en-GB" sz="1200" b="1" u="sng" dirty="0"/>
              <a:t>R</a:t>
            </a:r>
            <a:r>
              <a:rPr lang="en-GB" sz="1200" dirty="0"/>
              <a:t>eminder </a:t>
            </a:r>
            <a:r>
              <a:rPr lang="en-GB" sz="1200" b="1" u="sng" dirty="0"/>
              <a:t>T</a:t>
            </a:r>
            <a:r>
              <a:rPr lang="en-GB" sz="1200" dirty="0"/>
              <a:t>echnology for </a:t>
            </a:r>
            <a:r>
              <a:rPr lang="en-GB" sz="1200" b="1" u="sng" dirty="0"/>
              <a:t>M</a:t>
            </a:r>
            <a:r>
              <a:rPr lang="en-GB" sz="1200" dirty="0"/>
              <a:t>ild </a:t>
            </a:r>
            <a:r>
              <a:rPr lang="en-GB" sz="1200" b="1" u="sng" dirty="0"/>
              <a:t>D</a:t>
            </a:r>
            <a:r>
              <a:rPr lang="en-GB" sz="1200" dirty="0"/>
              <a:t>ementia</a:t>
            </a:r>
            <a:endParaRPr lang="es-ES" sz="1200" dirty="0"/>
          </a:p>
          <a:p>
            <a:pPr algn="ctr"/>
            <a:r>
              <a:rPr lang="en-US" sz="1050" dirty="0"/>
              <a:t>Horizon 2020 - Grant number: 643399</a:t>
            </a:r>
            <a:endParaRPr lang="es-ES" sz="1050" dirty="0"/>
          </a:p>
        </p:txBody>
      </p:sp>
    </p:spTree>
    <p:extLst>
      <p:ext uri="{BB962C8B-B14F-4D97-AF65-F5344CB8AC3E}">
        <p14:creationId xmlns:p14="http://schemas.microsoft.com/office/powerpoint/2010/main" val="237427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3"/>
          <p:cNvSpPr>
            <a:spLocks noGrp="1"/>
          </p:cNvSpPr>
          <p:nvPr>
            <p:ph type="dt" sz="half" idx="10"/>
          </p:nvPr>
        </p:nvSpPr>
        <p:spPr>
          <a:xfrm>
            <a:off x="628650" y="6356353"/>
            <a:ext cx="2057400" cy="365125"/>
          </a:xfrm>
          <a:prstGeom prst="rect">
            <a:avLst/>
          </a:prstGeom>
        </p:spPr>
        <p:txBody>
          <a:bodyPr/>
          <a:lstStyle>
            <a:lvl1pPr>
              <a:defRPr/>
            </a:lvl1pPr>
          </a:lstStyle>
          <a:p>
            <a:pPr>
              <a:defRPr/>
            </a:pPr>
            <a:r>
              <a:rPr lang="es-ES"/>
              <a:t>26/01/2021</a:t>
            </a:r>
          </a:p>
        </p:txBody>
      </p:sp>
      <p:sp>
        <p:nvSpPr>
          <p:cNvPr id="4" name="Marcador de pie de página 4"/>
          <p:cNvSpPr>
            <a:spLocks noGrp="1"/>
          </p:cNvSpPr>
          <p:nvPr>
            <p:ph type="ftr" sz="quarter" idx="11"/>
          </p:nvPr>
        </p:nvSpPr>
        <p:spPr>
          <a:xfrm>
            <a:off x="3028950" y="6356353"/>
            <a:ext cx="3086100" cy="365125"/>
          </a:xfrm>
          <a:prstGeom prst="rect">
            <a:avLst/>
          </a:prstGeom>
        </p:spPr>
        <p:txBody>
          <a:bodyPr/>
          <a:lstStyle>
            <a:lvl1pPr>
              <a:defRPr/>
            </a:lvl1pPr>
          </a:lstStyle>
          <a:p>
            <a:pPr>
              <a:defRPr/>
            </a:pPr>
            <a:endParaRPr lang="es-ES"/>
          </a:p>
        </p:txBody>
      </p:sp>
      <p:sp>
        <p:nvSpPr>
          <p:cNvPr id="5" name="Marcador de número de diapositiva 5"/>
          <p:cNvSpPr>
            <a:spLocks noGrp="1"/>
          </p:cNvSpPr>
          <p:nvPr>
            <p:ph type="sldNum" sz="quarter" idx="12"/>
          </p:nvPr>
        </p:nvSpPr>
        <p:spPr>
          <a:xfrm>
            <a:off x="6457950" y="6356353"/>
            <a:ext cx="2057400" cy="365125"/>
          </a:xfrm>
          <a:prstGeom prst="rect">
            <a:avLst/>
          </a:prstGeom>
        </p:spPr>
        <p:txBody>
          <a:bodyPr/>
          <a:lstStyle>
            <a:lvl1pPr>
              <a:defRPr/>
            </a:lvl1pPr>
          </a:lstStyle>
          <a:p>
            <a:pPr>
              <a:defRPr/>
            </a:pPr>
            <a:fld id="{2FC9B301-555E-44A7-AF8F-4CCCD6750156}" type="slidenum">
              <a:rPr lang="es-ES"/>
              <a:pPr>
                <a:defRPr/>
              </a:pPr>
              <a:t>‹Nº›</a:t>
            </a:fld>
            <a:endParaRPr lang="es-ES"/>
          </a:p>
        </p:txBody>
      </p:sp>
    </p:spTree>
    <p:extLst>
      <p:ext uri="{BB962C8B-B14F-4D97-AF65-F5344CB8AC3E}">
        <p14:creationId xmlns:p14="http://schemas.microsoft.com/office/powerpoint/2010/main" val="3807941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a:xfrm>
            <a:off x="628650" y="6356353"/>
            <a:ext cx="2057400" cy="365125"/>
          </a:xfrm>
          <a:prstGeom prst="rect">
            <a:avLst/>
          </a:prstGeom>
        </p:spPr>
        <p:txBody>
          <a:bodyPr/>
          <a:lstStyle>
            <a:lvl1pPr>
              <a:defRPr/>
            </a:lvl1pPr>
          </a:lstStyle>
          <a:p>
            <a:pPr>
              <a:defRPr/>
            </a:pPr>
            <a:r>
              <a:rPr lang="es-ES"/>
              <a:t>26/01/2021</a:t>
            </a:r>
          </a:p>
        </p:txBody>
      </p:sp>
      <p:sp>
        <p:nvSpPr>
          <p:cNvPr id="5" name="Marcador de pie de página 4"/>
          <p:cNvSpPr>
            <a:spLocks noGrp="1"/>
          </p:cNvSpPr>
          <p:nvPr>
            <p:ph type="ftr" sz="quarter" idx="11"/>
          </p:nvPr>
        </p:nvSpPr>
        <p:spPr>
          <a:xfrm>
            <a:off x="3028950" y="6356353"/>
            <a:ext cx="3086100" cy="365125"/>
          </a:xfrm>
          <a:prstGeom prst="rect">
            <a:avLst/>
          </a:prstGeom>
        </p:spPr>
        <p:txBody>
          <a:bodyPr/>
          <a:lstStyle>
            <a:lvl1pPr>
              <a:defRPr/>
            </a:lvl1pPr>
          </a:lstStyle>
          <a:p>
            <a:pPr>
              <a:defRPr/>
            </a:pPr>
            <a:endParaRPr lang="es-ES"/>
          </a:p>
        </p:txBody>
      </p:sp>
      <p:sp>
        <p:nvSpPr>
          <p:cNvPr id="6" name="Marcador de número de diapositiva 5"/>
          <p:cNvSpPr>
            <a:spLocks noGrp="1"/>
          </p:cNvSpPr>
          <p:nvPr>
            <p:ph type="sldNum" sz="quarter" idx="12"/>
          </p:nvPr>
        </p:nvSpPr>
        <p:spPr>
          <a:xfrm>
            <a:off x="6457950" y="6356353"/>
            <a:ext cx="2057400" cy="365125"/>
          </a:xfrm>
          <a:prstGeom prst="rect">
            <a:avLst/>
          </a:prstGeom>
        </p:spPr>
        <p:txBody>
          <a:bodyPr/>
          <a:lstStyle>
            <a:lvl1pPr>
              <a:defRPr/>
            </a:lvl1pPr>
          </a:lstStyle>
          <a:p>
            <a:pPr>
              <a:defRPr/>
            </a:pPr>
            <a:fld id="{4EA8CD8B-E591-4041-8EC9-194FF4C35F05}" type="slidenum">
              <a:rPr lang="es-ES"/>
              <a:pPr>
                <a:defRPr/>
              </a:pPr>
              <a:t>‹Nº›</a:t>
            </a:fld>
            <a:endParaRPr lang="es-ES"/>
          </a:p>
        </p:txBody>
      </p:sp>
    </p:spTree>
    <p:extLst>
      <p:ext uri="{BB962C8B-B14F-4D97-AF65-F5344CB8AC3E}">
        <p14:creationId xmlns:p14="http://schemas.microsoft.com/office/powerpoint/2010/main" val="1242766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3635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DF48A8B-D5A2-4DCD-8165-45F688E9E945}" type="datetimeFigureOut">
              <a:rPr lang="es-ES" smtClean="0"/>
              <a:t>18/09/2022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D69A8C7-1B1F-4100-98B8-DBBA1CD991B6}" type="slidenum">
              <a:rPr lang="es-ES" smtClean="0"/>
              <a:t>‹Nº›</a:t>
            </a:fld>
            <a:endParaRPr lang="es-ES"/>
          </a:p>
        </p:txBody>
      </p:sp>
    </p:spTree>
    <p:extLst>
      <p:ext uri="{BB962C8B-B14F-4D97-AF65-F5344CB8AC3E}">
        <p14:creationId xmlns:p14="http://schemas.microsoft.com/office/powerpoint/2010/main" val="4104959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DF48A8B-D5A2-4DCD-8165-45F688E9E945}" type="datetimeFigureOut">
              <a:rPr lang="es-ES" smtClean="0"/>
              <a:t>18/09/2022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ED69A8C7-1B1F-4100-98B8-DBBA1CD991B6}" type="slidenum">
              <a:rPr lang="es-ES" smtClean="0"/>
              <a:t>‹Nº›</a:t>
            </a:fld>
            <a:endParaRPr lang="es-ES"/>
          </a:p>
        </p:txBody>
      </p:sp>
    </p:spTree>
    <p:extLst>
      <p:ext uri="{BB962C8B-B14F-4D97-AF65-F5344CB8AC3E}">
        <p14:creationId xmlns:p14="http://schemas.microsoft.com/office/powerpoint/2010/main" val="107601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DF48A8B-D5A2-4DCD-8165-45F688E9E945}" type="datetimeFigureOut">
              <a:rPr lang="es-ES" smtClean="0"/>
              <a:t>18/09/2022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D69A8C7-1B1F-4100-98B8-DBBA1CD991B6}" type="slidenum">
              <a:rPr lang="es-ES" smtClean="0"/>
              <a:t>‹Nº›</a:t>
            </a:fld>
            <a:endParaRPr lang="es-ES"/>
          </a:p>
        </p:txBody>
      </p:sp>
    </p:spTree>
    <p:extLst>
      <p:ext uri="{BB962C8B-B14F-4D97-AF65-F5344CB8AC3E}">
        <p14:creationId xmlns:p14="http://schemas.microsoft.com/office/powerpoint/2010/main" val="575494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DF48A8B-D5A2-4DCD-8165-45F688E9E945}" type="datetimeFigureOut">
              <a:rPr lang="es-ES" smtClean="0"/>
              <a:t>18/09/2022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ED69A8C7-1B1F-4100-98B8-DBBA1CD991B6}" type="slidenum">
              <a:rPr lang="es-ES" smtClean="0"/>
              <a:t>‹Nº›</a:t>
            </a:fld>
            <a:endParaRPr lang="es-ES"/>
          </a:p>
        </p:txBody>
      </p:sp>
    </p:spTree>
    <p:extLst>
      <p:ext uri="{BB962C8B-B14F-4D97-AF65-F5344CB8AC3E}">
        <p14:creationId xmlns:p14="http://schemas.microsoft.com/office/powerpoint/2010/main" val="143345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DF48A8B-D5A2-4DCD-8165-45F688E9E945}" type="datetimeFigureOut">
              <a:rPr lang="es-ES" smtClean="0"/>
              <a:t>18/09/2022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ED69A8C7-1B1F-4100-98B8-DBBA1CD991B6}" type="slidenum">
              <a:rPr lang="es-ES" smtClean="0"/>
              <a:t>‹Nº›</a:t>
            </a:fld>
            <a:endParaRPr lang="es-ES"/>
          </a:p>
        </p:txBody>
      </p:sp>
    </p:spTree>
    <p:extLst>
      <p:ext uri="{BB962C8B-B14F-4D97-AF65-F5344CB8AC3E}">
        <p14:creationId xmlns:p14="http://schemas.microsoft.com/office/powerpoint/2010/main" val="419289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DF48A8B-D5A2-4DCD-8165-45F688E9E945}" type="datetimeFigureOut">
              <a:rPr lang="es-ES" smtClean="0"/>
              <a:t>18/09/2022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ED69A8C7-1B1F-4100-98B8-DBBA1CD991B6}" type="slidenum">
              <a:rPr lang="es-ES" smtClean="0"/>
              <a:t>‹Nº›</a:t>
            </a:fld>
            <a:endParaRPr lang="es-ES"/>
          </a:p>
        </p:txBody>
      </p:sp>
    </p:spTree>
    <p:extLst>
      <p:ext uri="{BB962C8B-B14F-4D97-AF65-F5344CB8AC3E}">
        <p14:creationId xmlns:p14="http://schemas.microsoft.com/office/powerpoint/2010/main" val="301385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DF48A8B-D5A2-4DCD-8165-45F688E9E945}" type="datetimeFigureOut">
              <a:rPr lang="es-ES" smtClean="0"/>
              <a:t>18/09/2022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D69A8C7-1B1F-4100-98B8-DBBA1CD991B6}" type="slidenum">
              <a:rPr lang="es-ES" smtClean="0"/>
              <a:t>‹Nº›</a:t>
            </a:fld>
            <a:endParaRPr lang="es-ES"/>
          </a:p>
        </p:txBody>
      </p:sp>
    </p:spTree>
    <p:extLst>
      <p:ext uri="{BB962C8B-B14F-4D97-AF65-F5344CB8AC3E}">
        <p14:creationId xmlns:p14="http://schemas.microsoft.com/office/powerpoint/2010/main" val="1657153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DF48A8B-D5A2-4DCD-8165-45F688E9E945}" type="datetimeFigureOut">
              <a:rPr lang="es-ES" smtClean="0"/>
              <a:t>18/09/2022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ED69A8C7-1B1F-4100-98B8-DBBA1CD991B6}" type="slidenum">
              <a:rPr lang="es-ES" smtClean="0"/>
              <a:t>‹Nº›</a:t>
            </a:fld>
            <a:endParaRPr lang="es-ES"/>
          </a:p>
        </p:txBody>
      </p:sp>
    </p:spTree>
    <p:extLst>
      <p:ext uri="{BB962C8B-B14F-4D97-AF65-F5344CB8AC3E}">
        <p14:creationId xmlns:p14="http://schemas.microsoft.com/office/powerpoint/2010/main" val="2962764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www.smart4md.eu/" TargetMode="External"/><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48A8B-D5A2-4DCD-8165-45F688E9E945}" type="datetimeFigureOut">
              <a:rPr lang="es-ES" smtClean="0"/>
              <a:t>18/09/2022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9A8C7-1B1F-4100-98B8-DBBA1CD991B6}" type="slidenum">
              <a:rPr lang="es-ES" smtClean="0"/>
              <a:t>‹Nº›</a:t>
            </a:fld>
            <a:endParaRPr lang="es-ES"/>
          </a:p>
        </p:txBody>
      </p:sp>
    </p:spTree>
    <p:extLst>
      <p:ext uri="{BB962C8B-B14F-4D97-AF65-F5344CB8AC3E}">
        <p14:creationId xmlns:p14="http://schemas.microsoft.com/office/powerpoint/2010/main" val="2639599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881231"/>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2290289"/>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3"/>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41737" t="3273" r="-10249" b="-3273"/>
          <a:stretch/>
        </p:blipFill>
        <p:spPr bwMode="auto">
          <a:xfrm>
            <a:off x="-6687" y="0"/>
            <a:ext cx="4698521"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41737" t="3273" r="16138" b="-3273"/>
          <a:stretch/>
        </p:blipFill>
        <p:spPr bwMode="auto">
          <a:xfrm>
            <a:off x="3969062" y="0"/>
            <a:ext cx="5174939"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4579" y="41860"/>
            <a:ext cx="1306688" cy="65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userDrawn="1"/>
        </p:nvSpPr>
        <p:spPr>
          <a:xfrm>
            <a:off x="66625" y="554019"/>
            <a:ext cx="1452642" cy="230832"/>
          </a:xfrm>
          <a:prstGeom prst="rect">
            <a:avLst/>
          </a:prstGeom>
        </p:spPr>
        <p:txBody>
          <a:bodyPr wrap="none">
            <a:spAutoFit/>
          </a:bodyPr>
          <a:lstStyle/>
          <a:p>
            <a:r>
              <a:rPr lang="en-GB" sz="9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8"/>
              </a:rPr>
              <a:t>http://www.smart4md.eu/</a:t>
            </a:r>
            <a:endParaRPr lang="en-GB" sz="900" dirty="0"/>
          </a:p>
        </p:txBody>
      </p:sp>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255656" y="0"/>
            <a:ext cx="749510" cy="692516"/>
          </a:xfrm>
          <a:prstGeom prst="rect">
            <a:avLst/>
          </a:prstGeom>
        </p:spPr>
      </p:pic>
      <p:sp>
        <p:nvSpPr>
          <p:cNvPr id="24" name="3 CuadroTexto"/>
          <p:cNvSpPr txBox="1"/>
          <p:nvPr userDrawn="1"/>
        </p:nvSpPr>
        <p:spPr>
          <a:xfrm>
            <a:off x="2342572" y="-237847"/>
            <a:ext cx="4286594" cy="807913"/>
          </a:xfrm>
          <a:prstGeom prst="rect">
            <a:avLst/>
          </a:prstGeom>
          <a:noFill/>
        </p:spPr>
        <p:txBody>
          <a:bodyPr wrap="square" rtlCol="0">
            <a:spAutoFit/>
          </a:bodyPr>
          <a:lstStyle/>
          <a:p>
            <a:pPr algn="ctr"/>
            <a:endParaRPr lang="es-ES" sz="1200" b="1" dirty="0"/>
          </a:p>
          <a:p>
            <a:pPr algn="ctr"/>
            <a:r>
              <a:rPr lang="en-GB" sz="1200" dirty="0"/>
              <a:t>European Commission - Research</a:t>
            </a:r>
          </a:p>
          <a:p>
            <a:r>
              <a:rPr lang="en-GB" sz="1200" b="1" u="sng" dirty="0"/>
              <a:t>S</a:t>
            </a:r>
            <a:r>
              <a:rPr lang="en-GB" sz="1200" dirty="0"/>
              <a:t>upport </a:t>
            </a:r>
            <a:r>
              <a:rPr lang="en-GB" sz="1200" b="1" u="sng" dirty="0"/>
              <a:t>M</a:t>
            </a:r>
            <a:r>
              <a:rPr lang="en-GB" sz="1200" dirty="0"/>
              <a:t>onitoring and </a:t>
            </a:r>
            <a:r>
              <a:rPr lang="en-GB" sz="1200" b="1" u="sng" dirty="0"/>
              <a:t>R</a:t>
            </a:r>
            <a:r>
              <a:rPr lang="en-GB" sz="1200" dirty="0"/>
              <a:t>eminder </a:t>
            </a:r>
            <a:r>
              <a:rPr lang="en-GB" sz="1200" b="1" u="sng" dirty="0"/>
              <a:t>T</a:t>
            </a:r>
            <a:r>
              <a:rPr lang="en-GB" sz="1200" dirty="0"/>
              <a:t>echnology for </a:t>
            </a:r>
            <a:r>
              <a:rPr lang="en-GB" sz="1200" b="1" u="sng" dirty="0"/>
              <a:t>M</a:t>
            </a:r>
            <a:r>
              <a:rPr lang="en-GB" sz="1200" dirty="0"/>
              <a:t>ild </a:t>
            </a:r>
            <a:r>
              <a:rPr lang="en-GB" sz="1200" b="1" u="sng" dirty="0"/>
              <a:t>D</a:t>
            </a:r>
            <a:r>
              <a:rPr lang="en-GB" sz="1200" dirty="0"/>
              <a:t>ementia</a:t>
            </a:r>
            <a:endParaRPr lang="es-ES" sz="1200" dirty="0"/>
          </a:p>
          <a:p>
            <a:pPr algn="ctr"/>
            <a:r>
              <a:rPr lang="en-US" sz="1050" dirty="0"/>
              <a:t>Horizon 2020 - Grant number: 643399</a:t>
            </a:r>
            <a:endParaRPr lang="es-ES" sz="1050" dirty="0"/>
          </a:p>
        </p:txBody>
      </p:sp>
    </p:spTree>
    <p:extLst>
      <p:ext uri="{BB962C8B-B14F-4D97-AF65-F5344CB8AC3E}">
        <p14:creationId xmlns:p14="http://schemas.microsoft.com/office/powerpoint/2010/main" val="1482629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8" Type="http://schemas.openxmlformats.org/officeDocument/2006/relationships/hyperlink" Target="https://www.uma.es/media/cache/03/16/0316e8dcb7afa25a017db5e945f16fce.jpg" TargetMode="External"/><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4.jpe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gif"/></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4">
            <a:extLst>
              <a:ext uri="{FF2B5EF4-FFF2-40B4-BE49-F238E27FC236}">
                <a16:creationId xmlns:a16="http://schemas.microsoft.com/office/drawing/2014/main" id="{CEE0E3A2-E02F-44E4-ADEC-9B2EB469215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7699" y="476672"/>
            <a:ext cx="9116301" cy="5213512"/>
          </a:xfrm>
          <a:prstGeom prst="roundRect">
            <a:avLst>
              <a:gd name="adj" fmla="val 8594"/>
            </a:avLst>
          </a:prstGeom>
          <a:solidFill>
            <a:srgbClr val="FFFFFF">
              <a:shade val="85000"/>
            </a:srgbClr>
          </a:solidFill>
          <a:ln>
            <a:noFill/>
          </a:ln>
          <a:effectLst>
            <a:reflection blurRad="12700" endPos="0" dist="5000" dir="5400000" sy="-100000" algn="bl" rotWithShape="0"/>
          </a:effectLst>
        </p:spPr>
      </p:pic>
      <p:grpSp>
        <p:nvGrpSpPr>
          <p:cNvPr id="2" name="Resolución CC de octubre de 2018 (BOE nº XX de XX de octubre de 2018), para la provisión de una plaza de profesor titular de universidad código…"/>
          <p:cNvGrpSpPr/>
          <p:nvPr/>
        </p:nvGrpSpPr>
        <p:grpSpPr>
          <a:xfrm>
            <a:off x="0" y="5690184"/>
            <a:ext cx="9096231" cy="1269983"/>
            <a:chOff x="-4687479" y="-5152334"/>
            <a:chExt cx="11331107" cy="1088391"/>
          </a:xfrm>
        </p:grpSpPr>
        <p:sp>
          <p:nvSpPr>
            <p:cNvPr id="8" name="Resolución 11 de septiembre de 2018 (BOE nº 235 de 28 de septiembre de 2018), para la provisión de una plaza de profesor titular con perfil en Psicopatología en Salud Mental código 045TUN-18…"/>
            <p:cNvSpPr txBox="1"/>
            <p:nvPr/>
          </p:nvSpPr>
          <p:spPr>
            <a:xfrm>
              <a:off x="-4365952" y="-5112593"/>
              <a:ext cx="10628711" cy="6067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1600">
                  <a:solidFill>
                    <a:srgbClr val="2A2A2A"/>
                  </a:solidFill>
                  <a:latin typeface="Helvetica Neue Medium"/>
                  <a:ea typeface="Helvetica Neue Medium"/>
                  <a:cs typeface="Helvetica Neue Medium"/>
                  <a:sym typeface="Helvetica Neue Medium"/>
                </a:defRPr>
              </a:pPr>
              <a:r>
                <a:rPr lang="es-ES" sz="1200" b="1" dirty="0"/>
                <a:t>Berta Moreno </a:t>
              </a:r>
              <a:r>
                <a:rPr lang="es-ES" sz="1200" b="1" dirty="0" err="1"/>
                <a:t>Küstner</a:t>
              </a:r>
              <a:r>
                <a:rPr lang="es-ES" sz="1200" b="1" dirty="0"/>
                <a:t>. </a:t>
              </a:r>
            </a:p>
            <a:p>
              <a:pPr>
                <a:defRPr sz="1600">
                  <a:solidFill>
                    <a:srgbClr val="2A2A2A"/>
                  </a:solidFill>
                  <a:latin typeface="Helvetica Neue Medium"/>
                  <a:ea typeface="Helvetica Neue Medium"/>
                  <a:cs typeface="Helvetica Neue Medium"/>
                  <a:sym typeface="Helvetica Neue Medium"/>
                </a:defRPr>
              </a:pPr>
              <a:r>
                <a:rPr lang="es-ES" sz="1200" b="1" dirty="0"/>
                <a:t>Catedrática de Psicología. Universidad de Málaga</a:t>
              </a:r>
            </a:p>
            <a:p>
              <a:pPr>
                <a:defRPr sz="1600">
                  <a:solidFill>
                    <a:srgbClr val="2A2A2A"/>
                  </a:solidFill>
                  <a:latin typeface="Helvetica Neue Medium"/>
                  <a:ea typeface="Helvetica Neue Medium"/>
                  <a:cs typeface="Helvetica Neue Medium"/>
                  <a:sym typeface="Helvetica Neue Medium"/>
                </a:defRPr>
              </a:pPr>
              <a:r>
                <a:rPr lang="es-ES" sz="1200" b="1" dirty="0"/>
                <a:t>Investigadora Principal: Grupo Andaluz de Investigación Psicosocial GAP. Investigadora IBIMA</a:t>
              </a:r>
              <a:endParaRPr sz="1200" dirty="0"/>
            </a:p>
          </p:txBody>
        </p:sp>
        <p:pic>
          <p:nvPicPr>
            <p:cNvPr id="6" name="Resolución CC de octubre de 2018 (BOE nº XX de XX de octubre de 2018), para la provisión de una plaza de profesor titular de universidad código…" descr="Resolución CC de octubre de 2018 (BOE nº XX de XX de octubre de 2018), para la provisión de una plaza de profesor titular de universidad código…"/>
            <p:cNvPicPr>
              <a:picLocks noChangeAspect="1"/>
            </p:cNvPicPr>
            <p:nvPr/>
          </p:nvPicPr>
          <p:blipFill>
            <a:blip r:embed="rId4"/>
            <a:stretch>
              <a:fillRect/>
            </a:stretch>
          </p:blipFill>
          <p:spPr>
            <a:xfrm>
              <a:off x="-4687479" y="-5152334"/>
              <a:ext cx="11331107" cy="1088391"/>
            </a:xfrm>
            <a:prstGeom prst="rect">
              <a:avLst/>
            </a:prstGeom>
            <a:ln w="12700" cap="flat">
              <a:noFill/>
              <a:miter lim="400000"/>
            </a:ln>
            <a:effectLst/>
          </p:spPr>
        </p:pic>
      </p:grpSp>
      <p:pic>
        <p:nvPicPr>
          <p:cNvPr id="9" name="Imagen 8">
            <a:extLst>
              <a:ext uri="{FF2B5EF4-FFF2-40B4-BE49-F238E27FC236}">
                <a16:creationId xmlns:a16="http://schemas.microsoft.com/office/drawing/2014/main" id="{8A009E84-01A7-4AFE-8EE7-67F01FEEA426}"/>
              </a:ext>
            </a:extLst>
          </p:cNvPr>
          <p:cNvPicPr>
            <a:picLocks noChangeAspect="1"/>
          </p:cNvPicPr>
          <p:nvPr/>
        </p:nvPicPr>
        <p:blipFill>
          <a:blip r:embed="rId5"/>
          <a:stretch>
            <a:fillRect/>
          </a:stretch>
        </p:blipFill>
        <p:spPr>
          <a:xfrm>
            <a:off x="0" y="0"/>
            <a:ext cx="9144000" cy="1268760"/>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3033" y="5690184"/>
            <a:ext cx="1023937"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p:cNvSpPr txBox="1"/>
          <p:nvPr/>
        </p:nvSpPr>
        <p:spPr>
          <a:xfrm>
            <a:off x="234598" y="184284"/>
            <a:ext cx="7415353" cy="584775"/>
          </a:xfrm>
          <a:prstGeom prst="rect">
            <a:avLst/>
          </a:prstGeom>
          <a:noFill/>
        </p:spPr>
        <p:txBody>
          <a:bodyPr wrap="square" rtlCol="0">
            <a:spAutoFit/>
          </a:bodyPr>
          <a:lstStyle/>
          <a:p>
            <a:r>
              <a:rPr lang="es-ES" sz="1600" b="1" i="1" dirty="0">
                <a:solidFill>
                  <a:schemeClr val="bg1"/>
                </a:solidFill>
              </a:rPr>
              <a:t>Compartiendo experiencias en la Prevención y Atención a la Conducta Suicida</a:t>
            </a:r>
          </a:p>
          <a:p>
            <a:r>
              <a:rPr lang="es-ES" sz="1600" b="1" i="1" dirty="0">
                <a:solidFill>
                  <a:schemeClr val="bg1"/>
                </a:solidFill>
              </a:rPr>
              <a:t>Ministerio de Sanidad. Madrid, 19 de septiembre 2022</a:t>
            </a:r>
          </a:p>
        </p:txBody>
      </p:sp>
      <p:sp>
        <p:nvSpPr>
          <p:cNvPr id="7" name="Rectángulo 6"/>
          <p:cNvSpPr/>
          <p:nvPr/>
        </p:nvSpPr>
        <p:spPr>
          <a:xfrm>
            <a:off x="234598" y="1988840"/>
            <a:ext cx="8712968" cy="954107"/>
          </a:xfrm>
          <a:prstGeom prst="rect">
            <a:avLst/>
          </a:prstGeom>
        </p:spPr>
        <p:txBody>
          <a:bodyPr wrap="square">
            <a:spAutoFit/>
          </a:bodyPr>
          <a:lstStyle/>
          <a:p>
            <a:pPr algn="ctr"/>
            <a:r>
              <a:rPr lang="es-ES" sz="2800" b="1" dirty="0">
                <a:latin typeface="+mj-lt"/>
              </a:rPr>
              <a:t>I Plan de Prevención de la Conducta Suicida de la Universidad de Málaga</a:t>
            </a:r>
          </a:p>
        </p:txBody>
      </p:sp>
    </p:spTree>
    <p:extLst>
      <p:ext uri="{BB962C8B-B14F-4D97-AF65-F5344CB8AC3E}">
        <p14:creationId xmlns:p14="http://schemas.microsoft.com/office/powerpoint/2010/main" val="2779818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052" y="1582000"/>
            <a:ext cx="8532948" cy="830997"/>
          </a:xfrm>
        </p:spPr>
        <p:txBody>
          <a:bodyPr>
            <a:noAutofit/>
          </a:bodyPr>
          <a:lstStyle/>
          <a:p>
            <a:pPr algn="l"/>
            <a:r>
              <a:rPr lang="es-ES" sz="2000" b="1" dirty="0"/>
              <a:t>El rol de las universidades en la prevención y promoción de la salud</a:t>
            </a:r>
          </a:p>
        </p:txBody>
      </p:sp>
      <p:sp>
        <p:nvSpPr>
          <p:cNvPr id="14" name="CuadroTexto 13">
            <a:extLst>
              <a:ext uri="{FF2B5EF4-FFF2-40B4-BE49-F238E27FC236}">
                <a16:creationId xmlns:a16="http://schemas.microsoft.com/office/drawing/2014/main" id="{B1A30BA7-A093-4AF9-9A79-4749EE9F5A45}"/>
              </a:ext>
            </a:extLst>
          </p:cNvPr>
          <p:cNvSpPr txBox="1"/>
          <p:nvPr/>
        </p:nvSpPr>
        <p:spPr>
          <a:xfrm>
            <a:off x="575048" y="2244943"/>
            <a:ext cx="8568952" cy="923330"/>
          </a:xfrm>
          <a:prstGeom prst="rect">
            <a:avLst/>
          </a:prstGeom>
          <a:noFill/>
        </p:spPr>
        <p:txBody>
          <a:bodyPr wrap="square" rtlCol="0">
            <a:spAutoFit/>
          </a:bodyPr>
          <a:lstStyle/>
          <a:p>
            <a:pPr marL="342900" indent="-342900">
              <a:buFont typeface="Wingdings" panose="05000000000000000000" pitchFamily="2" charset="2"/>
              <a:buChar char="ü"/>
            </a:pPr>
            <a:r>
              <a:rPr lang="es-ES" dirty="0"/>
              <a:t>Las universidades como instituciones con influencia social</a:t>
            </a:r>
          </a:p>
          <a:p>
            <a:pPr marL="342900" indent="-342900">
              <a:buFont typeface="Wingdings" panose="05000000000000000000" pitchFamily="2" charset="2"/>
              <a:buChar char="ü"/>
            </a:pPr>
            <a:r>
              <a:rPr lang="es-ES" dirty="0"/>
              <a:t>Se forman a jóvenes en la etapa en la que se consolidan los estilos de vida</a:t>
            </a:r>
          </a:p>
          <a:p>
            <a:pPr marL="342900" indent="-342900">
              <a:buFont typeface="Wingdings" panose="05000000000000000000" pitchFamily="2" charset="2"/>
              <a:buChar char="ü"/>
            </a:pPr>
            <a:r>
              <a:rPr lang="es-ES" dirty="0"/>
              <a:t>Serán los futuros profesionales que determinaran la salud de la sociedad futura</a:t>
            </a:r>
          </a:p>
        </p:txBody>
      </p:sp>
      <p:sp>
        <p:nvSpPr>
          <p:cNvPr id="8" name="Título 1">
            <a:extLst>
              <a:ext uri="{FF2B5EF4-FFF2-40B4-BE49-F238E27FC236}">
                <a16:creationId xmlns:a16="http://schemas.microsoft.com/office/drawing/2014/main" id="{5B0D2A55-0ECD-4490-AF9E-999AED724C8D}"/>
              </a:ext>
            </a:extLst>
          </p:cNvPr>
          <p:cNvSpPr txBox="1">
            <a:spLocks noChangeAspect="1"/>
          </p:cNvSpPr>
          <p:nvPr/>
        </p:nvSpPr>
        <p:spPr>
          <a:xfrm>
            <a:off x="368156" y="264416"/>
            <a:ext cx="1494920" cy="1317584"/>
          </a:xfrm>
          <a:prstGeom prst="ellipse">
            <a:avLst/>
          </a:prstGeom>
          <a:solidFill>
            <a:srgbClr val="262626"/>
          </a:solidFill>
          <a:ln w="174625" cmpd="thinThick">
            <a:solidFill>
              <a:srgbClr val="262626"/>
            </a:solidFill>
          </a:ln>
        </p:spPr>
        <p:txBody>
          <a:bodyPr vert="horz" wrap="none"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875" b="1" dirty="0">
                <a:solidFill>
                  <a:schemeClr val="bg1"/>
                </a:solidFill>
              </a:rPr>
              <a:t>Abordaje</a:t>
            </a:r>
            <a:br>
              <a:rPr lang="es-ES" sz="1875" b="1" dirty="0">
                <a:solidFill>
                  <a:schemeClr val="bg1"/>
                </a:solidFill>
              </a:rPr>
            </a:br>
            <a:r>
              <a:rPr lang="es-ES" sz="1875" b="1" dirty="0">
                <a:solidFill>
                  <a:schemeClr val="bg1"/>
                </a:solidFill>
              </a:rPr>
              <a:t>preventivo del</a:t>
            </a:r>
            <a:br>
              <a:rPr lang="es-ES" sz="1875" b="1" dirty="0">
                <a:solidFill>
                  <a:schemeClr val="bg1"/>
                </a:solidFill>
              </a:rPr>
            </a:br>
            <a:r>
              <a:rPr lang="es-ES" sz="1875" b="1" dirty="0">
                <a:solidFill>
                  <a:schemeClr val="bg1"/>
                </a:solidFill>
              </a:rPr>
              <a:t>suicidio</a:t>
            </a:r>
            <a:endParaRPr lang="es-ES" altLang="es-ES" sz="1875" b="1" dirty="0">
              <a:solidFill>
                <a:schemeClr val="bg1"/>
              </a:solidFill>
            </a:endParaRPr>
          </a:p>
        </p:txBody>
      </p:sp>
      <p:sp>
        <p:nvSpPr>
          <p:cNvPr id="9" name="Elipse 32">
            <a:extLst>
              <a:ext uri="{FF2B5EF4-FFF2-40B4-BE49-F238E27FC236}">
                <a16:creationId xmlns:a16="http://schemas.microsoft.com/office/drawing/2014/main" id="{D9A9B90D-A98A-4EAC-B239-A1AA81F4A888}"/>
              </a:ext>
            </a:extLst>
          </p:cNvPr>
          <p:cNvSpPr/>
          <p:nvPr/>
        </p:nvSpPr>
        <p:spPr>
          <a:xfrm>
            <a:off x="1415514" y="3861048"/>
            <a:ext cx="6468854" cy="2448272"/>
          </a:xfrm>
          <a:prstGeom prst="roundRect">
            <a:avLst/>
          </a:prstGeom>
          <a:solidFill>
            <a:schemeClr val="accent2"/>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500" dirty="0"/>
          </a:p>
        </p:txBody>
      </p:sp>
      <p:sp>
        <p:nvSpPr>
          <p:cNvPr id="10" name="CuadroTexto 8">
            <a:extLst>
              <a:ext uri="{FF2B5EF4-FFF2-40B4-BE49-F238E27FC236}">
                <a16:creationId xmlns:a16="http://schemas.microsoft.com/office/drawing/2014/main" id="{FDFE1455-7B38-44F2-9E7F-7A59D36F67ED}"/>
              </a:ext>
            </a:extLst>
          </p:cNvPr>
          <p:cNvSpPr txBox="1"/>
          <p:nvPr/>
        </p:nvSpPr>
        <p:spPr>
          <a:xfrm>
            <a:off x="1547664" y="4300354"/>
            <a:ext cx="6101916" cy="1569660"/>
          </a:xfrm>
          <a:prstGeom prst="rect">
            <a:avLst/>
          </a:prstGeom>
          <a:noFill/>
        </p:spPr>
        <p:txBody>
          <a:bodyPr wrap="square">
            <a:spAutoFit/>
          </a:bodyPr>
          <a:lstStyle/>
          <a:p>
            <a:pPr algn="ctr"/>
            <a:r>
              <a:rPr lang="es-ES" sz="2400" b="1" dirty="0">
                <a:solidFill>
                  <a:schemeClr val="bg1"/>
                </a:solidFill>
              </a:rPr>
              <a:t>NECESIDAD DE PLANES DE PREVENCIÓN/ACTUACIÓN EN SUICIDIO EN EL ÁMBITO UNVERSITARIO</a:t>
            </a:r>
          </a:p>
          <a:p>
            <a:pPr algn="ctr"/>
            <a:endParaRPr lang="es-ES" sz="2400" b="1" dirty="0">
              <a:solidFill>
                <a:schemeClr val="bg1"/>
              </a:solidFill>
            </a:endParaRPr>
          </a:p>
        </p:txBody>
      </p:sp>
    </p:spTree>
    <p:extLst>
      <p:ext uri="{BB962C8B-B14F-4D97-AF65-F5344CB8AC3E}">
        <p14:creationId xmlns:p14="http://schemas.microsoft.com/office/powerpoint/2010/main" val="568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4038" r="890"/>
          <a:stretch/>
        </p:blipFill>
        <p:spPr>
          <a:xfrm>
            <a:off x="0" y="0"/>
            <a:ext cx="9165612" cy="6843213"/>
          </a:xfrm>
          <a:prstGeom prst="rect">
            <a:avLst/>
          </a:prstGeom>
        </p:spPr>
      </p:pic>
      <p:sp>
        <p:nvSpPr>
          <p:cNvPr id="6" name="Rectángulo redondeado 5"/>
          <p:cNvSpPr/>
          <p:nvPr/>
        </p:nvSpPr>
        <p:spPr>
          <a:xfrm>
            <a:off x="1835696" y="836712"/>
            <a:ext cx="45719"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p:cNvSpPr/>
          <p:nvPr/>
        </p:nvSpPr>
        <p:spPr>
          <a:xfrm>
            <a:off x="107504" y="188640"/>
            <a:ext cx="4680520" cy="3232966"/>
          </a:xfrm>
          <a:prstGeom prst="ellipse">
            <a:avLst/>
          </a:prstGeom>
          <a:gradFill flip="none" rotWithShape="1">
            <a:gsLst>
              <a:gs pos="0">
                <a:srgbClr val="8A8682">
                  <a:tint val="66000"/>
                  <a:satMod val="160000"/>
                </a:srgbClr>
              </a:gs>
              <a:gs pos="50000">
                <a:srgbClr val="8A8682">
                  <a:tint val="44500"/>
                  <a:satMod val="160000"/>
                </a:srgbClr>
              </a:gs>
              <a:gs pos="100000">
                <a:srgbClr val="8A8682">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80718" y="1288654"/>
            <a:ext cx="4680520" cy="1569660"/>
          </a:xfrm>
          <a:prstGeom prst="rect">
            <a:avLst/>
          </a:prstGeom>
          <a:noFill/>
        </p:spPr>
        <p:txBody>
          <a:bodyPr wrap="square" rtlCol="0">
            <a:spAutoFit/>
          </a:bodyPr>
          <a:lstStyle/>
          <a:p>
            <a:pPr algn="ctr"/>
            <a:r>
              <a:rPr lang="es-ES" sz="2400" b="1" dirty="0"/>
              <a:t>IDENTIFICACIÓN DE NECESIDADES EN LA UNIVERSIDAD DE MÁLAGA  PARA LA PREVENCIÓN DEL SUICIDIO</a:t>
            </a:r>
          </a:p>
        </p:txBody>
      </p:sp>
    </p:spTree>
    <p:extLst>
      <p:ext uri="{BB962C8B-B14F-4D97-AF65-F5344CB8AC3E}">
        <p14:creationId xmlns:p14="http://schemas.microsoft.com/office/powerpoint/2010/main" val="802916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456" y="52738"/>
            <a:ext cx="6984776" cy="783974"/>
          </a:xfrm>
        </p:spPr>
        <p:txBody>
          <a:bodyPr>
            <a:noAutofit/>
          </a:bodyPr>
          <a:lstStyle/>
          <a:p>
            <a:pPr algn="l"/>
            <a:r>
              <a:rPr lang="es-ES" sz="2800" b="1" dirty="0"/>
              <a:t>ANÁLISIS DE REALIDAD EN LA UMA </a:t>
            </a:r>
          </a:p>
        </p:txBody>
      </p:sp>
      <p:sp>
        <p:nvSpPr>
          <p:cNvPr id="7" name="Elipse 32">
            <a:extLst>
              <a:ext uri="{FF2B5EF4-FFF2-40B4-BE49-F238E27FC236}">
                <a16:creationId xmlns:a16="http://schemas.microsoft.com/office/drawing/2014/main" id="{D9A9B90D-A98A-4EAC-B239-A1AA81F4A888}"/>
              </a:ext>
            </a:extLst>
          </p:cNvPr>
          <p:cNvSpPr/>
          <p:nvPr/>
        </p:nvSpPr>
        <p:spPr>
          <a:xfrm>
            <a:off x="431366" y="2803505"/>
            <a:ext cx="8771452" cy="853900"/>
          </a:xfrm>
          <a:prstGeom prst="roundRect">
            <a:avLst/>
          </a:prstGeom>
          <a:solidFill>
            <a:schemeClr val="accent2"/>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500" dirty="0"/>
          </a:p>
        </p:txBody>
      </p:sp>
      <p:pic>
        <p:nvPicPr>
          <p:cNvPr id="10" name="Imagen 2">
            <a:extLst>
              <a:ext uri="{FF2B5EF4-FFF2-40B4-BE49-F238E27FC236}">
                <a16:creationId xmlns:a16="http://schemas.microsoft.com/office/drawing/2014/main" id="{BDC647BB-A29A-4C70-A61A-A461184AB682}"/>
              </a:ext>
            </a:extLst>
          </p:cNvPr>
          <p:cNvPicPr>
            <a:picLocks noChangeAspect="1"/>
          </p:cNvPicPr>
          <p:nvPr/>
        </p:nvPicPr>
        <p:blipFill rotWithShape="1">
          <a:blip r:embed="rId3"/>
          <a:srcRect r="8009"/>
          <a:stretch/>
        </p:blipFill>
        <p:spPr>
          <a:xfrm>
            <a:off x="6028033" y="45465"/>
            <a:ext cx="1028808" cy="1060361"/>
          </a:xfrm>
          <a:prstGeom prst="rect">
            <a:avLst/>
          </a:prstGeom>
        </p:spPr>
      </p:pic>
      <p:sp>
        <p:nvSpPr>
          <p:cNvPr id="12" name="CuadroTexto 17">
            <a:extLst>
              <a:ext uri="{FF2B5EF4-FFF2-40B4-BE49-F238E27FC236}">
                <a16:creationId xmlns:a16="http://schemas.microsoft.com/office/drawing/2014/main" id="{7C8CD6D7-779E-4EE6-8885-9A67EFEF0670}"/>
              </a:ext>
            </a:extLst>
          </p:cNvPr>
          <p:cNvSpPr txBox="1"/>
          <p:nvPr/>
        </p:nvSpPr>
        <p:spPr>
          <a:xfrm>
            <a:off x="121020" y="2198813"/>
            <a:ext cx="6611220" cy="338554"/>
          </a:xfrm>
          <a:prstGeom prst="rect">
            <a:avLst/>
          </a:prstGeom>
          <a:solidFill>
            <a:schemeClr val="bg2"/>
          </a:solidFill>
        </p:spPr>
        <p:txBody>
          <a:bodyPr wrap="square" rtlCol="0">
            <a:spAutoFit/>
          </a:bodyPr>
          <a:lstStyle/>
          <a:p>
            <a:pPr marL="285750" indent="-285750">
              <a:buFont typeface="Wingdings" pitchFamily="2" charset="2"/>
              <a:buChar char="ü"/>
            </a:pPr>
            <a:r>
              <a:rPr lang="es-ES" sz="1600" b="1" dirty="0"/>
              <a:t>Estudio de investigación: entrevistas on-line a  2212 alumnos (año 2020)</a:t>
            </a:r>
            <a:endParaRPr lang="es-ES" sz="1600" dirty="0"/>
          </a:p>
        </p:txBody>
      </p:sp>
      <p:pic>
        <p:nvPicPr>
          <p:cNvPr id="13" name="5 Imagen">
            <a:extLst>
              <a:ext uri="{FF2B5EF4-FFF2-40B4-BE49-F238E27FC236}">
                <a16:creationId xmlns:a16="http://schemas.microsoft.com/office/drawing/2014/main" id="{AFAD0A85-FC1F-4096-ACFA-7803CCF6D58E}"/>
              </a:ext>
            </a:extLst>
          </p:cNvPr>
          <p:cNvPicPr>
            <a:picLocks noChangeAspect="1"/>
          </p:cNvPicPr>
          <p:nvPr/>
        </p:nvPicPr>
        <p:blipFill>
          <a:blip r:embed="rId4"/>
          <a:srcRect/>
          <a:stretch>
            <a:fillRect/>
          </a:stretch>
        </p:blipFill>
        <p:spPr bwMode="auto">
          <a:xfrm>
            <a:off x="8053426" y="168772"/>
            <a:ext cx="926922" cy="874637"/>
          </a:xfrm>
          <a:prstGeom prst="rect">
            <a:avLst/>
          </a:prstGeom>
          <a:noFill/>
          <a:ln w="9525">
            <a:noFill/>
            <a:miter lim="800000"/>
            <a:headEnd/>
            <a:tailEnd/>
          </a:ln>
        </p:spPr>
      </p:pic>
      <p:sp>
        <p:nvSpPr>
          <p:cNvPr id="14" name="Elipse 32">
            <a:extLst>
              <a:ext uri="{FF2B5EF4-FFF2-40B4-BE49-F238E27FC236}">
                <a16:creationId xmlns:a16="http://schemas.microsoft.com/office/drawing/2014/main" id="{D9A9B90D-A98A-4EAC-B239-A1AA81F4A888}"/>
              </a:ext>
            </a:extLst>
          </p:cNvPr>
          <p:cNvSpPr/>
          <p:nvPr/>
        </p:nvSpPr>
        <p:spPr>
          <a:xfrm>
            <a:off x="431366" y="3968658"/>
            <a:ext cx="8816863" cy="799377"/>
          </a:xfrm>
          <a:prstGeom prst="roundRect">
            <a:avLst/>
          </a:prstGeom>
          <a:solidFill>
            <a:schemeClr val="accent2"/>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500" dirty="0"/>
          </a:p>
        </p:txBody>
      </p:sp>
      <p:sp>
        <p:nvSpPr>
          <p:cNvPr id="15" name="CuadroTexto 8">
            <a:extLst>
              <a:ext uri="{FF2B5EF4-FFF2-40B4-BE49-F238E27FC236}">
                <a16:creationId xmlns:a16="http://schemas.microsoft.com/office/drawing/2014/main" id="{FDFE1455-7B38-44F2-9E7F-7A59D36F67ED}"/>
              </a:ext>
            </a:extLst>
          </p:cNvPr>
          <p:cNvSpPr txBox="1"/>
          <p:nvPr/>
        </p:nvSpPr>
        <p:spPr>
          <a:xfrm>
            <a:off x="383250" y="3955135"/>
            <a:ext cx="8710460" cy="830997"/>
          </a:xfrm>
          <a:prstGeom prst="rect">
            <a:avLst/>
          </a:prstGeom>
          <a:noFill/>
        </p:spPr>
        <p:txBody>
          <a:bodyPr wrap="square">
            <a:spAutoFit/>
          </a:bodyPr>
          <a:lstStyle/>
          <a:p>
            <a:pPr algn="ctr"/>
            <a:r>
              <a:rPr lang="es-ES" sz="2400" b="1" dirty="0">
                <a:solidFill>
                  <a:schemeClr val="bg1"/>
                </a:solidFill>
              </a:rPr>
              <a:t>25% no conocen recursos profesionales para buscar ayuda en caso de riesgo de suicidio</a:t>
            </a:r>
          </a:p>
        </p:txBody>
      </p:sp>
      <p:sp>
        <p:nvSpPr>
          <p:cNvPr id="16" name="Elipse 32">
            <a:extLst>
              <a:ext uri="{FF2B5EF4-FFF2-40B4-BE49-F238E27FC236}">
                <a16:creationId xmlns:a16="http://schemas.microsoft.com/office/drawing/2014/main" id="{D9A9B90D-A98A-4EAC-B239-A1AA81F4A888}"/>
              </a:ext>
            </a:extLst>
          </p:cNvPr>
          <p:cNvSpPr/>
          <p:nvPr/>
        </p:nvSpPr>
        <p:spPr>
          <a:xfrm>
            <a:off x="238966" y="1223609"/>
            <a:ext cx="8513495" cy="759853"/>
          </a:xfrm>
          <a:prstGeom prst="roundRect">
            <a:avLst/>
          </a:prstGeom>
          <a:solidFill>
            <a:schemeClr val="accent2"/>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500" dirty="0"/>
          </a:p>
        </p:txBody>
      </p:sp>
      <p:sp>
        <p:nvSpPr>
          <p:cNvPr id="17" name="CuadroTexto 8">
            <a:extLst>
              <a:ext uri="{FF2B5EF4-FFF2-40B4-BE49-F238E27FC236}">
                <a16:creationId xmlns:a16="http://schemas.microsoft.com/office/drawing/2014/main" id="{FDFE1455-7B38-44F2-9E7F-7A59D36F67ED}"/>
              </a:ext>
            </a:extLst>
          </p:cNvPr>
          <p:cNvSpPr txBox="1"/>
          <p:nvPr/>
        </p:nvSpPr>
        <p:spPr>
          <a:xfrm>
            <a:off x="0" y="1188036"/>
            <a:ext cx="8786978" cy="830997"/>
          </a:xfrm>
          <a:prstGeom prst="rect">
            <a:avLst/>
          </a:prstGeom>
          <a:noFill/>
        </p:spPr>
        <p:txBody>
          <a:bodyPr wrap="square">
            <a:spAutoFit/>
          </a:bodyPr>
          <a:lstStyle/>
          <a:p>
            <a:pPr algn="ctr"/>
            <a:r>
              <a:rPr lang="es-ES" sz="2400" b="1" dirty="0">
                <a:solidFill>
                  <a:schemeClr val="bg1"/>
                </a:solidFill>
              </a:rPr>
              <a:t>El profesorado no sabe cómo actuar ante situación de riesgo de suicidio en el alumnado</a:t>
            </a:r>
          </a:p>
        </p:txBody>
      </p:sp>
      <p:sp>
        <p:nvSpPr>
          <p:cNvPr id="20" name="Elipse 32">
            <a:extLst>
              <a:ext uri="{FF2B5EF4-FFF2-40B4-BE49-F238E27FC236}">
                <a16:creationId xmlns:a16="http://schemas.microsoft.com/office/drawing/2014/main" id="{D9A9B90D-A98A-4EAC-B239-A1AA81F4A888}"/>
              </a:ext>
            </a:extLst>
          </p:cNvPr>
          <p:cNvSpPr/>
          <p:nvPr/>
        </p:nvSpPr>
        <p:spPr>
          <a:xfrm>
            <a:off x="252518" y="5537231"/>
            <a:ext cx="8772729" cy="816068"/>
          </a:xfrm>
          <a:prstGeom prst="roundRect">
            <a:avLst/>
          </a:prstGeom>
          <a:solidFill>
            <a:schemeClr val="accent2"/>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500" dirty="0"/>
          </a:p>
        </p:txBody>
      </p:sp>
      <p:sp>
        <p:nvSpPr>
          <p:cNvPr id="21" name="CuadroTexto 8">
            <a:extLst>
              <a:ext uri="{FF2B5EF4-FFF2-40B4-BE49-F238E27FC236}">
                <a16:creationId xmlns:a16="http://schemas.microsoft.com/office/drawing/2014/main" id="{FDFE1455-7B38-44F2-9E7F-7A59D36F67ED}"/>
              </a:ext>
            </a:extLst>
          </p:cNvPr>
          <p:cNvSpPr txBox="1"/>
          <p:nvPr/>
        </p:nvSpPr>
        <p:spPr>
          <a:xfrm>
            <a:off x="238966" y="5537231"/>
            <a:ext cx="8905034" cy="830997"/>
          </a:xfrm>
          <a:prstGeom prst="rect">
            <a:avLst/>
          </a:prstGeom>
          <a:noFill/>
        </p:spPr>
        <p:txBody>
          <a:bodyPr wrap="square">
            <a:spAutoFit/>
          </a:bodyPr>
          <a:lstStyle/>
          <a:p>
            <a:pPr algn="ctr"/>
            <a:r>
              <a:rPr lang="es-ES" sz="2400" b="1" dirty="0">
                <a:solidFill>
                  <a:schemeClr val="bg1"/>
                </a:solidFill>
              </a:rPr>
              <a:t>94% Guías Docentes no indicaban en su programación, el tema del suicidio</a:t>
            </a:r>
          </a:p>
        </p:txBody>
      </p:sp>
      <p:sp>
        <p:nvSpPr>
          <p:cNvPr id="19" name="CuadroTexto 8">
            <a:extLst>
              <a:ext uri="{FF2B5EF4-FFF2-40B4-BE49-F238E27FC236}">
                <a16:creationId xmlns:a16="http://schemas.microsoft.com/office/drawing/2014/main" id="{FDFE1455-7B38-44F2-9E7F-7A59D36F67ED}"/>
              </a:ext>
            </a:extLst>
          </p:cNvPr>
          <p:cNvSpPr txBox="1"/>
          <p:nvPr/>
        </p:nvSpPr>
        <p:spPr>
          <a:xfrm>
            <a:off x="578945" y="2946163"/>
            <a:ext cx="8623873" cy="461665"/>
          </a:xfrm>
          <a:prstGeom prst="rect">
            <a:avLst/>
          </a:prstGeom>
          <a:noFill/>
        </p:spPr>
        <p:txBody>
          <a:bodyPr wrap="square">
            <a:spAutoFit/>
          </a:bodyPr>
          <a:lstStyle/>
          <a:p>
            <a:pPr algn="ctr"/>
            <a:r>
              <a:rPr lang="es-ES" sz="2400" b="1" dirty="0">
                <a:solidFill>
                  <a:schemeClr val="bg1"/>
                </a:solidFill>
              </a:rPr>
              <a:t>15% alumnado presentaba  ideación suicida </a:t>
            </a:r>
            <a:r>
              <a:rPr lang="es-ES" sz="2400" b="1" dirty="0">
                <a:solidFill>
                  <a:schemeClr val="bg1"/>
                </a:solidFill>
                <a:sym typeface="Wingdings" panose="05000000000000000000" pitchFamily="2" charset="2"/>
              </a:rPr>
              <a:t> alta prevalencia</a:t>
            </a:r>
            <a:endParaRPr lang="es-ES" sz="2400" b="1" dirty="0">
              <a:solidFill>
                <a:schemeClr val="bg1"/>
              </a:solidFill>
            </a:endParaRPr>
          </a:p>
        </p:txBody>
      </p:sp>
      <p:sp>
        <p:nvSpPr>
          <p:cNvPr id="22" name="CuadroTexto 17">
            <a:extLst>
              <a:ext uri="{FF2B5EF4-FFF2-40B4-BE49-F238E27FC236}">
                <a16:creationId xmlns:a16="http://schemas.microsoft.com/office/drawing/2014/main" id="{7C8CD6D7-779E-4EE6-8885-9A67EFEF0670}"/>
              </a:ext>
            </a:extLst>
          </p:cNvPr>
          <p:cNvSpPr txBox="1"/>
          <p:nvPr/>
        </p:nvSpPr>
        <p:spPr>
          <a:xfrm>
            <a:off x="136030" y="4983356"/>
            <a:ext cx="8180385" cy="338554"/>
          </a:xfrm>
          <a:prstGeom prst="rect">
            <a:avLst/>
          </a:prstGeom>
          <a:solidFill>
            <a:schemeClr val="bg2"/>
          </a:solidFill>
        </p:spPr>
        <p:txBody>
          <a:bodyPr wrap="square" rtlCol="0">
            <a:spAutoFit/>
          </a:bodyPr>
          <a:lstStyle/>
          <a:p>
            <a:pPr marL="285750" indent="-285750">
              <a:buFont typeface="Wingdings" pitchFamily="2" charset="2"/>
              <a:buChar char="ü"/>
            </a:pPr>
            <a:r>
              <a:rPr lang="es-ES" sz="1600" b="1" dirty="0"/>
              <a:t>Revisión de las Guías Docentes de 56 asignaturas relacionadas con conducta suicida</a:t>
            </a:r>
            <a:endParaRPr lang="es-ES" sz="1600" dirty="0"/>
          </a:p>
        </p:txBody>
      </p:sp>
    </p:spTree>
    <p:extLst>
      <p:ext uri="{BB962C8B-B14F-4D97-AF65-F5344CB8AC3E}">
        <p14:creationId xmlns:p14="http://schemas.microsoft.com/office/powerpoint/2010/main" val="12776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P spid="15" grpId="0"/>
      <p:bldP spid="16" grpId="0" animBg="1"/>
      <p:bldP spid="17" grpId="0"/>
      <p:bldP spid="20" grpId="0" animBg="1"/>
      <p:bldP spid="21" grpId="0"/>
      <p:bldP spid="19"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2"/>
            <a:ext cx="5023144"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497EBB68-BCAC-4A80-B4FA-C40F56A228DC}"/>
              </a:ext>
            </a:extLst>
          </p:cNvPr>
          <p:cNvSpPr>
            <a:spLocks noGrp="1"/>
          </p:cNvSpPr>
          <p:nvPr>
            <p:ph type="title"/>
          </p:nvPr>
        </p:nvSpPr>
        <p:spPr>
          <a:xfrm>
            <a:off x="548640" y="453982"/>
            <a:ext cx="4653981" cy="1795232"/>
          </a:xfrm>
        </p:spPr>
        <p:txBody>
          <a:bodyPr>
            <a:normAutofit/>
          </a:bodyPr>
          <a:lstStyle/>
          <a:p>
            <a:r>
              <a:rPr lang="es-ES" sz="3200" dirty="0">
                <a:solidFill>
                  <a:srgbClr val="FFFFFF"/>
                </a:solidFill>
              </a:rPr>
              <a:t>Justificación de un Plan Prevención Suicidio en la Universidad de Málaga</a:t>
            </a:r>
          </a:p>
        </p:txBody>
      </p:sp>
      <p:graphicFrame>
        <p:nvGraphicFramePr>
          <p:cNvPr id="4" name="Marcador de contenido 3">
            <a:extLst>
              <a:ext uri="{FF2B5EF4-FFF2-40B4-BE49-F238E27FC236}">
                <a16:creationId xmlns:a16="http://schemas.microsoft.com/office/drawing/2014/main" id="{61D75791-BEDD-4C92-B6F3-0648344C7E86}"/>
              </a:ext>
            </a:extLst>
          </p:cNvPr>
          <p:cNvGraphicFramePr>
            <a:graphicFrameLocks noGrp="1"/>
          </p:cNvGraphicFramePr>
          <p:nvPr>
            <p:ph idx="1"/>
            <p:extLst>
              <p:ext uri="{D42A27DB-BD31-4B8C-83A1-F6EECF244321}">
                <p14:modId xmlns:p14="http://schemas.microsoft.com/office/powerpoint/2010/main" val="1986645668"/>
              </p:ext>
            </p:extLst>
          </p:nvPr>
        </p:nvGraphicFramePr>
        <p:xfrm>
          <a:off x="331947" y="2609332"/>
          <a:ext cx="5225705" cy="3789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2"/>
          <p:cNvPicPr>
            <a:picLocks noChangeAspect="1" noChangeArrowheads="1"/>
          </p:cNvPicPr>
          <p:nvPr/>
        </p:nvPicPr>
        <p:blipFill>
          <a:blip r:embed="rId8" cstate="print"/>
          <a:srcRect/>
          <a:stretch>
            <a:fillRect/>
          </a:stretch>
        </p:blipFill>
        <p:spPr bwMode="auto">
          <a:xfrm>
            <a:off x="5940153" y="511638"/>
            <a:ext cx="2871902" cy="5887441"/>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22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913" t="10692" r="34710" b="10982"/>
          <a:stretch/>
        </p:blipFill>
        <p:spPr bwMode="auto">
          <a:xfrm>
            <a:off x="323528" y="108372"/>
            <a:ext cx="4703378" cy="66042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508104" y="1340768"/>
            <a:ext cx="2808312" cy="2308324"/>
          </a:xfrm>
          <a:prstGeom prst="rect">
            <a:avLst/>
          </a:prstGeom>
          <a:noFill/>
        </p:spPr>
        <p:txBody>
          <a:bodyPr wrap="square" rtlCol="0">
            <a:spAutoFit/>
          </a:bodyPr>
          <a:lstStyle/>
          <a:p>
            <a:r>
              <a:rPr lang="es-ES" b="1" i="1" dirty="0">
                <a:solidFill>
                  <a:schemeClr val="bg2">
                    <a:lumMod val="75000"/>
                  </a:schemeClr>
                </a:solidFill>
              </a:rPr>
              <a:t>Marco de actuación en el que se recogen una serie de medidas encaminadas a la prevención y detección de la conducta suicida en el colectivo de la Universidad de Málaga</a:t>
            </a:r>
          </a:p>
          <a:p>
            <a:endParaRPr lang="es-ES" dirty="0"/>
          </a:p>
        </p:txBody>
      </p:sp>
      <p:pic>
        <p:nvPicPr>
          <p:cNvPr id="6" name="Imagen 3">
            <a:extLst>
              <a:ext uri="{FF2B5EF4-FFF2-40B4-BE49-F238E27FC236}">
                <a16:creationId xmlns:a16="http://schemas.microsoft.com/office/drawing/2014/main" id="{F06CAFE8-B2B8-45E8-AEC9-72A21ADED19B}"/>
              </a:ext>
            </a:extLst>
          </p:cNvPr>
          <p:cNvPicPr/>
          <p:nvPr/>
        </p:nvPicPr>
        <p:blipFill rotWithShape="1">
          <a:blip r:embed="rId4"/>
          <a:srcRect l="1870" t="44368" r="35676" b="21226"/>
          <a:stretch/>
        </p:blipFill>
        <p:spPr bwMode="auto">
          <a:xfrm>
            <a:off x="5436096" y="5161558"/>
            <a:ext cx="3371850" cy="1044575"/>
          </a:xfrm>
          <a:prstGeom prst="rect">
            <a:avLst/>
          </a:prstGeom>
          <a:ln>
            <a:noFill/>
          </a:ln>
          <a:extLst>
            <a:ext uri="{53640926-AAD7-44D8-BBD7-CCE9431645EC}">
              <a14:shadowObscured xmlns:a14="http://schemas.microsoft.com/office/drawing/2010/main"/>
            </a:ext>
          </a:extLst>
        </p:spPr>
      </p:pic>
      <p:sp>
        <p:nvSpPr>
          <p:cNvPr id="7" name="CuadroTexto 5">
            <a:extLst>
              <a:ext uri="{FF2B5EF4-FFF2-40B4-BE49-F238E27FC236}">
                <a16:creationId xmlns:a16="http://schemas.microsoft.com/office/drawing/2014/main" id="{856F0D77-28B1-4178-AEF2-D2973DFA7FA1}"/>
              </a:ext>
            </a:extLst>
          </p:cNvPr>
          <p:cNvSpPr txBox="1"/>
          <p:nvPr/>
        </p:nvSpPr>
        <p:spPr>
          <a:xfrm>
            <a:off x="5652120" y="6343319"/>
            <a:ext cx="3371850" cy="369332"/>
          </a:xfrm>
          <a:prstGeom prst="rect">
            <a:avLst/>
          </a:prstGeom>
          <a:noFill/>
        </p:spPr>
        <p:txBody>
          <a:bodyPr wrap="square" rtlCol="0">
            <a:spAutoFit/>
          </a:bodyPr>
          <a:lstStyle/>
          <a:p>
            <a:r>
              <a:rPr lang="es-ES" b="1" dirty="0"/>
              <a:t> EL SUR (29 abril 2022)</a:t>
            </a:r>
          </a:p>
        </p:txBody>
      </p:sp>
    </p:spTree>
    <p:extLst>
      <p:ext uri="{BB962C8B-B14F-4D97-AF65-F5344CB8AC3E}">
        <p14:creationId xmlns:p14="http://schemas.microsoft.com/office/powerpoint/2010/main" val="928758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2"/>
            <a:ext cx="5023144"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497EBB68-BCAC-4A80-B4FA-C40F56A228DC}"/>
              </a:ext>
            </a:extLst>
          </p:cNvPr>
          <p:cNvSpPr>
            <a:spLocks noGrp="1"/>
          </p:cNvSpPr>
          <p:nvPr>
            <p:ph type="title"/>
          </p:nvPr>
        </p:nvSpPr>
        <p:spPr>
          <a:xfrm>
            <a:off x="548640" y="731520"/>
            <a:ext cx="4567428" cy="1426464"/>
          </a:xfrm>
        </p:spPr>
        <p:txBody>
          <a:bodyPr>
            <a:normAutofit/>
          </a:bodyPr>
          <a:lstStyle/>
          <a:p>
            <a:r>
              <a:rPr lang="es-ES" dirty="0">
                <a:solidFill>
                  <a:srgbClr val="FFFFFF"/>
                </a:solidFill>
              </a:rPr>
              <a:t>Estructura del Plan</a:t>
            </a:r>
          </a:p>
        </p:txBody>
      </p:sp>
      <p:graphicFrame>
        <p:nvGraphicFramePr>
          <p:cNvPr id="4" name="Marcador de contenido 3">
            <a:extLst>
              <a:ext uri="{FF2B5EF4-FFF2-40B4-BE49-F238E27FC236}">
                <a16:creationId xmlns:a16="http://schemas.microsoft.com/office/drawing/2014/main" id="{61D75791-BEDD-4C92-B6F3-0648344C7E86}"/>
              </a:ext>
            </a:extLst>
          </p:cNvPr>
          <p:cNvGraphicFramePr>
            <a:graphicFrameLocks noGrp="1"/>
          </p:cNvGraphicFramePr>
          <p:nvPr>
            <p:ph idx="1"/>
            <p:extLst>
              <p:ext uri="{D42A27DB-BD31-4B8C-83A1-F6EECF244321}">
                <p14:modId xmlns:p14="http://schemas.microsoft.com/office/powerpoint/2010/main" val="3926648450"/>
              </p:ext>
            </p:extLst>
          </p:nvPr>
        </p:nvGraphicFramePr>
        <p:xfrm>
          <a:off x="331947" y="2609332"/>
          <a:ext cx="5225705" cy="3789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3913" t="10692" r="34710" b="10982"/>
          <a:stretch/>
        </p:blipFill>
        <p:spPr bwMode="auto">
          <a:xfrm>
            <a:off x="5598369" y="453982"/>
            <a:ext cx="3505398" cy="602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111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615161-FC61-4066-921C-D0CAAE620F25}"/>
              </a:ext>
            </a:extLst>
          </p:cNvPr>
          <p:cNvSpPr>
            <a:spLocks noGrp="1"/>
          </p:cNvSpPr>
          <p:nvPr>
            <p:ph type="title"/>
          </p:nvPr>
        </p:nvSpPr>
        <p:spPr>
          <a:xfrm>
            <a:off x="203482" y="148564"/>
            <a:ext cx="4368518" cy="755078"/>
          </a:xfrm>
        </p:spPr>
        <p:txBody>
          <a:bodyPr>
            <a:normAutofit fontScale="90000"/>
          </a:bodyPr>
          <a:lstStyle/>
          <a:p>
            <a:pPr algn="l"/>
            <a:r>
              <a:rPr lang="es-ES" dirty="0"/>
              <a:t>Línea estratégica 1</a:t>
            </a:r>
          </a:p>
        </p:txBody>
      </p:sp>
      <p:sp>
        <p:nvSpPr>
          <p:cNvPr id="5" name="Elipse 32">
            <a:extLst>
              <a:ext uri="{FF2B5EF4-FFF2-40B4-BE49-F238E27FC236}">
                <a16:creationId xmlns:a16="http://schemas.microsoft.com/office/drawing/2014/main" id="{D9A9B90D-A98A-4EAC-B239-A1AA81F4A888}"/>
              </a:ext>
            </a:extLst>
          </p:cNvPr>
          <p:cNvSpPr/>
          <p:nvPr/>
        </p:nvSpPr>
        <p:spPr>
          <a:xfrm>
            <a:off x="199298" y="1057677"/>
            <a:ext cx="8765190" cy="1107409"/>
          </a:xfrm>
          <a:prstGeom prst="roundRect">
            <a:avLst/>
          </a:prstGeom>
          <a:solidFill>
            <a:schemeClr val="accent5">
              <a:lumMod val="50000"/>
            </a:schemeClr>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500" dirty="0"/>
          </a:p>
        </p:txBody>
      </p:sp>
      <p:sp>
        <p:nvSpPr>
          <p:cNvPr id="9" name="CuadroTexto 8">
            <a:extLst>
              <a:ext uri="{FF2B5EF4-FFF2-40B4-BE49-F238E27FC236}">
                <a16:creationId xmlns:a16="http://schemas.microsoft.com/office/drawing/2014/main" id="{FDFE1455-7B38-44F2-9E7F-7A59D36F67ED}"/>
              </a:ext>
            </a:extLst>
          </p:cNvPr>
          <p:cNvSpPr txBox="1"/>
          <p:nvPr/>
        </p:nvSpPr>
        <p:spPr>
          <a:xfrm>
            <a:off x="-94206" y="1057677"/>
            <a:ext cx="8842670" cy="1077218"/>
          </a:xfrm>
          <a:prstGeom prst="rect">
            <a:avLst/>
          </a:prstGeom>
          <a:noFill/>
        </p:spPr>
        <p:txBody>
          <a:bodyPr wrap="square">
            <a:spAutoFit/>
          </a:bodyPr>
          <a:lstStyle/>
          <a:p>
            <a:pPr algn="ctr"/>
            <a:r>
              <a:rPr lang="es-ES" sz="3200" b="1" dirty="0">
                <a:solidFill>
                  <a:schemeClr val="bg1"/>
                </a:solidFill>
              </a:rPr>
              <a:t>Información y sensibilización sobre la conducta suicida como problema de salud pública</a:t>
            </a:r>
          </a:p>
        </p:txBody>
      </p:sp>
      <p:sp>
        <p:nvSpPr>
          <p:cNvPr id="12" name="CuadroTexto 11">
            <a:extLst>
              <a:ext uri="{FF2B5EF4-FFF2-40B4-BE49-F238E27FC236}">
                <a16:creationId xmlns:a16="http://schemas.microsoft.com/office/drawing/2014/main" id="{399266BD-5EC1-470F-9993-2E7D2CF02CAD}"/>
              </a:ext>
            </a:extLst>
          </p:cNvPr>
          <p:cNvSpPr txBox="1"/>
          <p:nvPr/>
        </p:nvSpPr>
        <p:spPr>
          <a:xfrm>
            <a:off x="124672" y="3311177"/>
            <a:ext cx="4526138" cy="830997"/>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s-ES" sz="2400" b="1" dirty="0">
                <a:solidFill>
                  <a:schemeClr val="bg1"/>
                </a:solidFill>
              </a:rPr>
              <a:t>1. Organización de jornadas y talleres de sensibilización </a:t>
            </a:r>
          </a:p>
        </p:txBody>
      </p:sp>
      <p:sp>
        <p:nvSpPr>
          <p:cNvPr id="14" name="CuadroTexto 13">
            <a:extLst>
              <a:ext uri="{FF2B5EF4-FFF2-40B4-BE49-F238E27FC236}">
                <a16:creationId xmlns:a16="http://schemas.microsoft.com/office/drawing/2014/main" id="{399266BD-5EC1-470F-9993-2E7D2CF02CAD}"/>
              </a:ext>
            </a:extLst>
          </p:cNvPr>
          <p:cNvSpPr txBox="1"/>
          <p:nvPr/>
        </p:nvSpPr>
        <p:spPr>
          <a:xfrm>
            <a:off x="827584" y="5157192"/>
            <a:ext cx="7082434" cy="1200329"/>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s-ES" sz="2400" b="1" dirty="0">
                <a:solidFill>
                  <a:schemeClr val="bg1"/>
                </a:solidFill>
              </a:rPr>
              <a:t>2. Información sobre pautas básicas de actuación ante situaciones de riesgo de suicidio</a:t>
            </a:r>
          </a:p>
          <a:p>
            <a:pPr algn="ctr"/>
            <a:endParaRPr lang="es-ES" sz="2400" b="1" dirty="0">
              <a:solidFill>
                <a:schemeClr val="bg1"/>
              </a:solidFill>
            </a:endParaRPr>
          </a:p>
        </p:txBody>
      </p:sp>
      <p:sp>
        <p:nvSpPr>
          <p:cNvPr id="3" name="CuadroTexto 2">
            <a:extLst>
              <a:ext uri="{FF2B5EF4-FFF2-40B4-BE49-F238E27FC236}">
                <a16:creationId xmlns:a16="http://schemas.microsoft.com/office/drawing/2014/main" id="{8CE49A5D-1520-4FD3-A8B0-8764E0EBDF99}"/>
              </a:ext>
            </a:extLst>
          </p:cNvPr>
          <p:cNvSpPr txBox="1"/>
          <p:nvPr/>
        </p:nvSpPr>
        <p:spPr>
          <a:xfrm>
            <a:off x="4650810" y="3328482"/>
            <a:ext cx="4580036" cy="1200329"/>
          </a:xfrm>
          <a:prstGeom prst="rect">
            <a:avLst/>
          </a:prstGeom>
          <a:noFill/>
        </p:spPr>
        <p:txBody>
          <a:bodyPr wrap="none" rtlCol="0">
            <a:spAutoFit/>
          </a:bodyPr>
          <a:lstStyle/>
          <a:p>
            <a:pPr marL="285750" indent="-285750">
              <a:buFont typeface="Wingdings" panose="05000000000000000000" pitchFamily="2" charset="2"/>
              <a:buChar char="ü"/>
            </a:pPr>
            <a:r>
              <a:rPr lang="es-ES" dirty="0"/>
              <a:t>Reducir el estigma hacia la conducta suicida</a:t>
            </a:r>
          </a:p>
          <a:p>
            <a:pPr marL="285750" indent="-285750">
              <a:buFont typeface="Wingdings" panose="05000000000000000000" pitchFamily="2" charset="2"/>
              <a:buChar char="ü"/>
            </a:pPr>
            <a:r>
              <a:rPr lang="es-ES" dirty="0"/>
              <a:t>Eliminar los sentimientos de discriminación </a:t>
            </a:r>
          </a:p>
          <a:p>
            <a:pPr marL="285750" indent="-285750">
              <a:buFont typeface="Wingdings" panose="05000000000000000000" pitchFamily="2" charset="2"/>
              <a:buChar char="ü"/>
            </a:pPr>
            <a:r>
              <a:rPr lang="es-ES" dirty="0"/>
              <a:t>Desmontar los mitos frente al suicidio</a:t>
            </a:r>
          </a:p>
          <a:p>
            <a:pPr marL="285750" indent="-285750">
              <a:buFont typeface="Wingdings" panose="05000000000000000000" pitchFamily="2" charset="2"/>
              <a:buChar char="ü"/>
            </a:pPr>
            <a:r>
              <a:rPr lang="es-ES" dirty="0"/>
              <a:t>Fomentar la búsqueda de ayuda</a:t>
            </a:r>
          </a:p>
        </p:txBody>
      </p:sp>
      <p:sp>
        <p:nvSpPr>
          <p:cNvPr id="10" name="Título 1">
            <a:extLst>
              <a:ext uri="{FF2B5EF4-FFF2-40B4-BE49-F238E27FC236}">
                <a16:creationId xmlns:a16="http://schemas.microsoft.com/office/drawing/2014/main" id="{AD33F739-FC43-401F-B620-0C6DFCA0C499}"/>
              </a:ext>
            </a:extLst>
          </p:cNvPr>
          <p:cNvSpPr txBox="1">
            <a:spLocks/>
          </p:cNvSpPr>
          <p:nvPr/>
        </p:nvSpPr>
        <p:spPr bwMode="auto">
          <a:xfrm>
            <a:off x="2915816" y="2323688"/>
            <a:ext cx="2448272" cy="75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S" sz="3600" dirty="0"/>
              <a:t>Acciones</a:t>
            </a:r>
            <a:endParaRPr lang="es-ES" dirty="0"/>
          </a:p>
        </p:txBody>
      </p:sp>
      <p:sp>
        <p:nvSpPr>
          <p:cNvPr id="11" name="5 Rectángulo redondeado"/>
          <p:cNvSpPr/>
          <p:nvPr/>
        </p:nvSpPr>
        <p:spPr>
          <a:xfrm>
            <a:off x="4860032" y="307708"/>
            <a:ext cx="3744416" cy="60884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buFont typeface="Wingdings" pitchFamily="2" charset="2"/>
              <a:buChar char="ü"/>
            </a:pPr>
            <a:r>
              <a:rPr lang="es-ES" sz="2400" b="1" dirty="0"/>
              <a:t> PREVENCIÓN PRIMARIA</a:t>
            </a:r>
          </a:p>
        </p:txBody>
      </p:sp>
    </p:spTree>
    <p:extLst>
      <p:ext uri="{BB962C8B-B14F-4D97-AF65-F5344CB8AC3E}">
        <p14:creationId xmlns:p14="http://schemas.microsoft.com/office/powerpoint/2010/main" val="323844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4" grpId="0" animBg="1"/>
      <p:bldP spid="3"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615161-FC61-4066-921C-D0CAAE620F25}"/>
              </a:ext>
            </a:extLst>
          </p:cNvPr>
          <p:cNvSpPr>
            <a:spLocks noGrp="1"/>
          </p:cNvSpPr>
          <p:nvPr>
            <p:ph type="title"/>
          </p:nvPr>
        </p:nvSpPr>
        <p:spPr>
          <a:xfrm>
            <a:off x="203482" y="148564"/>
            <a:ext cx="4440526" cy="755078"/>
          </a:xfrm>
        </p:spPr>
        <p:txBody>
          <a:bodyPr>
            <a:normAutofit fontScale="90000"/>
          </a:bodyPr>
          <a:lstStyle/>
          <a:p>
            <a:pPr algn="l"/>
            <a:r>
              <a:rPr lang="es-ES" dirty="0"/>
              <a:t>Línea estratégica 2</a:t>
            </a:r>
          </a:p>
        </p:txBody>
      </p:sp>
      <p:sp>
        <p:nvSpPr>
          <p:cNvPr id="10" name="Elipse 32">
            <a:extLst>
              <a:ext uri="{FF2B5EF4-FFF2-40B4-BE49-F238E27FC236}">
                <a16:creationId xmlns:a16="http://schemas.microsoft.com/office/drawing/2014/main" id="{C7CCF56D-CC7A-4CCD-B674-EF6B6B241914}"/>
              </a:ext>
            </a:extLst>
          </p:cNvPr>
          <p:cNvSpPr/>
          <p:nvPr/>
        </p:nvSpPr>
        <p:spPr>
          <a:xfrm>
            <a:off x="317526" y="810177"/>
            <a:ext cx="8572508" cy="770198"/>
          </a:xfrm>
          <a:prstGeom prst="roundRect">
            <a:avLst>
              <a:gd name="adj" fmla="val 13372"/>
            </a:avLst>
          </a:prstGeom>
          <a:solidFill>
            <a:schemeClr val="accent4">
              <a:lumMod val="50000"/>
            </a:schemeClr>
          </a:solidFill>
          <a:ln>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500" dirty="0"/>
          </a:p>
        </p:txBody>
      </p:sp>
      <p:sp>
        <p:nvSpPr>
          <p:cNvPr id="12" name="CuadroTexto 11">
            <a:extLst>
              <a:ext uri="{FF2B5EF4-FFF2-40B4-BE49-F238E27FC236}">
                <a16:creationId xmlns:a16="http://schemas.microsoft.com/office/drawing/2014/main" id="{399266BD-5EC1-470F-9993-2E7D2CF02CAD}"/>
              </a:ext>
            </a:extLst>
          </p:cNvPr>
          <p:cNvSpPr txBox="1"/>
          <p:nvPr/>
        </p:nvSpPr>
        <p:spPr>
          <a:xfrm>
            <a:off x="275838" y="936626"/>
            <a:ext cx="8398171" cy="523220"/>
          </a:xfrm>
          <a:prstGeom prst="rect">
            <a:avLst/>
          </a:prstGeom>
          <a:noFill/>
        </p:spPr>
        <p:txBody>
          <a:bodyPr wrap="square">
            <a:spAutoFit/>
          </a:bodyPr>
          <a:lstStyle/>
          <a:p>
            <a:pPr algn="ctr"/>
            <a:r>
              <a:rPr lang="es-ES" sz="2800" b="1" dirty="0">
                <a:solidFill>
                  <a:schemeClr val="bg1"/>
                </a:solidFill>
              </a:rPr>
              <a:t>Fomentar la formación y la investigación sobre suicidio</a:t>
            </a:r>
          </a:p>
        </p:txBody>
      </p:sp>
      <p:sp>
        <p:nvSpPr>
          <p:cNvPr id="11" name="Título 1">
            <a:extLst>
              <a:ext uri="{FF2B5EF4-FFF2-40B4-BE49-F238E27FC236}">
                <a16:creationId xmlns:a16="http://schemas.microsoft.com/office/drawing/2014/main" id="{3C615161-FC61-4066-921C-D0CAAE620F25}"/>
              </a:ext>
            </a:extLst>
          </p:cNvPr>
          <p:cNvSpPr txBox="1">
            <a:spLocks/>
          </p:cNvSpPr>
          <p:nvPr/>
        </p:nvSpPr>
        <p:spPr bwMode="auto">
          <a:xfrm>
            <a:off x="179512" y="1692879"/>
            <a:ext cx="1846298" cy="75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S" sz="3600" dirty="0"/>
              <a:t>Acciones</a:t>
            </a:r>
            <a:endParaRPr lang="es-ES" dirty="0"/>
          </a:p>
        </p:txBody>
      </p:sp>
      <p:sp>
        <p:nvSpPr>
          <p:cNvPr id="13" name="CuadroTexto 12">
            <a:extLst>
              <a:ext uri="{FF2B5EF4-FFF2-40B4-BE49-F238E27FC236}">
                <a16:creationId xmlns:a16="http://schemas.microsoft.com/office/drawing/2014/main" id="{399266BD-5EC1-470F-9993-2E7D2CF02CAD}"/>
              </a:ext>
            </a:extLst>
          </p:cNvPr>
          <p:cNvSpPr txBox="1"/>
          <p:nvPr/>
        </p:nvSpPr>
        <p:spPr>
          <a:xfrm>
            <a:off x="93829" y="2563481"/>
            <a:ext cx="7782387" cy="461665"/>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s-ES" sz="2400" b="1" dirty="0">
                <a:solidFill>
                  <a:schemeClr val="bg1"/>
                </a:solidFill>
              </a:rPr>
              <a:t>3. Proponer el tema del suicidio en algunas Guías Docentes</a:t>
            </a:r>
          </a:p>
        </p:txBody>
      </p:sp>
      <p:sp>
        <p:nvSpPr>
          <p:cNvPr id="14" name="CuadroTexto 13">
            <a:extLst>
              <a:ext uri="{FF2B5EF4-FFF2-40B4-BE49-F238E27FC236}">
                <a16:creationId xmlns:a16="http://schemas.microsoft.com/office/drawing/2014/main" id="{399266BD-5EC1-470F-9993-2E7D2CF02CAD}"/>
              </a:ext>
            </a:extLst>
          </p:cNvPr>
          <p:cNvSpPr txBox="1"/>
          <p:nvPr/>
        </p:nvSpPr>
        <p:spPr>
          <a:xfrm>
            <a:off x="33057" y="3462901"/>
            <a:ext cx="8730173" cy="461665"/>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s-ES" sz="2400" b="1" dirty="0">
                <a:solidFill>
                  <a:schemeClr val="bg1"/>
                </a:solidFill>
              </a:rPr>
              <a:t>4. Fomentar propuestas de investigación en suicidio: TFG, TFM, TD</a:t>
            </a:r>
          </a:p>
        </p:txBody>
      </p:sp>
      <p:sp>
        <p:nvSpPr>
          <p:cNvPr id="15" name="CuadroTexto 14">
            <a:extLst>
              <a:ext uri="{FF2B5EF4-FFF2-40B4-BE49-F238E27FC236}">
                <a16:creationId xmlns:a16="http://schemas.microsoft.com/office/drawing/2014/main" id="{399266BD-5EC1-470F-9993-2E7D2CF02CAD}"/>
              </a:ext>
            </a:extLst>
          </p:cNvPr>
          <p:cNvSpPr txBox="1"/>
          <p:nvPr/>
        </p:nvSpPr>
        <p:spPr>
          <a:xfrm>
            <a:off x="44021" y="4400813"/>
            <a:ext cx="6630259" cy="461665"/>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s-ES" sz="2400" b="1" dirty="0">
                <a:solidFill>
                  <a:schemeClr val="bg1"/>
                </a:solidFill>
              </a:rPr>
              <a:t>5. Impartir cursos cortos o talleres de formación</a:t>
            </a:r>
          </a:p>
        </p:txBody>
      </p:sp>
      <p:sp>
        <p:nvSpPr>
          <p:cNvPr id="18" name="CuadroTexto 17">
            <a:extLst>
              <a:ext uri="{FF2B5EF4-FFF2-40B4-BE49-F238E27FC236}">
                <a16:creationId xmlns:a16="http://schemas.microsoft.com/office/drawing/2014/main" id="{399266BD-5EC1-470F-9993-2E7D2CF02CAD}"/>
              </a:ext>
            </a:extLst>
          </p:cNvPr>
          <p:cNvSpPr txBox="1"/>
          <p:nvPr/>
        </p:nvSpPr>
        <p:spPr>
          <a:xfrm>
            <a:off x="63101" y="5363457"/>
            <a:ext cx="6381107" cy="461665"/>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s-ES" sz="2400" b="1" dirty="0">
                <a:solidFill>
                  <a:schemeClr val="bg1"/>
                </a:solidFill>
              </a:rPr>
              <a:t>6. Organizar y participar Encuentros  Científicos</a:t>
            </a:r>
          </a:p>
        </p:txBody>
      </p:sp>
      <p:sp>
        <p:nvSpPr>
          <p:cNvPr id="16" name="5 Rectángulo redondeado"/>
          <p:cNvSpPr/>
          <p:nvPr/>
        </p:nvSpPr>
        <p:spPr>
          <a:xfrm>
            <a:off x="4802072" y="116632"/>
            <a:ext cx="3744416" cy="60884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buFont typeface="Wingdings" pitchFamily="2" charset="2"/>
              <a:buChar char="ü"/>
            </a:pPr>
            <a:r>
              <a:rPr lang="es-ES" sz="2400" b="1" dirty="0"/>
              <a:t> PREVENCIÓN PRIMARIA</a:t>
            </a:r>
          </a:p>
        </p:txBody>
      </p:sp>
    </p:spTree>
    <p:extLst>
      <p:ext uri="{BB962C8B-B14F-4D97-AF65-F5344CB8AC3E}">
        <p14:creationId xmlns:p14="http://schemas.microsoft.com/office/powerpoint/2010/main" val="300988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3" grpId="0" animBg="1"/>
      <p:bldP spid="14" grpId="0" animBg="1"/>
      <p:bldP spid="15"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615161-FC61-4066-921C-D0CAAE620F25}"/>
              </a:ext>
            </a:extLst>
          </p:cNvPr>
          <p:cNvSpPr>
            <a:spLocks noGrp="1"/>
          </p:cNvSpPr>
          <p:nvPr>
            <p:ph type="title"/>
          </p:nvPr>
        </p:nvSpPr>
        <p:spPr>
          <a:xfrm>
            <a:off x="203482" y="148564"/>
            <a:ext cx="4241973" cy="755078"/>
          </a:xfrm>
        </p:spPr>
        <p:txBody>
          <a:bodyPr>
            <a:normAutofit fontScale="90000"/>
          </a:bodyPr>
          <a:lstStyle/>
          <a:p>
            <a:pPr algn="l"/>
            <a:r>
              <a:rPr lang="es-ES" dirty="0"/>
              <a:t>Línea estratégica 3</a:t>
            </a:r>
          </a:p>
        </p:txBody>
      </p:sp>
      <p:sp>
        <p:nvSpPr>
          <p:cNvPr id="9" name="CuadroTexto 8">
            <a:extLst>
              <a:ext uri="{FF2B5EF4-FFF2-40B4-BE49-F238E27FC236}">
                <a16:creationId xmlns:a16="http://schemas.microsoft.com/office/drawing/2014/main" id="{FDFE1455-7B38-44F2-9E7F-7A59D36F67ED}"/>
              </a:ext>
            </a:extLst>
          </p:cNvPr>
          <p:cNvSpPr txBox="1"/>
          <p:nvPr/>
        </p:nvSpPr>
        <p:spPr>
          <a:xfrm>
            <a:off x="443635" y="1801958"/>
            <a:ext cx="4001820" cy="830997"/>
          </a:xfrm>
          <a:prstGeom prst="rect">
            <a:avLst/>
          </a:prstGeom>
          <a:noFill/>
        </p:spPr>
        <p:txBody>
          <a:bodyPr wrap="square">
            <a:spAutoFit/>
          </a:bodyPr>
          <a:lstStyle/>
          <a:p>
            <a:pPr algn="ctr"/>
            <a:r>
              <a:rPr lang="es-ES" sz="2400" b="1" dirty="0">
                <a:solidFill>
                  <a:schemeClr val="bg1"/>
                </a:solidFill>
              </a:rPr>
              <a:t>Información y sensibilización sobre conducta suicida</a:t>
            </a:r>
          </a:p>
        </p:txBody>
      </p:sp>
      <p:sp>
        <p:nvSpPr>
          <p:cNvPr id="13" name="Elipse 32">
            <a:extLst>
              <a:ext uri="{FF2B5EF4-FFF2-40B4-BE49-F238E27FC236}">
                <a16:creationId xmlns:a16="http://schemas.microsoft.com/office/drawing/2014/main" id="{5A243DBC-DB76-4191-8CA0-8D7973ED9362}"/>
              </a:ext>
            </a:extLst>
          </p:cNvPr>
          <p:cNvSpPr/>
          <p:nvPr/>
        </p:nvSpPr>
        <p:spPr>
          <a:xfrm>
            <a:off x="270980" y="884239"/>
            <a:ext cx="8403054" cy="971806"/>
          </a:xfrm>
          <a:prstGeom prst="roundRect">
            <a:avLst/>
          </a:prstGeom>
          <a:solidFill>
            <a:schemeClr val="accent1">
              <a:lumMod val="75000"/>
            </a:schemeClr>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500" dirty="0"/>
          </a:p>
        </p:txBody>
      </p:sp>
      <p:sp>
        <p:nvSpPr>
          <p:cNvPr id="15" name="CuadroTexto 14">
            <a:extLst>
              <a:ext uri="{FF2B5EF4-FFF2-40B4-BE49-F238E27FC236}">
                <a16:creationId xmlns:a16="http://schemas.microsoft.com/office/drawing/2014/main" id="{062343C8-317D-44D7-B86D-582CEC5A6FA9}"/>
              </a:ext>
            </a:extLst>
          </p:cNvPr>
          <p:cNvSpPr txBox="1"/>
          <p:nvPr/>
        </p:nvSpPr>
        <p:spPr>
          <a:xfrm>
            <a:off x="236072" y="885835"/>
            <a:ext cx="8224360" cy="830997"/>
          </a:xfrm>
          <a:prstGeom prst="rect">
            <a:avLst/>
          </a:prstGeom>
          <a:noFill/>
        </p:spPr>
        <p:txBody>
          <a:bodyPr wrap="square">
            <a:spAutoFit/>
          </a:bodyPr>
          <a:lstStyle/>
          <a:p>
            <a:pPr algn="ctr"/>
            <a:r>
              <a:rPr lang="es-ES" sz="2400" b="1" dirty="0">
                <a:solidFill>
                  <a:schemeClr val="bg1"/>
                </a:solidFill>
              </a:rPr>
              <a:t>Formación de figuras clave para la actuación ante situaciones de riesgo de suicidio </a:t>
            </a:r>
          </a:p>
        </p:txBody>
      </p:sp>
      <p:sp>
        <p:nvSpPr>
          <p:cNvPr id="10" name="Título 1">
            <a:extLst>
              <a:ext uri="{FF2B5EF4-FFF2-40B4-BE49-F238E27FC236}">
                <a16:creationId xmlns:a16="http://schemas.microsoft.com/office/drawing/2014/main" id="{3C615161-FC61-4066-921C-D0CAAE620F25}"/>
              </a:ext>
            </a:extLst>
          </p:cNvPr>
          <p:cNvSpPr txBox="1">
            <a:spLocks/>
          </p:cNvSpPr>
          <p:nvPr/>
        </p:nvSpPr>
        <p:spPr bwMode="auto">
          <a:xfrm>
            <a:off x="226868" y="1910775"/>
            <a:ext cx="1846298" cy="75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S" sz="3600" dirty="0"/>
              <a:t>Acción</a:t>
            </a:r>
            <a:endParaRPr lang="es-ES" dirty="0"/>
          </a:p>
        </p:txBody>
      </p:sp>
      <p:sp>
        <p:nvSpPr>
          <p:cNvPr id="11" name="CuadroTexto 10">
            <a:extLst>
              <a:ext uri="{FF2B5EF4-FFF2-40B4-BE49-F238E27FC236}">
                <a16:creationId xmlns:a16="http://schemas.microsoft.com/office/drawing/2014/main" id="{399266BD-5EC1-470F-9993-2E7D2CF02CAD}"/>
              </a:ext>
            </a:extLst>
          </p:cNvPr>
          <p:cNvSpPr txBox="1"/>
          <p:nvPr/>
        </p:nvSpPr>
        <p:spPr>
          <a:xfrm>
            <a:off x="270980" y="2782005"/>
            <a:ext cx="8061858" cy="830997"/>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s-ES" sz="2400" b="1" dirty="0">
                <a:solidFill>
                  <a:schemeClr val="bg1"/>
                </a:solidFill>
              </a:rPr>
              <a:t>7. Programa de formación específica sobre identificación y derivación de personas en riesgo de conducta suicida  </a:t>
            </a:r>
          </a:p>
        </p:txBody>
      </p:sp>
      <p:sp>
        <p:nvSpPr>
          <p:cNvPr id="5" name="Rectángulo redondeado 4"/>
          <p:cNvSpPr/>
          <p:nvPr/>
        </p:nvSpPr>
        <p:spPr>
          <a:xfrm>
            <a:off x="443635" y="4369145"/>
            <a:ext cx="1882824" cy="10401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633922" y="4472384"/>
            <a:ext cx="1637305" cy="923330"/>
          </a:xfrm>
          <a:prstGeom prst="rect">
            <a:avLst/>
          </a:prstGeom>
          <a:noFill/>
        </p:spPr>
        <p:txBody>
          <a:bodyPr wrap="square" rtlCol="0">
            <a:spAutoFit/>
          </a:bodyPr>
          <a:lstStyle/>
          <a:p>
            <a:r>
              <a:rPr lang="es-ES" dirty="0">
                <a:solidFill>
                  <a:schemeClr val="bg1"/>
                </a:solidFill>
              </a:rPr>
              <a:t>Alumnado</a:t>
            </a:r>
          </a:p>
          <a:p>
            <a:r>
              <a:rPr lang="es-ES" dirty="0">
                <a:solidFill>
                  <a:schemeClr val="bg1"/>
                </a:solidFill>
              </a:rPr>
              <a:t>(GOU, Consejo Estudiantes,.. )</a:t>
            </a:r>
          </a:p>
        </p:txBody>
      </p:sp>
      <p:sp>
        <p:nvSpPr>
          <p:cNvPr id="17" name="Rectángulo redondeado 16"/>
          <p:cNvSpPr/>
          <p:nvPr/>
        </p:nvSpPr>
        <p:spPr>
          <a:xfrm>
            <a:off x="3130169" y="4546346"/>
            <a:ext cx="2343479" cy="7244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CuadroTexto 19"/>
          <p:cNvSpPr txBox="1"/>
          <p:nvPr/>
        </p:nvSpPr>
        <p:spPr>
          <a:xfrm>
            <a:off x="3130169" y="4607475"/>
            <a:ext cx="2040638" cy="646331"/>
          </a:xfrm>
          <a:prstGeom prst="rect">
            <a:avLst/>
          </a:prstGeom>
          <a:noFill/>
        </p:spPr>
        <p:txBody>
          <a:bodyPr wrap="square" rtlCol="0">
            <a:spAutoFit/>
          </a:bodyPr>
          <a:lstStyle/>
          <a:p>
            <a:r>
              <a:rPr lang="es-ES" dirty="0">
                <a:solidFill>
                  <a:schemeClr val="bg1"/>
                </a:solidFill>
              </a:rPr>
              <a:t>Personal docente e investigador</a:t>
            </a:r>
          </a:p>
        </p:txBody>
      </p:sp>
      <p:sp>
        <p:nvSpPr>
          <p:cNvPr id="21" name="Rectángulo redondeado 20"/>
          <p:cNvSpPr/>
          <p:nvPr/>
        </p:nvSpPr>
        <p:spPr>
          <a:xfrm>
            <a:off x="5957013" y="4515181"/>
            <a:ext cx="2503419" cy="9562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p:cNvSpPr txBox="1"/>
          <p:nvPr/>
        </p:nvSpPr>
        <p:spPr>
          <a:xfrm>
            <a:off x="6170325" y="4549041"/>
            <a:ext cx="2034304" cy="923330"/>
          </a:xfrm>
          <a:prstGeom prst="rect">
            <a:avLst/>
          </a:prstGeom>
          <a:noFill/>
        </p:spPr>
        <p:txBody>
          <a:bodyPr wrap="square" rtlCol="0">
            <a:spAutoFit/>
          </a:bodyPr>
          <a:lstStyle/>
          <a:p>
            <a:r>
              <a:rPr lang="es-ES" dirty="0">
                <a:solidFill>
                  <a:schemeClr val="bg1"/>
                </a:solidFill>
              </a:rPr>
              <a:t>Personal de Administración y Servicios</a:t>
            </a:r>
          </a:p>
        </p:txBody>
      </p:sp>
      <p:sp>
        <p:nvSpPr>
          <p:cNvPr id="8" name="CuadroTexto 7"/>
          <p:cNvSpPr txBox="1"/>
          <p:nvPr/>
        </p:nvSpPr>
        <p:spPr>
          <a:xfrm>
            <a:off x="562551" y="3803342"/>
            <a:ext cx="7642078" cy="369332"/>
          </a:xfrm>
          <a:prstGeom prst="rect">
            <a:avLst/>
          </a:prstGeom>
          <a:noFill/>
        </p:spPr>
        <p:txBody>
          <a:bodyPr wrap="square" rtlCol="0">
            <a:spAutoFit/>
          </a:bodyPr>
          <a:lstStyle/>
          <a:p>
            <a:r>
              <a:rPr lang="es-ES" i="1" dirty="0"/>
              <a:t>Figuras clave (gatekeepers) referentes de cada facultad</a:t>
            </a:r>
          </a:p>
        </p:txBody>
      </p:sp>
      <p:sp>
        <p:nvSpPr>
          <p:cNvPr id="3" name="CuadroTexto 2">
            <a:extLst>
              <a:ext uri="{FF2B5EF4-FFF2-40B4-BE49-F238E27FC236}">
                <a16:creationId xmlns:a16="http://schemas.microsoft.com/office/drawing/2014/main" id="{00DD39AF-B214-4469-A924-043692F96D8D}"/>
              </a:ext>
            </a:extLst>
          </p:cNvPr>
          <p:cNvSpPr txBox="1"/>
          <p:nvPr/>
        </p:nvSpPr>
        <p:spPr>
          <a:xfrm>
            <a:off x="299069" y="6047655"/>
            <a:ext cx="7920109" cy="369332"/>
          </a:xfrm>
          <a:prstGeom prst="rect">
            <a:avLst/>
          </a:prstGeom>
          <a:noFill/>
        </p:spPr>
        <p:txBody>
          <a:bodyPr wrap="square" rtlCol="0">
            <a:spAutoFit/>
          </a:bodyPr>
          <a:lstStyle/>
          <a:p>
            <a:r>
              <a:rPr lang="es-ES" b="1" dirty="0"/>
              <a:t>Una de las estrategias más usadas en planes de prevención de suicidio</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507" y="195264"/>
            <a:ext cx="4144963"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78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1" grpId="0" animBg="1"/>
      <p:bldP spid="5" grpId="0" animBg="1"/>
      <p:bldP spid="17" grpId="0" animBg="1"/>
      <p:bldP spid="20" grpId="0"/>
      <p:bldP spid="21" grpId="0" animBg="1"/>
      <p:bldP spid="8"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615161-FC61-4066-921C-D0CAAE620F25}"/>
              </a:ext>
            </a:extLst>
          </p:cNvPr>
          <p:cNvSpPr>
            <a:spLocks noGrp="1"/>
          </p:cNvSpPr>
          <p:nvPr>
            <p:ph type="title"/>
          </p:nvPr>
        </p:nvSpPr>
        <p:spPr>
          <a:xfrm>
            <a:off x="203482" y="148564"/>
            <a:ext cx="4241973" cy="755078"/>
          </a:xfrm>
        </p:spPr>
        <p:txBody>
          <a:bodyPr>
            <a:normAutofit fontScale="90000"/>
          </a:bodyPr>
          <a:lstStyle/>
          <a:p>
            <a:pPr algn="l"/>
            <a:r>
              <a:rPr lang="es-ES" dirty="0"/>
              <a:t>Línea estratégica 4</a:t>
            </a:r>
          </a:p>
        </p:txBody>
      </p:sp>
      <p:sp>
        <p:nvSpPr>
          <p:cNvPr id="9" name="CuadroTexto 8">
            <a:extLst>
              <a:ext uri="{FF2B5EF4-FFF2-40B4-BE49-F238E27FC236}">
                <a16:creationId xmlns:a16="http://schemas.microsoft.com/office/drawing/2014/main" id="{FDFE1455-7B38-44F2-9E7F-7A59D36F67ED}"/>
              </a:ext>
            </a:extLst>
          </p:cNvPr>
          <p:cNvSpPr txBox="1"/>
          <p:nvPr/>
        </p:nvSpPr>
        <p:spPr>
          <a:xfrm>
            <a:off x="443635" y="1801958"/>
            <a:ext cx="400182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uLnTx/>
                <a:uFillTx/>
                <a:latin typeface="Calibri"/>
                <a:ea typeface="+mn-ea"/>
                <a:cs typeface="+mn-cs"/>
              </a:rPr>
              <a:t>Información y sensibilización sobre conducta suicida</a:t>
            </a:r>
          </a:p>
        </p:txBody>
      </p:sp>
      <p:sp>
        <p:nvSpPr>
          <p:cNvPr id="12" name="CuadroTexto 11">
            <a:extLst>
              <a:ext uri="{FF2B5EF4-FFF2-40B4-BE49-F238E27FC236}">
                <a16:creationId xmlns:a16="http://schemas.microsoft.com/office/drawing/2014/main" id="{399266BD-5EC1-470F-9993-2E7D2CF02CAD}"/>
              </a:ext>
            </a:extLst>
          </p:cNvPr>
          <p:cNvSpPr txBox="1"/>
          <p:nvPr/>
        </p:nvSpPr>
        <p:spPr>
          <a:xfrm>
            <a:off x="503880" y="2614767"/>
            <a:ext cx="452613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uLnTx/>
                <a:uFillTx/>
                <a:latin typeface="Calibri"/>
                <a:ea typeface="+mn-ea"/>
                <a:cs typeface="+mn-cs"/>
              </a:rPr>
              <a:t>Fomentar la formación y la investigación sobre suicidio</a:t>
            </a:r>
          </a:p>
        </p:txBody>
      </p:sp>
      <p:sp>
        <p:nvSpPr>
          <p:cNvPr id="15" name="CuadroTexto 14">
            <a:extLst>
              <a:ext uri="{FF2B5EF4-FFF2-40B4-BE49-F238E27FC236}">
                <a16:creationId xmlns:a16="http://schemas.microsoft.com/office/drawing/2014/main" id="{062343C8-317D-44D7-B86D-582CEC5A6FA9}"/>
              </a:ext>
            </a:extLst>
          </p:cNvPr>
          <p:cNvSpPr txBox="1"/>
          <p:nvPr/>
        </p:nvSpPr>
        <p:spPr>
          <a:xfrm>
            <a:off x="752247" y="1796278"/>
            <a:ext cx="358193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uLnTx/>
                <a:uFillTx/>
                <a:latin typeface="Calibri"/>
                <a:ea typeface="+mn-ea"/>
                <a:cs typeface="+mn-cs"/>
              </a:rPr>
              <a:t>Formación de figuras clave para la actuación ante situaciones de riesgo de suicidio </a:t>
            </a:r>
          </a:p>
        </p:txBody>
      </p:sp>
      <p:sp>
        <p:nvSpPr>
          <p:cNvPr id="14" name="Elipse 32">
            <a:extLst>
              <a:ext uri="{FF2B5EF4-FFF2-40B4-BE49-F238E27FC236}">
                <a16:creationId xmlns:a16="http://schemas.microsoft.com/office/drawing/2014/main" id="{5A243DBC-DB76-4191-8CA0-8D7973ED9362}"/>
              </a:ext>
            </a:extLst>
          </p:cNvPr>
          <p:cNvSpPr/>
          <p:nvPr/>
        </p:nvSpPr>
        <p:spPr>
          <a:xfrm>
            <a:off x="365745" y="1141774"/>
            <a:ext cx="8232821" cy="1112707"/>
          </a:xfrm>
          <a:prstGeom prst="roundRect">
            <a:avLst/>
          </a:prstGeom>
          <a:solidFill>
            <a:schemeClr val="accent1">
              <a:lumMod val="75000"/>
            </a:schemeClr>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5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CuadroTexto 18">
            <a:extLst>
              <a:ext uri="{FF2B5EF4-FFF2-40B4-BE49-F238E27FC236}">
                <a16:creationId xmlns:a16="http://schemas.microsoft.com/office/drawing/2014/main" id="{062343C8-317D-44D7-B86D-582CEC5A6FA9}"/>
              </a:ext>
            </a:extLst>
          </p:cNvPr>
          <p:cNvSpPr txBox="1"/>
          <p:nvPr/>
        </p:nvSpPr>
        <p:spPr>
          <a:xfrm>
            <a:off x="467179" y="1300953"/>
            <a:ext cx="795655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uLnTx/>
                <a:uFillTx/>
                <a:latin typeface="Calibri"/>
                <a:ea typeface="+mn-ea"/>
                <a:cs typeface="+mn-cs"/>
              </a:rPr>
              <a:t>Ofrecer atención psicológica a la población universitaria con conducta suicida</a:t>
            </a:r>
          </a:p>
        </p:txBody>
      </p:sp>
      <p:sp>
        <p:nvSpPr>
          <p:cNvPr id="10" name="CuadroTexto 9">
            <a:extLst>
              <a:ext uri="{FF2B5EF4-FFF2-40B4-BE49-F238E27FC236}">
                <a16:creationId xmlns:a16="http://schemas.microsoft.com/office/drawing/2014/main" id="{399266BD-5EC1-470F-9993-2E7D2CF02CAD}"/>
              </a:ext>
            </a:extLst>
          </p:cNvPr>
          <p:cNvSpPr txBox="1"/>
          <p:nvPr/>
        </p:nvSpPr>
        <p:spPr>
          <a:xfrm>
            <a:off x="535925" y="3445764"/>
            <a:ext cx="7596512" cy="1200329"/>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s-ES" sz="2400" b="1" dirty="0">
                <a:solidFill>
                  <a:schemeClr val="bg1"/>
                </a:solidFill>
              </a:rPr>
              <a:t>8. Diseño e implementación de un protocolo de actuación específico ante riesgo de conducta suicida, en el Servicio de Atención Psicológica de la UMA </a:t>
            </a:r>
          </a:p>
        </p:txBody>
      </p:sp>
      <p:sp>
        <p:nvSpPr>
          <p:cNvPr id="11" name="Título 1">
            <a:extLst>
              <a:ext uri="{FF2B5EF4-FFF2-40B4-BE49-F238E27FC236}">
                <a16:creationId xmlns:a16="http://schemas.microsoft.com/office/drawing/2014/main" id="{3C615161-FC61-4066-921C-D0CAAE620F25}"/>
              </a:ext>
            </a:extLst>
          </p:cNvPr>
          <p:cNvSpPr txBox="1">
            <a:spLocks/>
          </p:cNvSpPr>
          <p:nvPr/>
        </p:nvSpPr>
        <p:spPr bwMode="auto">
          <a:xfrm>
            <a:off x="598247" y="2433205"/>
            <a:ext cx="1846298" cy="75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S" sz="3600" dirty="0"/>
              <a:t>Acción</a:t>
            </a:r>
            <a:endParaRPr lang="es-ES" dirty="0"/>
          </a:p>
        </p:txBody>
      </p:sp>
      <p:pic>
        <p:nvPicPr>
          <p:cNvPr id="13" name="Imagen 12"/>
          <p:cNvPicPr/>
          <p:nvPr/>
        </p:nvPicPr>
        <p:blipFill rotWithShape="1">
          <a:blip r:embed="rId3"/>
          <a:srcRect l="8669" t="7877" r="34387" b="52917"/>
          <a:stretch/>
        </p:blipFill>
        <p:spPr bwMode="auto">
          <a:xfrm>
            <a:off x="5128081" y="5363445"/>
            <a:ext cx="3295650" cy="1276350"/>
          </a:xfrm>
          <a:prstGeom prst="rect">
            <a:avLst/>
          </a:prstGeom>
          <a:ln>
            <a:noFill/>
          </a:ln>
          <a:extLst>
            <a:ext uri="{53640926-AAD7-44D8-BBD7-CCE9431645EC}">
              <a14:shadowObscured xmlns:a14="http://schemas.microsoft.com/office/drawing/2010/main"/>
            </a:ext>
          </a:extLst>
        </p:spPr>
      </p:pic>
      <p:sp>
        <p:nvSpPr>
          <p:cNvPr id="16" name="5 Rectángulo redondeado"/>
          <p:cNvSpPr/>
          <p:nvPr/>
        </p:nvSpPr>
        <p:spPr>
          <a:xfrm>
            <a:off x="5030018" y="260648"/>
            <a:ext cx="4064179" cy="60884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s-ES" sz="2400" b="1" i="0" u="none" strike="noStrike" kern="1200" cap="none" spc="0" normalizeH="0" baseline="0" noProof="0" dirty="0">
                <a:ln>
                  <a:noFill/>
                </a:ln>
                <a:solidFill>
                  <a:prstClr val="white"/>
                </a:solidFill>
                <a:effectLst/>
                <a:uLnTx/>
                <a:uFillTx/>
                <a:latin typeface="Calibri"/>
                <a:ea typeface="+mn-ea"/>
                <a:cs typeface="+mn-cs"/>
              </a:rPr>
              <a:t> PREVENCIÓN TERCIARIA</a:t>
            </a:r>
          </a:p>
        </p:txBody>
      </p:sp>
    </p:spTree>
    <p:extLst>
      <p:ext uri="{BB962C8B-B14F-4D97-AF65-F5344CB8AC3E}">
        <p14:creationId xmlns:p14="http://schemas.microsoft.com/office/powerpoint/2010/main" val="392544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9" grpId="0"/>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rcRect l="42125" t="1466" r="19612" b="4625"/>
          <a:stretch>
            <a:fillRect/>
          </a:stretch>
        </p:blipFill>
        <p:spPr>
          <a:xfrm>
            <a:off x="-180528" y="1"/>
            <a:ext cx="7560840" cy="6858000"/>
          </a:xfrm>
          <a:prstGeom prst="rect">
            <a:avLst/>
          </a:prstGeom>
        </p:spPr>
      </p:pic>
      <p:sp>
        <p:nvSpPr>
          <p:cNvPr id="6" name="Freeform: Shape 15">
            <a:extLst>
              <a:ext uri="{FF2B5EF4-FFF2-40B4-BE49-F238E27FC236}">
                <a16:creationId xmlns:a16="http://schemas.microsoft.com/office/drawing/2014/main" id="{F9EC3F91-A75C-4F74-867E-E4C28C1354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70" y="0"/>
            <a:ext cx="3782831"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7" name="Freeform: Shape 17">
            <a:extLst>
              <a:ext uri="{FF2B5EF4-FFF2-40B4-BE49-F238E27FC236}">
                <a16:creationId xmlns:a16="http://schemas.microsoft.com/office/drawing/2014/main" id="{829A1E2C-5AC8-40FC-99E9-832069D397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60" y="0"/>
            <a:ext cx="1897292"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7 CuadroTexto"/>
          <p:cNvSpPr txBox="1"/>
          <p:nvPr/>
        </p:nvSpPr>
        <p:spPr>
          <a:xfrm>
            <a:off x="5508104" y="1747037"/>
            <a:ext cx="3483359" cy="2862322"/>
          </a:xfrm>
          <a:prstGeom prst="rect">
            <a:avLst/>
          </a:prstGeom>
          <a:noFill/>
        </p:spPr>
        <p:txBody>
          <a:bodyPr wrap="square" rtlCol="0">
            <a:spAutoFit/>
          </a:bodyPr>
          <a:lstStyle/>
          <a:p>
            <a:pPr algn="ctr"/>
            <a:endParaRPr lang="es-ES" sz="3600" b="1" dirty="0"/>
          </a:p>
          <a:p>
            <a:pPr algn="ctr"/>
            <a:r>
              <a:rPr lang="es-ES" sz="3600" b="1" dirty="0"/>
              <a:t>Epidemiología de la conducta suicida en los jóvenes</a:t>
            </a:r>
          </a:p>
        </p:txBody>
      </p:sp>
    </p:spTree>
    <p:extLst>
      <p:ext uri="{BB962C8B-B14F-4D97-AF65-F5344CB8AC3E}">
        <p14:creationId xmlns:p14="http://schemas.microsoft.com/office/powerpoint/2010/main" val="4016151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615161-FC61-4066-921C-D0CAAE620F25}"/>
              </a:ext>
            </a:extLst>
          </p:cNvPr>
          <p:cNvSpPr>
            <a:spLocks noGrp="1"/>
          </p:cNvSpPr>
          <p:nvPr>
            <p:ph type="title"/>
          </p:nvPr>
        </p:nvSpPr>
        <p:spPr>
          <a:xfrm>
            <a:off x="203482" y="148564"/>
            <a:ext cx="4296510" cy="755078"/>
          </a:xfrm>
        </p:spPr>
        <p:txBody>
          <a:bodyPr>
            <a:normAutofit fontScale="90000"/>
          </a:bodyPr>
          <a:lstStyle/>
          <a:p>
            <a:pPr algn="l"/>
            <a:r>
              <a:rPr lang="es-ES" dirty="0"/>
              <a:t>Línea estratégica 5</a:t>
            </a:r>
          </a:p>
        </p:txBody>
      </p:sp>
      <p:sp>
        <p:nvSpPr>
          <p:cNvPr id="5" name="Elipse 32">
            <a:extLst>
              <a:ext uri="{FF2B5EF4-FFF2-40B4-BE49-F238E27FC236}">
                <a16:creationId xmlns:a16="http://schemas.microsoft.com/office/drawing/2014/main" id="{D9A9B90D-A98A-4EAC-B239-A1AA81F4A888}"/>
              </a:ext>
            </a:extLst>
          </p:cNvPr>
          <p:cNvSpPr/>
          <p:nvPr/>
        </p:nvSpPr>
        <p:spPr>
          <a:xfrm>
            <a:off x="235122" y="1337346"/>
            <a:ext cx="6713142" cy="723502"/>
          </a:xfrm>
          <a:prstGeom prst="roundRect">
            <a:avLst/>
          </a:prstGeom>
          <a:solidFill>
            <a:schemeClr val="accent5">
              <a:lumMod val="50000"/>
            </a:schemeClr>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500" dirty="0"/>
              <a:t>	</a:t>
            </a:r>
          </a:p>
        </p:txBody>
      </p:sp>
      <p:sp>
        <p:nvSpPr>
          <p:cNvPr id="9" name="CuadroTexto 8">
            <a:extLst>
              <a:ext uri="{FF2B5EF4-FFF2-40B4-BE49-F238E27FC236}">
                <a16:creationId xmlns:a16="http://schemas.microsoft.com/office/drawing/2014/main" id="{FDFE1455-7B38-44F2-9E7F-7A59D36F67ED}"/>
              </a:ext>
            </a:extLst>
          </p:cNvPr>
          <p:cNvSpPr txBox="1"/>
          <p:nvPr/>
        </p:nvSpPr>
        <p:spPr>
          <a:xfrm>
            <a:off x="489804" y="1441457"/>
            <a:ext cx="6458460" cy="461665"/>
          </a:xfrm>
          <a:prstGeom prst="rect">
            <a:avLst/>
          </a:prstGeom>
          <a:noFill/>
        </p:spPr>
        <p:txBody>
          <a:bodyPr wrap="square">
            <a:spAutoFit/>
          </a:bodyPr>
          <a:lstStyle/>
          <a:p>
            <a:pPr algn="ctr"/>
            <a:r>
              <a:rPr lang="es-ES" sz="2400" b="1" dirty="0">
                <a:solidFill>
                  <a:schemeClr val="bg1"/>
                </a:solidFill>
              </a:rPr>
              <a:t>Potenciar la coordinación de las actuaciones </a:t>
            </a:r>
          </a:p>
        </p:txBody>
      </p:sp>
      <p:sp>
        <p:nvSpPr>
          <p:cNvPr id="11" name="Título 1">
            <a:extLst>
              <a:ext uri="{FF2B5EF4-FFF2-40B4-BE49-F238E27FC236}">
                <a16:creationId xmlns:a16="http://schemas.microsoft.com/office/drawing/2014/main" id="{3C615161-FC61-4066-921C-D0CAAE620F25}"/>
              </a:ext>
            </a:extLst>
          </p:cNvPr>
          <p:cNvSpPr txBox="1">
            <a:spLocks/>
          </p:cNvSpPr>
          <p:nvPr/>
        </p:nvSpPr>
        <p:spPr bwMode="auto">
          <a:xfrm>
            <a:off x="323528" y="2227271"/>
            <a:ext cx="1846298" cy="75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S" sz="3600" dirty="0"/>
              <a:t>Acciones</a:t>
            </a:r>
            <a:endParaRPr lang="es-ES" dirty="0"/>
          </a:p>
        </p:txBody>
      </p:sp>
      <p:sp>
        <p:nvSpPr>
          <p:cNvPr id="13" name="CuadroTexto 12">
            <a:extLst>
              <a:ext uri="{FF2B5EF4-FFF2-40B4-BE49-F238E27FC236}">
                <a16:creationId xmlns:a16="http://schemas.microsoft.com/office/drawing/2014/main" id="{399266BD-5EC1-470F-9993-2E7D2CF02CAD}"/>
              </a:ext>
            </a:extLst>
          </p:cNvPr>
          <p:cNvSpPr txBox="1"/>
          <p:nvPr/>
        </p:nvSpPr>
        <p:spPr>
          <a:xfrm>
            <a:off x="323528" y="3161997"/>
            <a:ext cx="8136904" cy="461665"/>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s-ES" sz="2400" b="1" dirty="0">
                <a:solidFill>
                  <a:schemeClr val="bg1"/>
                </a:solidFill>
              </a:rPr>
              <a:t>9. Canalizar todas las actuaciones sobre suicidio en la UMA</a:t>
            </a:r>
          </a:p>
        </p:txBody>
      </p:sp>
      <p:sp>
        <p:nvSpPr>
          <p:cNvPr id="14" name="CuadroTexto 13">
            <a:extLst>
              <a:ext uri="{FF2B5EF4-FFF2-40B4-BE49-F238E27FC236}">
                <a16:creationId xmlns:a16="http://schemas.microsoft.com/office/drawing/2014/main" id="{399266BD-5EC1-470F-9993-2E7D2CF02CAD}"/>
              </a:ext>
            </a:extLst>
          </p:cNvPr>
          <p:cNvSpPr txBox="1"/>
          <p:nvPr/>
        </p:nvSpPr>
        <p:spPr>
          <a:xfrm>
            <a:off x="344488" y="4365104"/>
            <a:ext cx="8115944" cy="830997"/>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s-ES" sz="2400" b="1" dirty="0">
                <a:solidFill>
                  <a:schemeClr val="bg1"/>
                </a:solidFill>
              </a:rPr>
              <a:t>10. Concretar la colaboración de la UMA con instituciones externas </a:t>
            </a:r>
          </a:p>
        </p:txBody>
      </p:sp>
      <p:sp>
        <p:nvSpPr>
          <p:cNvPr id="8" name="5 Rectángulo redondeado">
            <a:extLst>
              <a:ext uri="{FF2B5EF4-FFF2-40B4-BE49-F238E27FC236}">
                <a16:creationId xmlns:a16="http://schemas.microsoft.com/office/drawing/2014/main" id="{8C55BC43-0B5E-4F0F-8660-9A297BA4F8E6}"/>
              </a:ext>
            </a:extLst>
          </p:cNvPr>
          <p:cNvSpPr/>
          <p:nvPr/>
        </p:nvSpPr>
        <p:spPr>
          <a:xfrm>
            <a:off x="5220072" y="188640"/>
            <a:ext cx="3075260" cy="59884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s-ES" sz="2400" b="1" dirty="0">
                <a:solidFill>
                  <a:prstClr val="white"/>
                </a:solidFill>
                <a:latin typeface="Calibri"/>
              </a:rPr>
              <a:t>TRANSVERSALES</a:t>
            </a:r>
            <a:endParaRPr kumimoji="0" lang="es-E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705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377581" y="864489"/>
            <a:ext cx="1744499" cy="756746"/>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0272" y="3369218"/>
            <a:ext cx="1006860" cy="1342479"/>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5427" y="1906543"/>
            <a:ext cx="978847" cy="1305129"/>
          </a:xfrm>
          <a:prstGeom prst="rect">
            <a:avLst/>
          </a:prstGeom>
        </p:spPr>
      </p:pic>
      <p:sp>
        <p:nvSpPr>
          <p:cNvPr id="16" name="AutoShape 2" descr="Detalle de la Nota de Prensa"/>
          <p:cNvSpPr>
            <a:spLocks noChangeAspect="1" noChangeArrowheads="1"/>
          </p:cNvSpPr>
          <p:nvPr/>
        </p:nvSpPr>
        <p:spPr bwMode="auto">
          <a:xfrm>
            <a:off x="116681" y="-769938"/>
            <a:ext cx="2143125"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7" name="Imagen 16"/>
          <p:cNvPicPr>
            <a:picLocks noChangeAspect="1"/>
          </p:cNvPicPr>
          <p:nvPr/>
        </p:nvPicPr>
        <p:blipFill>
          <a:blip r:embed="rId5"/>
          <a:stretch>
            <a:fillRect/>
          </a:stretch>
        </p:blipFill>
        <p:spPr>
          <a:xfrm>
            <a:off x="3544340" y="607751"/>
            <a:ext cx="1854654" cy="1384809"/>
          </a:xfrm>
          <a:prstGeom prst="rect">
            <a:avLst/>
          </a:prstGeom>
        </p:spPr>
      </p:pic>
      <p:sp>
        <p:nvSpPr>
          <p:cNvPr id="18" name="CuadroTexto 17">
            <a:extLst>
              <a:ext uri="{FF2B5EF4-FFF2-40B4-BE49-F238E27FC236}">
                <a16:creationId xmlns:a16="http://schemas.microsoft.com/office/drawing/2014/main" id="{AE43DB1F-8705-4970-AED0-463CAF3AB517}"/>
              </a:ext>
            </a:extLst>
          </p:cNvPr>
          <p:cNvSpPr txBox="1"/>
          <p:nvPr/>
        </p:nvSpPr>
        <p:spPr>
          <a:xfrm>
            <a:off x="87369" y="185925"/>
            <a:ext cx="4229668" cy="461665"/>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s-ES" sz="2400" b="1" dirty="0">
                <a:solidFill>
                  <a:schemeClr val="bg1"/>
                </a:solidFill>
              </a:rPr>
              <a:t>Instituciones externas a la UMA </a:t>
            </a:r>
          </a:p>
        </p:txBody>
      </p:sp>
      <p:sp>
        <p:nvSpPr>
          <p:cNvPr id="3" name="Rectángulo 2"/>
          <p:cNvSpPr/>
          <p:nvPr/>
        </p:nvSpPr>
        <p:spPr>
          <a:xfrm>
            <a:off x="126629" y="5624557"/>
            <a:ext cx="4572000" cy="523220"/>
          </a:xfrm>
          <a:prstGeom prst="rect">
            <a:avLst/>
          </a:prstGeom>
        </p:spPr>
        <p:txBody>
          <a:bodyPr>
            <a:spAutoFit/>
          </a:bodyPr>
          <a:lstStyle/>
          <a:p>
            <a:r>
              <a:rPr lang="es-ES" sz="1400" b="1" dirty="0">
                <a:solidFill>
                  <a:sysClr val="windowText" lastClr="000000"/>
                </a:solidFill>
                <a:latin typeface="Arial Narrow" panose="020B0606020202030204" pitchFamily="34" charset="0"/>
              </a:rPr>
              <a:t>La Unidad de Prevención e Intervención Intensiva en Conducta Suicida ‘UPII Cicerón’  (Hospital Costa del Sol)</a:t>
            </a:r>
          </a:p>
        </p:txBody>
      </p:sp>
      <p:pic>
        <p:nvPicPr>
          <p:cNvPr id="19" name="18 Imagen"/>
          <p:cNvPicPr/>
          <p:nvPr/>
        </p:nvPicPr>
        <p:blipFill rotWithShape="1">
          <a:blip r:embed="rId6"/>
          <a:srcRect l="17327" t="6352" r="66287" b="85995"/>
          <a:stretch/>
        </p:blipFill>
        <p:spPr bwMode="auto">
          <a:xfrm>
            <a:off x="7406965" y="3493034"/>
            <a:ext cx="1470334" cy="743231"/>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DCAE9759-A9DB-43EC-92BF-FD75438E8517}"/>
              </a:ext>
            </a:extLst>
          </p:cNvPr>
          <p:cNvPicPr>
            <a:picLocks noChangeAspect="1"/>
          </p:cNvPicPr>
          <p:nvPr/>
        </p:nvPicPr>
        <p:blipFill>
          <a:blip r:embed="rId7"/>
          <a:stretch>
            <a:fillRect/>
          </a:stretch>
        </p:blipFill>
        <p:spPr>
          <a:xfrm>
            <a:off x="3660265" y="2915069"/>
            <a:ext cx="1482496" cy="1529801"/>
          </a:xfrm>
          <a:prstGeom prst="rect">
            <a:avLst/>
          </a:prstGeom>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14500">
            <a:off x="5117783" y="1562874"/>
            <a:ext cx="396985" cy="1470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ángulo 20"/>
          <p:cNvSpPr/>
          <p:nvPr/>
        </p:nvSpPr>
        <p:spPr>
          <a:xfrm>
            <a:off x="79392" y="3809626"/>
            <a:ext cx="3364640" cy="461665"/>
          </a:xfrm>
          <a:prstGeom prst="rect">
            <a:avLst/>
          </a:prstGeom>
          <a:solidFill>
            <a:srgbClr val="EAEAEA"/>
          </a:solidFill>
          <a:effectLst>
            <a:outerShdw blurRad="50800" dist="38100" dir="2700000" algn="tl" rotWithShape="0">
              <a:prstClr val="black">
                <a:alpha val="40000"/>
              </a:prstClr>
            </a:outerShdw>
          </a:effectLst>
        </p:spPr>
        <p:txBody>
          <a:bodyPr wrap="square">
            <a:spAutoFit/>
          </a:bodyPr>
          <a:lstStyle/>
          <a:p>
            <a:r>
              <a:rPr lang="es-ES" sz="1200" b="1" dirty="0">
                <a:solidFill>
                  <a:sysClr val="windowText" lastClr="000000"/>
                </a:solidFill>
                <a:latin typeface="Arial Narrow" panose="020B0606020202030204" pitchFamily="34" charset="0"/>
              </a:rPr>
              <a:t>Programa de Salud Mental de la Junta de Andalucía.</a:t>
            </a:r>
          </a:p>
          <a:p>
            <a:r>
              <a:rPr lang="es-ES" sz="1200" b="1" dirty="0">
                <a:solidFill>
                  <a:sysClr val="windowText" lastClr="000000"/>
                </a:solidFill>
                <a:latin typeface="Arial Narrow" panose="020B0606020202030204" pitchFamily="34" charset="0"/>
              </a:rPr>
              <a:t>Grupo en Prevención  del Suicidio </a:t>
            </a:r>
          </a:p>
        </p:txBody>
      </p:sp>
      <p:cxnSp>
        <p:nvCxnSpPr>
          <p:cNvPr id="15" name="Conector recto 14"/>
          <p:cNvCxnSpPr/>
          <p:nvPr/>
        </p:nvCxnSpPr>
        <p:spPr>
          <a:xfrm>
            <a:off x="3330495" y="839788"/>
            <a:ext cx="0" cy="156802"/>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Imagen 25"/>
          <p:cNvPicPr/>
          <p:nvPr/>
        </p:nvPicPr>
        <p:blipFill rotWithShape="1">
          <a:blip r:embed="rId9"/>
          <a:srcRect l="1626" t="7708" r="68301" b="77605"/>
          <a:stretch/>
        </p:blipFill>
        <p:spPr bwMode="auto">
          <a:xfrm>
            <a:off x="80351" y="1251417"/>
            <a:ext cx="3144960" cy="756746"/>
          </a:xfrm>
          <a:prstGeom prst="rect">
            <a:avLst/>
          </a:prstGeom>
          <a:ln>
            <a:noFill/>
          </a:ln>
          <a:extLst>
            <a:ext uri="{53640926-AAD7-44D8-BBD7-CCE9431645EC}">
              <a14:shadowObscured xmlns:a14="http://schemas.microsoft.com/office/drawing/2010/main"/>
            </a:ext>
          </a:extLst>
        </p:spPr>
      </p:pic>
      <p:sp>
        <p:nvSpPr>
          <p:cNvPr id="22" name="Rectángulo 21"/>
          <p:cNvSpPr/>
          <p:nvPr/>
        </p:nvSpPr>
        <p:spPr>
          <a:xfrm>
            <a:off x="54858" y="821080"/>
            <a:ext cx="2694347" cy="39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Instituciones públicas</a:t>
            </a:r>
            <a:endParaRPr lang="es-ES" b="1" dirty="0"/>
          </a:p>
        </p:txBody>
      </p:sp>
      <p:pic>
        <p:nvPicPr>
          <p:cNvPr id="24" name="Imagen 23"/>
          <p:cNvPicPr>
            <a:picLocks noChangeAspect="1"/>
          </p:cNvPicPr>
          <p:nvPr/>
        </p:nvPicPr>
        <p:blipFill>
          <a:blip r:embed="rId10"/>
          <a:stretch>
            <a:fillRect/>
          </a:stretch>
        </p:blipFill>
        <p:spPr>
          <a:xfrm>
            <a:off x="87369" y="2286573"/>
            <a:ext cx="570035" cy="782631"/>
          </a:xfrm>
          <a:prstGeom prst="rect">
            <a:avLst/>
          </a:prstGeom>
        </p:spPr>
      </p:pic>
      <p:sp>
        <p:nvSpPr>
          <p:cNvPr id="32" name="CuadroTexto 31"/>
          <p:cNvSpPr txBox="1"/>
          <p:nvPr/>
        </p:nvSpPr>
        <p:spPr>
          <a:xfrm>
            <a:off x="31850" y="3095300"/>
            <a:ext cx="3667562" cy="307777"/>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r>
              <a:rPr lang="es-ES" sz="1400" b="1" dirty="0">
                <a:latin typeface="Arial Narrow" panose="020B0606020202030204" pitchFamily="34" charset="0"/>
              </a:rPr>
              <a:t>Servicio de Urgencias de Atención Primaria</a:t>
            </a:r>
          </a:p>
        </p:txBody>
      </p:sp>
      <p:pic>
        <p:nvPicPr>
          <p:cNvPr id="3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4118755" y="1593041"/>
            <a:ext cx="447078" cy="132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ángulo 12"/>
          <p:cNvSpPr/>
          <p:nvPr/>
        </p:nvSpPr>
        <p:spPr>
          <a:xfrm>
            <a:off x="146931" y="4606071"/>
            <a:ext cx="2960467" cy="646331"/>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a:spAutoFit/>
          </a:bodyPr>
          <a:lstStyle/>
          <a:p>
            <a:r>
              <a:rPr lang="es-ES" sz="1200" b="1" dirty="0">
                <a:solidFill>
                  <a:sysClr val="windowText" lastClr="000000"/>
                </a:solidFill>
                <a:latin typeface="Arial Narrow" panose="020B0606020202030204" pitchFamily="34" charset="0"/>
              </a:rPr>
              <a:t>Unidades de Gestión Clínica Salud Mental del Hospital Universitario Virgen de la Victoria y Regional de Málaga</a:t>
            </a:r>
          </a:p>
        </p:txBody>
      </p:sp>
      <p:sp>
        <p:nvSpPr>
          <p:cNvPr id="30" name="Rectángulo 21"/>
          <p:cNvSpPr/>
          <p:nvPr/>
        </p:nvSpPr>
        <p:spPr>
          <a:xfrm>
            <a:off x="5465992" y="309083"/>
            <a:ext cx="2694347" cy="39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Asociaciones  y ONG</a:t>
            </a:r>
            <a:endParaRPr lang="es-ES" b="1" dirty="0"/>
          </a:p>
        </p:txBody>
      </p:sp>
      <p:sp>
        <p:nvSpPr>
          <p:cNvPr id="31" name="Flecha abajo 30"/>
          <p:cNvSpPr/>
          <p:nvPr/>
        </p:nvSpPr>
        <p:spPr>
          <a:xfrm>
            <a:off x="2290656" y="5029007"/>
            <a:ext cx="288032" cy="47689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21"/>
          <p:cNvSpPr/>
          <p:nvPr/>
        </p:nvSpPr>
        <p:spPr>
          <a:xfrm>
            <a:off x="5906175" y="4868020"/>
            <a:ext cx="2694347" cy="39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Colegios Profesionales</a:t>
            </a:r>
            <a:endParaRPr lang="es-ES" b="1" dirty="0"/>
          </a:p>
        </p:txBody>
      </p:sp>
      <p:pic>
        <p:nvPicPr>
          <p:cNvPr id="40" name="Imagen 39"/>
          <p:cNvPicPr/>
          <p:nvPr/>
        </p:nvPicPr>
        <p:blipFill rotWithShape="1">
          <a:blip r:embed="rId11"/>
          <a:srcRect l="41874" t="11441" r="42157" b="78156"/>
          <a:stretch/>
        </p:blipFill>
        <p:spPr bwMode="auto">
          <a:xfrm>
            <a:off x="7076414" y="5390901"/>
            <a:ext cx="1731874" cy="734074"/>
          </a:xfrm>
          <a:prstGeom prst="rect">
            <a:avLst/>
          </a:prstGeom>
          <a:ln>
            <a:noFill/>
          </a:ln>
          <a:extLst>
            <a:ext uri="{53640926-AAD7-44D8-BBD7-CCE9431645EC}">
              <a14:shadowObscured xmlns:a14="http://schemas.microsoft.com/office/drawing/2010/main"/>
            </a:ext>
          </a:extLst>
        </p:spPr>
      </p:pic>
      <p:pic>
        <p:nvPicPr>
          <p:cNvPr id="41" name="Imagen 40"/>
          <p:cNvPicPr/>
          <p:nvPr/>
        </p:nvPicPr>
        <p:blipFill rotWithShape="1">
          <a:blip r:embed="rId12"/>
          <a:srcRect l="-1235" t="5644" r="86594" b="79619"/>
          <a:stretch/>
        </p:blipFill>
        <p:spPr bwMode="auto">
          <a:xfrm>
            <a:off x="5142761" y="5479246"/>
            <a:ext cx="1630107" cy="902129"/>
          </a:xfrm>
          <a:prstGeom prst="rect">
            <a:avLst/>
          </a:prstGeom>
          <a:ln>
            <a:noFill/>
          </a:ln>
          <a:extLst>
            <a:ext uri="{53640926-AAD7-44D8-BBD7-CCE9431645EC}">
              <a14:shadowObscured xmlns:a14="http://schemas.microsoft.com/office/drawing/2010/main"/>
            </a:ext>
          </a:extLst>
        </p:spPr>
      </p:pic>
      <p:pic>
        <p:nvPicPr>
          <p:cNvPr id="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707541">
            <a:off x="5257399" y="3909682"/>
            <a:ext cx="396985" cy="103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868265">
            <a:off x="3129205" y="1951742"/>
            <a:ext cx="396985" cy="114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437335">
            <a:off x="3547264" y="4475773"/>
            <a:ext cx="396985" cy="1032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Imagen 44"/>
          <p:cNvPicPr/>
          <p:nvPr/>
        </p:nvPicPr>
        <p:blipFill rotWithShape="1">
          <a:blip r:embed="rId13"/>
          <a:srcRect l="21520" t="20381" r="68250" b="59552"/>
          <a:stretch/>
        </p:blipFill>
        <p:spPr bwMode="auto">
          <a:xfrm>
            <a:off x="7770406" y="1782194"/>
            <a:ext cx="1037882" cy="14294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767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615161-FC61-4066-921C-D0CAAE620F25}"/>
              </a:ext>
            </a:extLst>
          </p:cNvPr>
          <p:cNvSpPr>
            <a:spLocks noGrp="1"/>
          </p:cNvSpPr>
          <p:nvPr>
            <p:ph type="title"/>
          </p:nvPr>
        </p:nvSpPr>
        <p:spPr>
          <a:xfrm>
            <a:off x="203482" y="148564"/>
            <a:ext cx="4584542" cy="755078"/>
          </a:xfrm>
        </p:spPr>
        <p:txBody>
          <a:bodyPr>
            <a:normAutofit fontScale="90000"/>
          </a:bodyPr>
          <a:lstStyle/>
          <a:p>
            <a:pPr algn="l"/>
            <a:r>
              <a:rPr lang="es-ES" dirty="0"/>
              <a:t>Línea estratégica 6</a:t>
            </a:r>
          </a:p>
        </p:txBody>
      </p:sp>
      <p:sp>
        <p:nvSpPr>
          <p:cNvPr id="9" name="CuadroTexto 8">
            <a:extLst>
              <a:ext uri="{FF2B5EF4-FFF2-40B4-BE49-F238E27FC236}">
                <a16:creationId xmlns:a16="http://schemas.microsoft.com/office/drawing/2014/main" id="{FDFE1455-7B38-44F2-9E7F-7A59D36F67ED}"/>
              </a:ext>
            </a:extLst>
          </p:cNvPr>
          <p:cNvSpPr txBox="1"/>
          <p:nvPr/>
        </p:nvSpPr>
        <p:spPr>
          <a:xfrm>
            <a:off x="590951" y="1362555"/>
            <a:ext cx="4001820" cy="830997"/>
          </a:xfrm>
          <a:prstGeom prst="rect">
            <a:avLst/>
          </a:prstGeom>
          <a:noFill/>
        </p:spPr>
        <p:txBody>
          <a:bodyPr wrap="square">
            <a:spAutoFit/>
          </a:bodyPr>
          <a:lstStyle/>
          <a:p>
            <a:pPr algn="ctr"/>
            <a:r>
              <a:rPr lang="es-ES" sz="2400" b="1" dirty="0">
                <a:solidFill>
                  <a:schemeClr val="bg1"/>
                </a:solidFill>
              </a:rPr>
              <a:t>Potenciar la coordinación de las actuaciones </a:t>
            </a:r>
          </a:p>
        </p:txBody>
      </p:sp>
      <p:sp>
        <p:nvSpPr>
          <p:cNvPr id="10" name="Elipse 32">
            <a:extLst>
              <a:ext uri="{FF2B5EF4-FFF2-40B4-BE49-F238E27FC236}">
                <a16:creationId xmlns:a16="http://schemas.microsoft.com/office/drawing/2014/main" id="{C7CCF56D-CC7A-4CCD-B674-EF6B6B241914}"/>
              </a:ext>
            </a:extLst>
          </p:cNvPr>
          <p:cNvSpPr/>
          <p:nvPr/>
        </p:nvSpPr>
        <p:spPr>
          <a:xfrm>
            <a:off x="446285" y="1144119"/>
            <a:ext cx="8086154" cy="844721"/>
          </a:xfrm>
          <a:prstGeom prst="roundRect">
            <a:avLst>
              <a:gd name="adj" fmla="val 13372"/>
            </a:avLst>
          </a:prstGeom>
          <a:solidFill>
            <a:schemeClr val="accent4">
              <a:lumMod val="50000"/>
            </a:schemeClr>
          </a:solidFill>
          <a:ln>
            <a:solidFill>
              <a:schemeClr val="bg1"/>
            </a:solidFill>
          </a:ln>
          <a:effectLst>
            <a:outerShdw blurRad="76200" dir="18900000" sy="23000" kx="-1200000" algn="bl"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500" dirty="0"/>
          </a:p>
        </p:txBody>
      </p:sp>
      <p:sp>
        <p:nvSpPr>
          <p:cNvPr id="12" name="CuadroTexto 11">
            <a:extLst>
              <a:ext uri="{FF2B5EF4-FFF2-40B4-BE49-F238E27FC236}">
                <a16:creationId xmlns:a16="http://schemas.microsoft.com/office/drawing/2014/main" id="{399266BD-5EC1-470F-9993-2E7D2CF02CAD}"/>
              </a:ext>
            </a:extLst>
          </p:cNvPr>
          <p:cNvSpPr txBox="1"/>
          <p:nvPr/>
        </p:nvSpPr>
        <p:spPr>
          <a:xfrm>
            <a:off x="527888" y="1318999"/>
            <a:ext cx="7716520" cy="461665"/>
          </a:xfrm>
          <a:prstGeom prst="rect">
            <a:avLst/>
          </a:prstGeom>
          <a:noFill/>
        </p:spPr>
        <p:txBody>
          <a:bodyPr wrap="square">
            <a:spAutoFit/>
          </a:bodyPr>
          <a:lstStyle/>
          <a:p>
            <a:pPr algn="ctr"/>
            <a:r>
              <a:rPr lang="es-ES" sz="2400" b="1" dirty="0">
                <a:solidFill>
                  <a:schemeClr val="bg1"/>
                </a:solidFill>
              </a:rPr>
              <a:t>Difundir y divulgar las actuaciones del Plan de Prevención </a:t>
            </a:r>
          </a:p>
        </p:txBody>
      </p:sp>
      <p:sp>
        <p:nvSpPr>
          <p:cNvPr id="11" name="Título 1">
            <a:extLst>
              <a:ext uri="{FF2B5EF4-FFF2-40B4-BE49-F238E27FC236}">
                <a16:creationId xmlns:a16="http://schemas.microsoft.com/office/drawing/2014/main" id="{3C615161-FC61-4066-921C-D0CAAE620F25}"/>
              </a:ext>
            </a:extLst>
          </p:cNvPr>
          <p:cNvSpPr txBox="1">
            <a:spLocks/>
          </p:cNvSpPr>
          <p:nvPr/>
        </p:nvSpPr>
        <p:spPr bwMode="auto">
          <a:xfrm>
            <a:off x="427653" y="2025990"/>
            <a:ext cx="1846298" cy="75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S" sz="3600" dirty="0"/>
              <a:t>Acciones</a:t>
            </a:r>
            <a:endParaRPr lang="es-ES" dirty="0"/>
          </a:p>
        </p:txBody>
      </p:sp>
      <p:sp>
        <p:nvSpPr>
          <p:cNvPr id="13" name="CuadroTexto 12">
            <a:extLst>
              <a:ext uri="{FF2B5EF4-FFF2-40B4-BE49-F238E27FC236}">
                <a16:creationId xmlns:a16="http://schemas.microsoft.com/office/drawing/2014/main" id="{399266BD-5EC1-470F-9993-2E7D2CF02CAD}"/>
              </a:ext>
            </a:extLst>
          </p:cNvPr>
          <p:cNvSpPr txBox="1"/>
          <p:nvPr/>
        </p:nvSpPr>
        <p:spPr>
          <a:xfrm>
            <a:off x="446285" y="3049492"/>
            <a:ext cx="8014147" cy="830997"/>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s-ES" sz="2400" b="1" dirty="0">
                <a:solidFill>
                  <a:schemeClr val="bg1"/>
                </a:solidFill>
              </a:rPr>
              <a:t>11.  Página web UMA:  Sección sobre “Prevención de la Conducta Suicida”</a:t>
            </a:r>
          </a:p>
        </p:txBody>
      </p:sp>
      <p:sp>
        <p:nvSpPr>
          <p:cNvPr id="14" name="CuadroTexto 13">
            <a:extLst>
              <a:ext uri="{FF2B5EF4-FFF2-40B4-BE49-F238E27FC236}">
                <a16:creationId xmlns:a16="http://schemas.microsoft.com/office/drawing/2014/main" id="{399266BD-5EC1-470F-9993-2E7D2CF02CAD}"/>
              </a:ext>
            </a:extLst>
          </p:cNvPr>
          <p:cNvSpPr txBox="1"/>
          <p:nvPr/>
        </p:nvSpPr>
        <p:spPr>
          <a:xfrm>
            <a:off x="510407" y="4719538"/>
            <a:ext cx="8086154" cy="830997"/>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s-ES" sz="2400" b="1" dirty="0">
                <a:solidFill>
                  <a:schemeClr val="bg1"/>
                </a:solidFill>
              </a:rPr>
              <a:t>12. Difusión de las actividades del Plan de Prevención de la Conducta Suicida </a:t>
            </a:r>
          </a:p>
        </p:txBody>
      </p:sp>
      <p:sp>
        <p:nvSpPr>
          <p:cNvPr id="15" name="5 Rectángulo redondeado">
            <a:extLst>
              <a:ext uri="{FF2B5EF4-FFF2-40B4-BE49-F238E27FC236}">
                <a16:creationId xmlns:a16="http://schemas.microsoft.com/office/drawing/2014/main" id="{8C55BC43-0B5E-4F0F-8660-9A297BA4F8E6}"/>
              </a:ext>
            </a:extLst>
          </p:cNvPr>
          <p:cNvSpPr/>
          <p:nvPr/>
        </p:nvSpPr>
        <p:spPr>
          <a:xfrm>
            <a:off x="5292080" y="260648"/>
            <a:ext cx="3075260" cy="59884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s-ES" sz="2400" b="1" dirty="0">
                <a:solidFill>
                  <a:prstClr val="white"/>
                </a:solidFill>
                <a:latin typeface="Calibri"/>
              </a:rPr>
              <a:t>TRANSVERSALES</a:t>
            </a:r>
            <a:endParaRPr kumimoji="0" lang="es-E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132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a 35">
            <a:extLst>
              <a:ext uri="{FF2B5EF4-FFF2-40B4-BE49-F238E27FC236}">
                <a16:creationId xmlns:a16="http://schemas.microsoft.com/office/drawing/2014/main" id="{6B713E10-0068-234C-8B16-F537A4786AB7}"/>
              </a:ext>
            </a:extLst>
          </p:cNvPr>
          <p:cNvGraphicFramePr>
            <a:graphicFrameLocks noGrp="1"/>
          </p:cNvGraphicFramePr>
          <p:nvPr>
            <p:extLst>
              <p:ext uri="{D42A27DB-BD31-4B8C-83A1-F6EECF244321}">
                <p14:modId xmlns:p14="http://schemas.microsoft.com/office/powerpoint/2010/main" val="440249031"/>
              </p:ext>
            </p:extLst>
          </p:nvPr>
        </p:nvGraphicFramePr>
        <p:xfrm>
          <a:off x="101720" y="621290"/>
          <a:ext cx="9042281" cy="324648"/>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1285037">
                  <a:extLst>
                    <a:ext uri="{9D8B030D-6E8A-4147-A177-3AD203B41FA5}">
                      <a16:colId xmlns:a16="http://schemas.microsoft.com/office/drawing/2014/main" val="20000"/>
                    </a:ext>
                  </a:extLst>
                </a:gridCol>
                <a:gridCol w="3833315">
                  <a:extLst>
                    <a:ext uri="{9D8B030D-6E8A-4147-A177-3AD203B41FA5}">
                      <a16:colId xmlns:a16="http://schemas.microsoft.com/office/drawing/2014/main" val="20001"/>
                    </a:ext>
                  </a:extLst>
                </a:gridCol>
                <a:gridCol w="3923929">
                  <a:extLst>
                    <a:ext uri="{9D8B030D-6E8A-4147-A177-3AD203B41FA5}">
                      <a16:colId xmlns:a16="http://schemas.microsoft.com/office/drawing/2014/main" val="20013"/>
                    </a:ext>
                  </a:extLst>
                </a:gridCol>
              </a:tblGrid>
              <a:tr h="324648">
                <a:tc>
                  <a:txBody>
                    <a:bodyPr/>
                    <a:lstStyle/>
                    <a:p>
                      <a:pPr algn="ctr" rtl="0"/>
                      <a:r>
                        <a:rPr lang="es" sz="1400" b="1" dirty="0">
                          <a:effectLst>
                            <a:outerShdw blurRad="38100" dist="38100" dir="2700000" algn="tl">
                              <a:srgbClr val="000000">
                                <a:alpha val="43137"/>
                              </a:srgbClr>
                            </a:outerShdw>
                          </a:effectLst>
                          <a:latin typeface="+mj-lt"/>
                        </a:rPr>
                        <a:t>Actividades</a:t>
                      </a:r>
                    </a:p>
                  </a:txBody>
                  <a:tcPr marL="76254" marR="76254" marT="38127" marB="38127">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rtl="0"/>
                      <a:r>
                        <a:rPr lang="es" sz="1400" b="0" dirty="0">
                          <a:effectLst>
                            <a:outerShdw blurRad="38100" dist="38100" dir="2700000" algn="tl">
                              <a:srgbClr val="000000">
                                <a:alpha val="43137"/>
                              </a:srgbClr>
                            </a:outerShdw>
                          </a:effectLst>
                          <a:latin typeface="+mj-lt"/>
                        </a:rPr>
                        <a:t>Añ0</a:t>
                      </a:r>
                      <a:r>
                        <a:rPr lang="es" sz="1400" b="0" baseline="0" dirty="0">
                          <a:effectLst>
                            <a:outerShdw blurRad="38100" dist="38100" dir="2700000" algn="tl">
                              <a:srgbClr val="000000">
                                <a:alpha val="43137"/>
                              </a:srgbClr>
                            </a:outerShdw>
                          </a:effectLst>
                          <a:latin typeface="+mj-lt"/>
                        </a:rPr>
                        <a:t> 2022</a:t>
                      </a:r>
                      <a:endParaRPr lang="es" sz="1400" b="0" dirty="0">
                        <a:effectLst>
                          <a:outerShdw blurRad="38100" dist="38100" dir="2700000" algn="tl">
                            <a:srgbClr val="000000">
                              <a:alpha val="43137"/>
                            </a:srgbClr>
                          </a:outerShdw>
                        </a:effectLst>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 sz="1400" b="0" dirty="0">
                          <a:effectLst>
                            <a:outerShdw blurRad="38100" dist="38100" dir="2700000" algn="tl">
                              <a:srgbClr val="000000">
                                <a:alpha val="43137"/>
                              </a:srgbClr>
                            </a:outerShdw>
                          </a:effectLst>
                          <a:latin typeface="+mj-lt"/>
                        </a:rPr>
                        <a:t>Año 2023</a:t>
                      </a:r>
                    </a:p>
                  </a:txBody>
                  <a:tcPr marL="76254" marR="76254" marT="38127" marB="38127">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3030690490"/>
              </p:ext>
            </p:extLst>
          </p:nvPr>
        </p:nvGraphicFramePr>
        <p:xfrm>
          <a:off x="101720" y="945938"/>
          <a:ext cx="8940555" cy="5666405"/>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1394312">
                  <a:extLst>
                    <a:ext uri="{9D8B030D-6E8A-4147-A177-3AD203B41FA5}">
                      <a16:colId xmlns:a16="http://schemas.microsoft.com/office/drawing/2014/main" val="20000"/>
                    </a:ext>
                  </a:extLst>
                </a:gridCol>
                <a:gridCol w="231850">
                  <a:extLst>
                    <a:ext uri="{9D8B030D-6E8A-4147-A177-3AD203B41FA5}">
                      <a16:colId xmlns:a16="http://schemas.microsoft.com/office/drawing/2014/main" val="20001"/>
                    </a:ext>
                  </a:extLst>
                </a:gridCol>
                <a:gridCol w="342111">
                  <a:extLst>
                    <a:ext uri="{9D8B030D-6E8A-4147-A177-3AD203B41FA5}">
                      <a16:colId xmlns:a16="http://schemas.microsoft.com/office/drawing/2014/main" val="20002"/>
                    </a:ext>
                  </a:extLst>
                </a:gridCol>
                <a:gridCol w="321229">
                  <a:extLst>
                    <a:ext uri="{9D8B030D-6E8A-4147-A177-3AD203B41FA5}">
                      <a16:colId xmlns:a16="http://schemas.microsoft.com/office/drawing/2014/main" val="20003"/>
                    </a:ext>
                  </a:extLst>
                </a:gridCol>
                <a:gridCol w="321229">
                  <a:extLst>
                    <a:ext uri="{9D8B030D-6E8A-4147-A177-3AD203B41FA5}">
                      <a16:colId xmlns:a16="http://schemas.microsoft.com/office/drawing/2014/main" val="20004"/>
                    </a:ext>
                  </a:extLst>
                </a:gridCol>
                <a:gridCol w="321229">
                  <a:extLst>
                    <a:ext uri="{9D8B030D-6E8A-4147-A177-3AD203B41FA5}">
                      <a16:colId xmlns:a16="http://schemas.microsoft.com/office/drawing/2014/main" val="20005"/>
                    </a:ext>
                  </a:extLst>
                </a:gridCol>
                <a:gridCol w="321229">
                  <a:extLst>
                    <a:ext uri="{9D8B030D-6E8A-4147-A177-3AD203B41FA5}">
                      <a16:colId xmlns:a16="http://schemas.microsoft.com/office/drawing/2014/main" val="20006"/>
                    </a:ext>
                  </a:extLst>
                </a:gridCol>
                <a:gridCol w="321229">
                  <a:extLst>
                    <a:ext uri="{9D8B030D-6E8A-4147-A177-3AD203B41FA5}">
                      <a16:colId xmlns:a16="http://schemas.microsoft.com/office/drawing/2014/main" val="20007"/>
                    </a:ext>
                  </a:extLst>
                </a:gridCol>
                <a:gridCol w="226465">
                  <a:extLst>
                    <a:ext uri="{9D8B030D-6E8A-4147-A177-3AD203B41FA5}">
                      <a16:colId xmlns:a16="http://schemas.microsoft.com/office/drawing/2014/main" val="20008"/>
                    </a:ext>
                  </a:extLst>
                </a:gridCol>
                <a:gridCol w="321229">
                  <a:extLst>
                    <a:ext uri="{9D8B030D-6E8A-4147-A177-3AD203B41FA5}">
                      <a16:colId xmlns:a16="http://schemas.microsoft.com/office/drawing/2014/main" val="20009"/>
                    </a:ext>
                  </a:extLst>
                </a:gridCol>
                <a:gridCol w="321229">
                  <a:extLst>
                    <a:ext uri="{9D8B030D-6E8A-4147-A177-3AD203B41FA5}">
                      <a16:colId xmlns:a16="http://schemas.microsoft.com/office/drawing/2014/main" val="20010"/>
                    </a:ext>
                  </a:extLst>
                </a:gridCol>
                <a:gridCol w="321229">
                  <a:extLst>
                    <a:ext uri="{9D8B030D-6E8A-4147-A177-3AD203B41FA5}">
                      <a16:colId xmlns:a16="http://schemas.microsoft.com/office/drawing/2014/main" val="20011"/>
                    </a:ext>
                  </a:extLst>
                </a:gridCol>
                <a:gridCol w="321229">
                  <a:extLst>
                    <a:ext uri="{9D8B030D-6E8A-4147-A177-3AD203B41FA5}">
                      <a16:colId xmlns:a16="http://schemas.microsoft.com/office/drawing/2014/main" val="20012"/>
                    </a:ext>
                  </a:extLst>
                </a:gridCol>
                <a:gridCol w="319880">
                  <a:extLst>
                    <a:ext uri="{9D8B030D-6E8A-4147-A177-3AD203B41FA5}">
                      <a16:colId xmlns:a16="http://schemas.microsoft.com/office/drawing/2014/main" val="20013"/>
                    </a:ext>
                  </a:extLst>
                </a:gridCol>
                <a:gridCol w="319880">
                  <a:extLst>
                    <a:ext uri="{9D8B030D-6E8A-4147-A177-3AD203B41FA5}">
                      <a16:colId xmlns:a16="http://schemas.microsoft.com/office/drawing/2014/main" val="20014"/>
                    </a:ext>
                  </a:extLst>
                </a:gridCol>
                <a:gridCol w="323935">
                  <a:extLst>
                    <a:ext uri="{9D8B030D-6E8A-4147-A177-3AD203B41FA5}">
                      <a16:colId xmlns:a16="http://schemas.microsoft.com/office/drawing/2014/main" val="20015"/>
                    </a:ext>
                  </a:extLst>
                </a:gridCol>
                <a:gridCol w="321229">
                  <a:extLst>
                    <a:ext uri="{9D8B030D-6E8A-4147-A177-3AD203B41FA5}">
                      <a16:colId xmlns:a16="http://schemas.microsoft.com/office/drawing/2014/main" val="20016"/>
                    </a:ext>
                  </a:extLst>
                </a:gridCol>
                <a:gridCol w="321229">
                  <a:extLst>
                    <a:ext uri="{9D8B030D-6E8A-4147-A177-3AD203B41FA5}">
                      <a16:colId xmlns:a16="http://schemas.microsoft.com/office/drawing/2014/main" val="20017"/>
                    </a:ext>
                  </a:extLst>
                </a:gridCol>
                <a:gridCol w="321229">
                  <a:extLst>
                    <a:ext uri="{9D8B030D-6E8A-4147-A177-3AD203B41FA5}">
                      <a16:colId xmlns:a16="http://schemas.microsoft.com/office/drawing/2014/main" val="20018"/>
                    </a:ext>
                  </a:extLst>
                </a:gridCol>
                <a:gridCol w="321229">
                  <a:extLst>
                    <a:ext uri="{9D8B030D-6E8A-4147-A177-3AD203B41FA5}">
                      <a16:colId xmlns:a16="http://schemas.microsoft.com/office/drawing/2014/main" val="20019"/>
                    </a:ext>
                  </a:extLst>
                </a:gridCol>
                <a:gridCol w="321229">
                  <a:extLst>
                    <a:ext uri="{9D8B030D-6E8A-4147-A177-3AD203B41FA5}">
                      <a16:colId xmlns:a16="http://schemas.microsoft.com/office/drawing/2014/main" val="20020"/>
                    </a:ext>
                  </a:extLst>
                </a:gridCol>
                <a:gridCol w="321229">
                  <a:extLst>
                    <a:ext uri="{9D8B030D-6E8A-4147-A177-3AD203B41FA5}">
                      <a16:colId xmlns:a16="http://schemas.microsoft.com/office/drawing/2014/main" val="20021"/>
                    </a:ext>
                  </a:extLst>
                </a:gridCol>
                <a:gridCol w="321229">
                  <a:extLst>
                    <a:ext uri="{9D8B030D-6E8A-4147-A177-3AD203B41FA5}">
                      <a16:colId xmlns:a16="http://schemas.microsoft.com/office/drawing/2014/main" val="20022"/>
                    </a:ext>
                  </a:extLst>
                </a:gridCol>
                <a:gridCol w="321229">
                  <a:extLst>
                    <a:ext uri="{9D8B030D-6E8A-4147-A177-3AD203B41FA5}">
                      <a16:colId xmlns:a16="http://schemas.microsoft.com/office/drawing/2014/main" val="20023"/>
                    </a:ext>
                  </a:extLst>
                </a:gridCol>
                <a:gridCol w="321229">
                  <a:extLst>
                    <a:ext uri="{9D8B030D-6E8A-4147-A177-3AD203B41FA5}">
                      <a16:colId xmlns:a16="http://schemas.microsoft.com/office/drawing/2014/main" val="20024"/>
                    </a:ext>
                  </a:extLst>
                </a:gridCol>
              </a:tblGrid>
              <a:tr h="252539">
                <a:tc>
                  <a:txBody>
                    <a:bodyPr/>
                    <a:lstStyle/>
                    <a:p>
                      <a:pPr rtl="0"/>
                      <a:endParaRPr lang="en-US" sz="1400" dirty="0">
                        <a:solidFill>
                          <a:srgbClr val="1F497D"/>
                        </a:solidFill>
                        <a:latin typeface="+mn-lt"/>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a:solidFill>
                            <a:schemeClr val="tx1"/>
                          </a:solidFill>
                          <a:latin typeface="+mn-lt"/>
                        </a:rPr>
                        <a:t>E</a:t>
                      </a:r>
                      <a:endParaRPr lang="es" sz="1100">
                        <a:solidFill>
                          <a:schemeClr val="tx1"/>
                        </a:solidFill>
                        <a:latin typeface="+mn-lt"/>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 sz="1100">
                          <a:solidFill>
                            <a:schemeClr val="tx1"/>
                          </a:solidFill>
                          <a:latin typeface="+mn-lt"/>
                        </a:rPr>
                        <a:t>F</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a:r>
                        <a:rPr lang="es" sz="1100">
                          <a:solidFill>
                            <a:schemeClr val="tx1"/>
                          </a:solidFill>
                          <a:latin typeface="+mn-lt"/>
                        </a:rPr>
                        <a:t>M</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a:r>
                        <a:rPr lang="es" sz="1100">
                          <a:solidFill>
                            <a:schemeClr val="tx1"/>
                          </a:solidFill>
                          <a:latin typeface="+mn-lt"/>
                        </a:rPr>
                        <a:t>A</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a:r>
                        <a:rPr lang="es" sz="1100">
                          <a:solidFill>
                            <a:schemeClr val="tx1"/>
                          </a:solidFill>
                          <a:latin typeface="+mn-lt"/>
                        </a:rPr>
                        <a:t>M</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a:r>
                        <a:rPr lang="es" sz="1100">
                          <a:solidFill>
                            <a:schemeClr val="tx1"/>
                          </a:solidFill>
                          <a:latin typeface="+mn-lt"/>
                        </a:rPr>
                        <a:t>J</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a:r>
                        <a:rPr lang="es" sz="1100">
                          <a:solidFill>
                            <a:schemeClr val="tx1"/>
                          </a:solidFill>
                          <a:latin typeface="+mn-lt"/>
                        </a:rPr>
                        <a:t>J</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a:r>
                        <a:rPr lang="es" sz="1100">
                          <a:solidFill>
                            <a:schemeClr val="tx1"/>
                          </a:solidFill>
                          <a:latin typeface="+mn-lt"/>
                        </a:rPr>
                        <a:t>A</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a:r>
                        <a:rPr lang="es" sz="1100">
                          <a:solidFill>
                            <a:schemeClr val="tx1"/>
                          </a:solidFill>
                          <a:latin typeface="+mn-lt"/>
                        </a:rPr>
                        <a:t>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a:r>
                        <a:rPr lang="es" sz="1100">
                          <a:solidFill>
                            <a:schemeClr val="tx1"/>
                          </a:solidFill>
                          <a:latin typeface="+mn-lt"/>
                        </a:rPr>
                        <a:t>O</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a:r>
                        <a:rPr lang="es" sz="1100">
                          <a:solidFill>
                            <a:schemeClr val="tx1"/>
                          </a:solidFill>
                          <a:latin typeface="+mn-lt"/>
                        </a:rPr>
                        <a:t>N</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rtl="0"/>
                      <a:r>
                        <a:rPr lang="es" sz="1100">
                          <a:solidFill>
                            <a:schemeClr val="tx1"/>
                          </a:solidFill>
                          <a:latin typeface="+mn-lt"/>
                        </a:rPr>
                        <a:t>D</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 sz="1100">
                          <a:solidFill>
                            <a:schemeClr val="tx1"/>
                          </a:solidFill>
                          <a:latin typeface="+mn-lt"/>
                        </a:rPr>
                        <a:t>E</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a:r>
                        <a:rPr lang="es" sz="1100">
                          <a:solidFill>
                            <a:schemeClr val="tx1"/>
                          </a:solidFill>
                          <a:latin typeface="+mn-lt"/>
                        </a:rPr>
                        <a:t>F</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a:r>
                        <a:rPr lang="es" sz="1100">
                          <a:solidFill>
                            <a:schemeClr val="tx1"/>
                          </a:solidFill>
                          <a:latin typeface="+mn-lt"/>
                        </a:rPr>
                        <a:t>M</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a:r>
                        <a:rPr lang="es" sz="1100">
                          <a:solidFill>
                            <a:schemeClr val="tx1"/>
                          </a:solidFill>
                          <a:latin typeface="+mn-lt"/>
                        </a:rPr>
                        <a:t>A</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a:r>
                        <a:rPr lang="es" sz="1100">
                          <a:solidFill>
                            <a:schemeClr val="tx1"/>
                          </a:solidFill>
                          <a:latin typeface="+mn-lt"/>
                        </a:rPr>
                        <a:t>M</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a:r>
                        <a:rPr lang="es" sz="1100">
                          <a:solidFill>
                            <a:schemeClr val="tx1"/>
                          </a:solidFill>
                          <a:latin typeface="+mn-lt"/>
                        </a:rPr>
                        <a:t>J</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a:r>
                        <a:rPr lang="es" sz="1100">
                          <a:solidFill>
                            <a:schemeClr val="tx1"/>
                          </a:solidFill>
                          <a:latin typeface="+mn-lt"/>
                        </a:rPr>
                        <a:t>J</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a:r>
                        <a:rPr lang="es" sz="1100">
                          <a:solidFill>
                            <a:schemeClr val="tx1"/>
                          </a:solidFill>
                          <a:latin typeface="+mn-lt"/>
                        </a:rPr>
                        <a:t>A</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a:r>
                        <a:rPr lang="es" sz="1100">
                          <a:solidFill>
                            <a:schemeClr val="tx1"/>
                          </a:solidFill>
                          <a:latin typeface="+mn-lt"/>
                        </a:rPr>
                        <a:t>S</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a:r>
                        <a:rPr lang="es" sz="1100">
                          <a:solidFill>
                            <a:schemeClr val="tx1"/>
                          </a:solidFill>
                          <a:latin typeface="+mn-lt"/>
                        </a:rPr>
                        <a:t>O</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a:r>
                        <a:rPr lang="es" sz="1100">
                          <a:solidFill>
                            <a:schemeClr val="tx1"/>
                          </a:solidFill>
                          <a:latin typeface="+mn-lt"/>
                        </a:rPr>
                        <a:t>N</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rtl="0"/>
                      <a:r>
                        <a:rPr lang="es" sz="1100">
                          <a:solidFill>
                            <a:schemeClr val="tx1"/>
                          </a:solidFill>
                          <a:latin typeface="+mn-lt"/>
                        </a:rPr>
                        <a:t>D</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356660">
                <a:tc>
                  <a:txBody>
                    <a:bodyPr/>
                    <a:lstStyle/>
                    <a:p>
                      <a:pPr algn="l" rtl="0"/>
                      <a:r>
                        <a:rPr lang="es" sz="1400" dirty="0">
                          <a:solidFill>
                            <a:schemeClr val="tx1"/>
                          </a:solidFill>
                          <a:latin typeface="+mn-lt"/>
                        </a:rPr>
                        <a:t>1. Jornada</a:t>
                      </a:r>
                      <a:r>
                        <a:rPr lang="es" sz="1400" baseline="0" dirty="0">
                          <a:solidFill>
                            <a:schemeClr val="tx1"/>
                          </a:solidFill>
                          <a:latin typeface="+mn-lt"/>
                        </a:rPr>
                        <a:t>s</a:t>
                      </a:r>
                    </a:p>
                    <a:p>
                      <a:pPr algn="l" rtl="0"/>
                      <a:r>
                        <a:rPr lang="es-ES" sz="1400" baseline="0" dirty="0">
                          <a:solidFill>
                            <a:schemeClr val="tx1"/>
                          </a:solidFill>
                          <a:latin typeface="+mn-lt"/>
                        </a:rPr>
                        <a:t>S</a:t>
                      </a:r>
                      <a:r>
                        <a:rPr lang="es" sz="1400" baseline="0" dirty="0">
                          <a:solidFill>
                            <a:schemeClr val="tx1"/>
                          </a:solidFill>
                          <a:latin typeface="+mn-lt"/>
                        </a:rPr>
                        <a:t>ensibilización</a:t>
                      </a:r>
                      <a:endParaRPr lang="es" sz="1400" dirty="0">
                        <a:solidFill>
                          <a:schemeClr val="tx1"/>
                        </a:solidFill>
                        <a:latin typeface="+mn-lt"/>
                      </a:endParaRPr>
                    </a:p>
                  </a:txBody>
                  <a:tcPr marL="76254" marR="76254" marT="38127" marB="38127">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56660">
                <a:tc>
                  <a:txBody>
                    <a:bodyPr/>
                    <a:lstStyle/>
                    <a:p>
                      <a:pPr algn="l" rtl="0"/>
                      <a:r>
                        <a:rPr lang="es" sz="1400" dirty="0">
                          <a:solidFill>
                            <a:schemeClr val="tx1"/>
                          </a:solidFill>
                          <a:latin typeface="+mn-lt"/>
                        </a:rPr>
                        <a:t>2. Difusión</a:t>
                      </a:r>
                      <a:r>
                        <a:rPr lang="es-ES" sz="1400" dirty="0">
                          <a:solidFill>
                            <a:schemeClr val="tx1"/>
                          </a:solidFill>
                          <a:latin typeface="+mn-lt"/>
                        </a:rPr>
                        <a:t> </a:t>
                      </a:r>
                      <a:r>
                        <a:rPr lang="es-ES" sz="1400" dirty="0" err="1">
                          <a:solidFill>
                            <a:schemeClr val="tx1"/>
                          </a:solidFill>
                          <a:latin typeface="+mn-lt"/>
                        </a:rPr>
                        <a:t>pau</a:t>
                      </a:r>
                      <a:r>
                        <a:rPr lang="es-ES" sz="1400" dirty="0">
                          <a:solidFill>
                            <a:schemeClr val="tx1"/>
                          </a:solidFill>
                          <a:latin typeface="+mn-lt"/>
                        </a:rPr>
                        <a:t>-</a:t>
                      </a:r>
                      <a:r>
                        <a:rPr lang="es" sz="1400" dirty="0">
                          <a:solidFill>
                            <a:schemeClr val="tx1"/>
                          </a:solidFill>
                          <a:latin typeface="+mn-lt"/>
                        </a:rPr>
                        <a:t> tas actuación</a:t>
                      </a:r>
                    </a:p>
                  </a:txBody>
                  <a:tcPr marL="108000" marR="76254" marT="38127" marB="38127">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958002"/>
                  </a:ext>
                </a:extLst>
              </a:tr>
              <a:tr h="356660">
                <a:tc>
                  <a:txBody>
                    <a:bodyPr/>
                    <a:lstStyle/>
                    <a:p>
                      <a:pPr algn="l" rtl="0"/>
                      <a:r>
                        <a:rPr lang="es" sz="1400" dirty="0">
                          <a:solidFill>
                            <a:schemeClr val="tx1"/>
                          </a:solidFill>
                          <a:latin typeface="+mn-lt"/>
                        </a:rPr>
                        <a:t>3. Guías</a:t>
                      </a:r>
                      <a:r>
                        <a:rPr lang="es" sz="1400" baseline="0" dirty="0">
                          <a:solidFill>
                            <a:schemeClr val="tx1"/>
                          </a:solidFill>
                          <a:latin typeface="+mn-lt"/>
                        </a:rPr>
                        <a:t> docentes</a:t>
                      </a:r>
                      <a:endParaRPr lang="es" sz="1400" dirty="0">
                        <a:solidFill>
                          <a:schemeClr val="tx1"/>
                        </a:solidFill>
                        <a:latin typeface="+mn-lt"/>
                      </a:endParaRPr>
                    </a:p>
                  </a:txBody>
                  <a:tcPr marL="108000" marR="76254" marT="38127" marB="38127">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56660">
                <a:tc>
                  <a:txBody>
                    <a:bodyPr/>
                    <a:lstStyle/>
                    <a:p>
                      <a:pPr marL="117475" indent="0" algn="l" rtl="0"/>
                      <a:r>
                        <a:rPr lang="es" sz="1300" dirty="0">
                          <a:solidFill>
                            <a:schemeClr val="tx1"/>
                          </a:solidFill>
                          <a:latin typeface="+mn-lt"/>
                        </a:rPr>
                        <a:t>4. Fomento</a:t>
                      </a:r>
                      <a:r>
                        <a:rPr lang="es" sz="1300" baseline="0" dirty="0">
                          <a:solidFill>
                            <a:schemeClr val="tx1"/>
                          </a:solidFill>
                          <a:latin typeface="+mn-lt"/>
                        </a:rPr>
                        <a:t> investigación</a:t>
                      </a:r>
                      <a:endParaRPr lang="es" sz="1300" dirty="0">
                        <a:solidFill>
                          <a:schemeClr val="tx1"/>
                        </a:solidFill>
                        <a:latin typeface="+mn-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14989229"/>
                  </a:ext>
                </a:extLst>
              </a:tr>
              <a:tr h="356660">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s" sz="1300" dirty="0">
                          <a:solidFill>
                            <a:schemeClr val="tx1"/>
                          </a:solidFill>
                          <a:latin typeface="+mn-lt"/>
                        </a:rPr>
                        <a:t>5. Talleres</a:t>
                      </a:r>
                      <a:r>
                        <a:rPr lang="es" sz="1300" baseline="0" dirty="0">
                          <a:solidFill>
                            <a:schemeClr val="tx1"/>
                          </a:solidFill>
                          <a:latin typeface="+mn-lt"/>
                        </a:rPr>
                        <a:t> y cursos cortos</a:t>
                      </a:r>
                      <a:endParaRPr lang="es" sz="1300" dirty="0">
                        <a:solidFill>
                          <a:schemeClr val="tx1"/>
                        </a:solidFill>
                        <a:latin typeface="+mn-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56660">
                <a:tc>
                  <a:txBody>
                    <a:bodyPr/>
                    <a:lstStyle/>
                    <a:p>
                      <a:pPr algn="l" rtl="0"/>
                      <a:r>
                        <a:rPr lang="es" sz="1400" dirty="0">
                          <a:solidFill>
                            <a:schemeClr val="tx1"/>
                          </a:solidFill>
                          <a:latin typeface="+mn-lt"/>
                        </a:rPr>
                        <a:t>6. Congresos</a:t>
                      </a: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56660">
                <a:tc>
                  <a:txBody>
                    <a:bodyPr/>
                    <a:lstStyle/>
                    <a:p>
                      <a:pPr marL="117475" indent="0" algn="l" rtl="0"/>
                      <a:r>
                        <a:rPr lang="es" sz="1300" dirty="0">
                          <a:solidFill>
                            <a:schemeClr val="tx1"/>
                          </a:solidFill>
                          <a:latin typeface="+mn-lt"/>
                        </a:rPr>
                        <a:t>7. Formación</a:t>
                      </a:r>
                      <a:r>
                        <a:rPr lang="es" sz="1300" baseline="0" dirty="0">
                          <a:solidFill>
                            <a:schemeClr val="tx1"/>
                          </a:solidFill>
                          <a:latin typeface="+mn-lt"/>
                        </a:rPr>
                        <a:t> a figuras clave</a:t>
                      </a:r>
                      <a:endParaRPr lang="es" sz="1300" dirty="0">
                        <a:solidFill>
                          <a:schemeClr val="tx1"/>
                        </a:solidFill>
                        <a:latin typeface="+mn-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56660">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s-ES" sz="1300" dirty="0">
                          <a:solidFill>
                            <a:schemeClr val="tx1"/>
                          </a:solidFill>
                          <a:latin typeface="+mn-lt"/>
                        </a:rPr>
                        <a:t>8. Protocolo</a:t>
                      </a:r>
                      <a:r>
                        <a:rPr lang="es-ES" sz="1300" baseline="0" dirty="0">
                          <a:solidFill>
                            <a:schemeClr val="tx1"/>
                          </a:solidFill>
                          <a:latin typeface="+mn-lt"/>
                        </a:rPr>
                        <a:t> SAP</a:t>
                      </a:r>
                      <a:endParaRPr lang="es" sz="1300" dirty="0">
                        <a:solidFill>
                          <a:schemeClr val="tx1"/>
                        </a:solidFill>
                        <a:latin typeface="+mn-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4576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 sz="1300" dirty="0">
                          <a:solidFill>
                            <a:schemeClr val="tx1"/>
                          </a:solidFill>
                          <a:latin typeface="+mn-lt"/>
                        </a:rPr>
                        <a:t>9. Coordinación</a:t>
                      </a:r>
                    </a:p>
                    <a:p>
                      <a:pPr marL="0" marR="0" indent="0" algn="l" defTabSz="914400" rtl="0" eaLnBrk="1" fontAlgn="auto" latinLnBrk="0" hangingPunct="1">
                        <a:lnSpc>
                          <a:spcPct val="100000"/>
                        </a:lnSpc>
                        <a:spcBef>
                          <a:spcPts val="0"/>
                        </a:spcBef>
                        <a:spcAft>
                          <a:spcPts val="0"/>
                        </a:spcAft>
                        <a:buClrTx/>
                        <a:buSzTx/>
                        <a:buFontTx/>
                        <a:buNone/>
                        <a:tabLst/>
                        <a:defRPr/>
                      </a:pPr>
                      <a:r>
                        <a:rPr lang="es-ES" sz="1300" dirty="0">
                          <a:solidFill>
                            <a:schemeClr val="tx1"/>
                          </a:solidFill>
                          <a:latin typeface="+mn-lt"/>
                        </a:rPr>
                        <a:t>I</a:t>
                      </a:r>
                      <a:r>
                        <a:rPr lang="es" sz="1300" dirty="0">
                          <a:solidFill>
                            <a:schemeClr val="tx1"/>
                          </a:solidFill>
                          <a:latin typeface="+mn-lt"/>
                        </a:rPr>
                        <a:t>nterna</a:t>
                      </a:r>
                      <a:endParaRPr lang="es-ES" dirty="0"/>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356660">
                <a:tc>
                  <a:txBody>
                    <a:bodyPr/>
                    <a:lstStyle/>
                    <a:p>
                      <a:pPr algn="l"/>
                      <a:r>
                        <a:rPr lang="es-ES" sz="1200" dirty="0"/>
                        <a:t>10. Coordinación</a:t>
                      </a:r>
                    </a:p>
                    <a:p>
                      <a:pPr algn="l"/>
                      <a:r>
                        <a:rPr lang="es-ES" sz="1200" dirty="0"/>
                        <a:t>Externa</a:t>
                      </a: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56660">
                <a:tc>
                  <a:txBody>
                    <a:bodyPr/>
                    <a:lstStyle/>
                    <a:p>
                      <a:pPr algn="l" rtl="0"/>
                      <a:r>
                        <a:rPr lang="es" sz="1400" dirty="0">
                          <a:solidFill>
                            <a:schemeClr val="tx1"/>
                          </a:solidFill>
                          <a:latin typeface="+mn-lt"/>
                        </a:rPr>
                        <a:t>11. Diseño web</a:t>
                      </a: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356660">
                <a:tc>
                  <a:txBody>
                    <a:bodyPr/>
                    <a:lstStyle/>
                    <a:p>
                      <a:pPr algn="l" rtl="0"/>
                      <a:r>
                        <a:rPr lang="es" sz="1400" dirty="0">
                          <a:solidFill>
                            <a:schemeClr val="tx1"/>
                          </a:solidFill>
                          <a:latin typeface="+mn-lt"/>
                        </a:rPr>
                        <a:t>12. Difusión actividades</a:t>
                      </a: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rtl="0"/>
                      <a:endParaRPr lang="en-US" sz="1500" dirty="0">
                        <a:latin typeface="Arial Narrow" pitchFamily="34" charset="0"/>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300" kern="1200" dirty="0">
                        <a:solidFill>
                          <a:schemeClr val="accent4"/>
                        </a:solidFill>
                        <a:latin typeface="Arial Narrow" pitchFamily="34" charset="0"/>
                        <a:ea typeface="+mn-ea"/>
                        <a:cs typeface="+mn-cs"/>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bl>
          </a:graphicData>
        </a:graphic>
      </p:graphicFrame>
      <p:grpSp>
        <p:nvGrpSpPr>
          <p:cNvPr id="10" name="Grupo 33"/>
          <p:cNvGrpSpPr/>
          <p:nvPr/>
        </p:nvGrpSpPr>
        <p:grpSpPr>
          <a:xfrm>
            <a:off x="4229097" y="1264993"/>
            <a:ext cx="277576" cy="263924"/>
            <a:chOff x="1371600" y="1905000"/>
            <a:chExt cx="1828800" cy="228600"/>
          </a:xfrm>
          <a:solidFill>
            <a:srgbClr val="C00000"/>
          </a:solidFill>
        </p:grpSpPr>
        <p:sp>
          <p:nvSpPr>
            <p:cNvPr id="61" name="Rectángulo redondeado 60"/>
            <p:cNvSpPr/>
            <p:nvPr/>
          </p:nvSpPr>
          <p:spPr>
            <a:xfrm>
              <a:off x="1371600" y="1905000"/>
              <a:ext cx="182880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3716" tIns="13716" rIns="13716" bIns="13716" rtlCol="0" anchor="ctr" anchorCtr="1"/>
            <a:lstStyle/>
            <a:p>
              <a:pPr algn="ctr" rtl="0">
                <a:lnSpc>
                  <a:spcPct val="85000"/>
                </a:lnSpc>
                <a:spcBef>
                  <a:spcPct val="20000"/>
                </a:spcBef>
              </a:pPr>
              <a:endParaRPr lang="es-ES" sz="1200" b="1">
                <a:solidFill>
                  <a:schemeClr val="bg1"/>
                </a:solidFill>
                <a:latin typeface="Arial Narrow" pitchFamily="112" charset="0"/>
              </a:endParaRPr>
            </a:p>
          </p:txBody>
        </p:sp>
        <p:sp>
          <p:nvSpPr>
            <p:cNvPr id="62" name="Rectángulo redondeado 61"/>
            <p:cNvSpPr/>
            <p:nvPr/>
          </p:nvSpPr>
          <p:spPr>
            <a:xfrm>
              <a:off x="1421674" y="1931126"/>
              <a:ext cx="173736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grpSp>
      <p:grpSp>
        <p:nvGrpSpPr>
          <p:cNvPr id="8" name="Grupo 27"/>
          <p:cNvGrpSpPr/>
          <p:nvPr/>
        </p:nvGrpSpPr>
        <p:grpSpPr>
          <a:xfrm>
            <a:off x="5521067" y="4138385"/>
            <a:ext cx="1626734" cy="203342"/>
            <a:chOff x="1371600" y="1905000"/>
            <a:chExt cx="1828800" cy="228600"/>
          </a:xfrm>
          <a:solidFill>
            <a:schemeClr val="accent1"/>
          </a:solidFill>
        </p:grpSpPr>
        <p:sp>
          <p:nvSpPr>
            <p:cNvPr id="55" name="Rectángulo redondeado 54"/>
            <p:cNvSpPr/>
            <p:nvPr/>
          </p:nvSpPr>
          <p:spPr>
            <a:xfrm>
              <a:off x="1371600" y="1905000"/>
              <a:ext cx="182880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3716" tIns="13716" rIns="13716" bIns="13716" rtlCol="0" anchor="ctr" anchorCtr="1"/>
            <a:lstStyle/>
            <a:p>
              <a:pPr algn="ctr" rtl="0">
                <a:lnSpc>
                  <a:spcPct val="85000"/>
                </a:lnSpc>
                <a:spcBef>
                  <a:spcPct val="20000"/>
                </a:spcBef>
              </a:pPr>
              <a:endParaRPr lang="es-ES" sz="1200" b="1">
                <a:solidFill>
                  <a:schemeClr val="bg1"/>
                </a:solidFill>
                <a:latin typeface="Arial Narrow" pitchFamily="112" charset="0"/>
              </a:endParaRPr>
            </a:p>
          </p:txBody>
        </p:sp>
        <p:sp>
          <p:nvSpPr>
            <p:cNvPr id="56" name="Rectángulo redondeado 55"/>
            <p:cNvSpPr/>
            <p:nvPr/>
          </p:nvSpPr>
          <p:spPr>
            <a:xfrm>
              <a:off x="1421674" y="1931126"/>
              <a:ext cx="173736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grpSp>
      <p:grpSp>
        <p:nvGrpSpPr>
          <p:cNvPr id="6" name="Grupo 21"/>
          <p:cNvGrpSpPr/>
          <p:nvPr/>
        </p:nvGrpSpPr>
        <p:grpSpPr>
          <a:xfrm>
            <a:off x="2830668" y="5902072"/>
            <a:ext cx="1545397" cy="203342"/>
            <a:chOff x="2159726" y="2577737"/>
            <a:chExt cx="1737360" cy="228600"/>
          </a:xfrm>
        </p:grpSpPr>
        <p:sp>
          <p:nvSpPr>
            <p:cNvPr id="49" name="Rectángulo redondeado 48"/>
            <p:cNvSpPr/>
            <p:nvPr/>
          </p:nvSpPr>
          <p:spPr>
            <a:xfrm>
              <a:off x="2159726" y="2577737"/>
              <a:ext cx="1737360" cy="228600"/>
            </a:xfrm>
            <a:prstGeom prst="roundRect">
              <a:avLst>
                <a:gd name="adj" fmla="val 4871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lIns="13716" tIns="13716" rIns="13716" bIns="13716" rtlCol="0" anchor="ctr" anchorCtr="1"/>
            <a:lstStyle/>
            <a:p>
              <a:pPr algn="ctr" rtl="0">
                <a:lnSpc>
                  <a:spcPct val="85000"/>
                </a:lnSpc>
                <a:spcBef>
                  <a:spcPct val="20000"/>
                </a:spcBef>
              </a:pPr>
              <a:endParaRPr lang="es-ES" sz="1200" b="1">
                <a:latin typeface="Arial Narrow" pitchFamily="112" charset="0"/>
              </a:endParaRPr>
            </a:p>
          </p:txBody>
        </p:sp>
        <p:sp>
          <p:nvSpPr>
            <p:cNvPr id="50" name="Rectángulo redondeado 49"/>
            <p:cNvSpPr/>
            <p:nvPr/>
          </p:nvSpPr>
          <p:spPr>
            <a:xfrm>
              <a:off x="2209800" y="2603863"/>
              <a:ext cx="1645920" cy="152400"/>
            </a:xfrm>
            <a:prstGeom prst="roundRect">
              <a:avLst>
                <a:gd name="adj" fmla="val 4871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grpSp>
      <p:grpSp>
        <p:nvGrpSpPr>
          <p:cNvPr id="5" name="Grupo 20"/>
          <p:cNvGrpSpPr/>
          <p:nvPr/>
        </p:nvGrpSpPr>
        <p:grpSpPr>
          <a:xfrm>
            <a:off x="2404674" y="2328346"/>
            <a:ext cx="914487" cy="234564"/>
            <a:chOff x="2159726" y="2577737"/>
            <a:chExt cx="1737360" cy="228600"/>
          </a:xfrm>
        </p:grpSpPr>
        <p:sp>
          <p:nvSpPr>
            <p:cNvPr id="46" name="Rectángulo redondeado 45"/>
            <p:cNvSpPr/>
            <p:nvPr/>
          </p:nvSpPr>
          <p:spPr>
            <a:xfrm>
              <a:off x="2159726" y="2577737"/>
              <a:ext cx="1737360" cy="228600"/>
            </a:xfrm>
            <a:prstGeom prst="roundRect">
              <a:avLst>
                <a:gd name="adj" fmla="val 4871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lIns="13716" tIns="13716" rIns="13716" bIns="13716" rtlCol="0" anchor="ctr" anchorCtr="1"/>
            <a:lstStyle/>
            <a:p>
              <a:pPr algn="ctr" rtl="0">
                <a:lnSpc>
                  <a:spcPct val="85000"/>
                </a:lnSpc>
                <a:spcBef>
                  <a:spcPct val="20000"/>
                </a:spcBef>
              </a:pPr>
              <a:endParaRPr lang="es-ES" sz="1200" b="1">
                <a:latin typeface="Arial Narrow" pitchFamily="112" charset="0"/>
              </a:endParaRPr>
            </a:p>
          </p:txBody>
        </p:sp>
        <p:sp>
          <p:nvSpPr>
            <p:cNvPr id="47" name="Rectángulo redondeado 46"/>
            <p:cNvSpPr/>
            <p:nvPr/>
          </p:nvSpPr>
          <p:spPr>
            <a:xfrm>
              <a:off x="2209800" y="2603863"/>
              <a:ext cx="1645920" cy="152400"/>
            </a:xfrm>
            <a:prstGeom prst="roundRect">
              <a:avLst>
                <a:gd name="adj" fmla="val 48717"/>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grpSp>
      <p:grpSp>
        <p:nvGrpSpPr>
          <p:cNvPr id="4" name="Grupo 15"/>
          <p:cNvGrpSpPr/>
          <p:nvPr/>
        </p:nvGrpSpPr>
        <p:grpSpPr>
          <a:xfrm>
            <a:off x="2574679" y="4916778"/>
            <a:ext cx="6271782" cy="153658"/>
            <a:chOff x="2157548" y="2233748"/>
            <a:chExt cx="3709852" cy="204652"/>
          </a:xfrm>
        </p:grpSpPr>
        <p:sp>
          <p:nvSpPr>
            <p:cNvPr id="43" name="Rectángulo redondeado 42"/>
            <p:cNvSpPr/>
            <p:nvPr/>
          </p:nvSpPr>
          <p:spPr>
            <a:xfrm>
              <a:off x="2157548" y="2233748"/>
              <a:ext cx="3709852" cy="204652"/>
            </a:xfrm>
            <a:prstGeom prst="roundRect">
              <a:avLst>
                <a:gd name="adj" fmla="val 4871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3716" tIns="13716" rIns="13716" bIns="13716" rtlCol="0" anchor="ctr" anchorCtr="1"/>
            <a:lstStyle/>
            <a:p>
              <a:pPr algn="ctr" rtl="0">
                <a:lnSpc>
                  <a:spcPct val="85000"/>
                </a:lnSpc>
                <a:spcBef>
                  <a:spcPct val="20000"/>
                </a:spcBef>
              </a:pPr>
              <a:endParaRPr lang="es-ES" sz="1200" b="1">
                <a:solidFill>
                  <a:schemeClr val="bg1"/>
                </a:solidFill>
                <a:latin typeface="Arial Narrow" pitchFamily="112" charset="0"/>
              </a:endParaRPr>
            </a:p>
          </p:txBody>
        </p:sp>
        <p:sp>
          <p:nvSpPr>
            <p:cNvPr id="44" name="Rectángulo redondeado 43"/>
            <p:cNvSpPr/>
            <p:nvPr/>
          </p:nvSpPr>
          <p:spPr>
            <a:xfrm>
              <a:off x="2207622" y="2259874"/>
              <a:ext cx="3630168" cy="152400"/>
            </a:xfrm>
            <a:prstGeom prst="roundRect">
              <a:avLst>
                <a:gd name="adj" fmla="val 4871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grpSp>
      <p:grpSp>
        <p:nvGrpSpPr>
          <p:cNvPr id="3" name="Grupo 11"/>
          <p:cNvGrpSpPr/>
          <p:nvPr/>
        </p:nvGrpSpPr>
        <p:grpSpPr>
          <a:xfrm>
            <a:off x="2606636" y="4601109"/>
            <a:ext cx="3424845" cy="192217"/>
            <a:chOff x="1371600" y="1905000"/>
            <a:chExt cx="2667000" cy="228600"/>
          </a:xfrm>
        </p:grpSpPr>
        <p:sp>
          <p:nvSpPr>
            <p:cNvPr id="39" name="Rectángulo redondeado 38"/>
            <p:cNvSpPr/>
            <p:nvPr/>
          </p:nvSpPr>
          <p:spPr>
            <a:xfrm>
              <a:off x="1371600" y="1905000"/>
              <a:ext cx="2667000" cy="228600"/>
            </a:xfrm>
            <a:prstGeom prst="roundRect">
              <a:avLst>
                <a:gd name="adj" fmla="val 4871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3716" tIns="13716" rIns="13716" bIns="13716" rtlCol="0" anchor="ctr" anchorCtr="1"/>
            <a:lstStyle/>
            <a:p>
              <a:pPr algn="ctr" rtl="0">
                <a:lnSpc>
                  <a:spcPct val="85000"/>
                </a:lnSpc>
                <a:spcBef>
                  <a:spcPct val="20000"/>
                </a:spcBef>
              </a:pPr>
              <a:endParaRPr lang="es-ES" sz="1200" b="1">
                <a:solidFill>
                  <a:schemeClr val="bg1"/>
                </a:solidFill>
                <a:latin typeface="Arial Narrow" pitchFamily="112" charset="0"/>
              </a:endParaRPr>
            </a:p>
          </p:txBody>
        </p:sp>
        <p:sp>
          <p:nvSpPr>
            <p:cNvPr id="41" name="Rectángulo redondeado 40"/>
            <p:cNvSpPr/>
            <p:nvPr/>
          </p:nvSpPr>
          <p:spPr>
            <a:xfrm>
              <a:off x="1421674" y="1931126"/>
              <a:ext cx="2590800" cy="152400"/>
            </a:xfrm>
            <a:prstGeom prst="roundRect">
              <a:avLst>
                <a:gd name="adj" fmla="val 4871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grpSp>
      <p:sp>
        <p:nvSpPr>
          <p:cNvPr id="18" name="Título 17">
            <a:extLst>
              <a:ext uri="{FF2B5EF4-FFF2-40B4-BE49-F238E27FC236}">
                <a16:creationId xmlns:a16="http://schemas.microsoft.com/office/drawing/2014/main" id="{8421E936-FCB5-C14A-B9CF-422A73221ABD}"/>
              </a:ext>
            </a:extLst>
          </p:cNvPr>
          <p:cNvSpPr>
            <a:spLocks noGrp="1"/>
          </p:cNvSpPr>
          <p:nvPr>
            <p:ph type="title"/>
          </p:nvPr>
        </p:nvSpPr>
        <p:spPr>
          <a:xfrm>
            <a:off x="62984" y="80533"/>
            <a:ext cx="8229600" cy="501695"/>
          </a:xfrm>
        </p:spPr>
        <p:txBody>
          <a:bodyPr rtlCol="0">
            <a:noAutofit/>
          </a:bodyPr>
          <a:lstStyle/>
          <a:p>
            <a:pPr algn="l" rtl="0"/>
            <a:r>
              <a:rPr lang="es-ES" sz="3600" dirty="0"/>
              <a:t>Cronograma del Plan (2022-2024)</a:t>
            </a:r>
          </a:p>
        </p:txBody>
      </p:sp>
      <p:grpSp>
        <p:nvGrpSpPr>
          <p:cNvPr id="32" name="Grupo 33"/>
          <p:cNvGrpSpPr/>
          <p:nvPr/>
        </p:nvGrpSpPr>
        <p:grpSpPr>
          <a:xfrm>
            <a:off x="2206957" y="1340459"/>
            <a:ext cx="155237" cy="188458"/>
            <a:chOff x="1371600" y="1905000"/>
            <a:chExt cx="1828800" cy="228600"/>
          </a:xfrm>
        </p:grpSpPr>
        <p:sp>
          <p:nvSpPr>
            <p:cNvPr id="33" name="Rectángulo redondeado 32"/>
            <p:cNvSpPr/>
            <p:nvPr/>
          </p:nvSpPr>
          <p:spPr>
            <a:xfrm>
              <a:off x="1371600" y="1905000"/>
              <a:ext cx="1828800" cy="228600"/>
            </a:xfrm>
            <a:prstGeom prst="roundRect">
              <a:avLst>
                <a:gd name="adj" fmla="val 4871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3716" tIns="13716" rIns="13716" bIns="13716" rtlCol="0" anchor="ctr" anchorCtr="1"/>
            <a:lstStyle/>
            <a:p>
              <a:pPr algn="ctr" rtl="0">
                <a:lnSpc>
                  <a:spcPct val="85000"/>
                </a:lnSpc>
                <a:spcBef>
                  <a:spcPct val="20000"/>
                </a:spcBef>
              </a:pPr>
              <a:endParaRPr lang="es-ES" sz="1200" b="1">
                <a:solidFill>
                  <a:schemeClr val="bg1"/>
                </a:solidFill>
                <a:latin typeface="Arial Narrow" pitchFamily="112" charset="0"/>
              </a:endParaRPr>
            </a:p>
          </p:txBody>
        </p:sp>
        <p:sp>
          <p:nvSpPr>
            <p:cNvPr id="34" name="Rectángulo redondeado 33"/>
            <p:cNvSpPr/>
            <p:nvPr/>
          </p:nvSpPr>
          <p:spPr>
            <a:xfrm>
              <a:off x="1421674" y="1931126"/>
              <a:ext cx="1737360" cy="152400"/>
            </a:xfrm>
            <a:prstGeom prst="roundRect">
              <a:avLst>
                <a:gd name="adj" fmla="val 4871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grpSp>
      <p:grpSp>
        <p:nvGrpSpPr>
          <p:cNvPr id="35" name="Grupo 33"/>
          <p:cNvGrpSpPr/>
          <p:nvPr/>
        </p:nvGrpSpPr>
        <p:grpSpPr>
          <a:xfrm>
            <a:off x="8076243" y="1295156"/>
            <a:ext cx="277576" cy="233761"/>
            <a:chOff x="1371600" y="1905000"/>
            <a:chExt cx="1828800" cy="228600"/>
          </a:xfrm>
          <a:solidFill>
            <a:schemeClr val="accent1"/>
          </a:solidFill>
        </p:grpSpPr>
        <p:sp>
          <p:nvSpPr>
            <p:cNvPr id="37" name="Rectángulo redondeado 36"/>
            <p:cNvSpPr/>
            <p:nvPr/>
          </p:nvSpPr>
          <p:spPr>
            <a:xfrm>
              <a:off x="1371600" y="1905000"/>
              <a:ext cx="182880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3716" tIns="13716" rIns="13716" bIns="13716" rtlCol="0" anchor="ctr" anchorCtr="1"/>
            <a:lstStyle/>
            <a:p>
              <a:pPr algn="ctr" rtl="0">
                <a:lnSpc>
                  <a:spcPct val="85000"/>
                </a:lnSpc>
                <a:spcBef>
                  <a:spcPct val="20000"/>
                </a:spcBef>
              </a:pPr>
              <a:endParaRPr lang="es-ES" sz="1200" b="1">
                <a:solidFill>
                  <a:schemeClr val="bg1"/>
                </a:solidFill>
                <a:latin typeface="Arial Narrow" pitchFamily="112" charset="0"/>
              </a:endParaRPr>
            </a:p>
          </p:txBody>
        </p:sp>
        <p:sp>
          <p:nvSpPr>
            <p:cNvPr id="38" name="Rectángulo redondeado 37"/>
            <p:cNvSpPr/>
            <p:nvPr/>
          </p:nvSpPr>
          <p:spPr>
            <a:xfrm>
              <a:off x="1421674" y="1931126"/>
              <a:ext cx="173736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grpSp>
      <p:grpSp>
        <p:nvGrpSpPr>
          <p:cNvPr id="40" name="Grupo 20"/>
          <p:cNvGrpSpPr/>
          <p:nvPr/>
        </p:nvGrpSpPr>
        <p:grpSpPr>
          <a:xfrm>
            <a:off x="4227769" y="2832445"/>
            <a:ext cx="2792503" cy="273274"/>
            <a:chOff x="2159726" y="2577737"/>
            <a:chExt cx="1737360" cy="228600"/>
          </a:xfrm>
          <a:solidFill>
            <a:schemeClr val="accent1"/>
          </a:solidFill>
        </p:grpSpPr>
        <p:sp>
          <p:nvSpPr>
            <p:cNvPr id="42" name="Rectángulo redondeado 41"/>
            <p:cNvSpPr/>
            <p:nvPr/>
          </p:nvSpPr>
          <p:spPr>
            <a:xfrm>
              <a:off x="2159726" y="2577737"/>
              <a:ext cx="173736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3716" tIns="13716" rIns="13716" bIns="13716" rtlCol="0" anchor="ctr" anchorCtr="1"/>
            <a:lstStyle/>
            <a:p>
              <a:pPr algn="ctr" rtl="0">
                <a:lnSpc>
                  <a:spcPct val="85000"/>
                </a:lnSpc>
                <a:spcBef>
                  <a:spcPct val="20000"/>
                </a:spcBef>
              </a:pPr>
              <a:endParaRPr lang="es-ES" sz="1200" b="1">
                <a:latin typeface="Arial Narrow" pitchFamily="112" charset="0"/>
              </a:endParaRPr>
            </a:p>
          </p:txBody>
        </p:sp>
        <p:sp>
          <p:nvSpPr>
            <p:cNvPr id="45" name="Rectángulo redondeado 44"/>
            <p:cNvSpPr/>
            <p:nvPr/>
          </p:nvSpPr>
          <p:spPr>
            <a:xfrm>
              <a:off x="2209800" y="2603863"/>
              <a:ext cx="164592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grpSp>
      <p:pic>
        <p:nvPicPr>
          <p:cNvPr id="12" name="Imagen 11"/>
          <p:cNvPicPr>
            <a:picLocks noChangeAspect="1"/>
          </p:cNvPicPr>
          <p:nvPr/>
        </p:nvPicPr>
        <p:blipFill>
          <a:blip r:embed="rId3"/>
          <a:stretch>
            <a:fillRect/>
          </a:stretch>
        </p:blipFill>
        <p:spPr>
          <a:xfrm>
            <a:off x="2489328" y="3293628"/>
            <a:ext cx="170703" cy="207282"/>
          </a:xfrm>
          <a:prstGeom prst="rect">
            <a:avLst/>
          </a:prstGeom>
        </p:spPr>
      </p:pic>
      <p:pic>
        <p:nvPicPr>
          <p:cNvPr id="13" name="Imagen 12"/>
          <p:cNvPicPr>
            <a:picLocks noChangeAspect="1"/>
          </p:cNvPicPr>
          <p:nvPr/>
        </p:nvPicPr>
        <p:blipFill>
          <a:blip r:embed="rId3"/>
          <a:stretch>
            <a:fillRect/>
          </a:stretch>
        </p:blipFill>
        <p:spPr>
          <a:xfrm>
            <a:off x="2776565" y="3724183"/>
            <a:ext cx="170703" cy="207282"/>
          </a:xfrm>
          <a:prstGeom prst="rect">
            <a:avLst/>
          </a:prstGeom>
        </p:spPr>
      </p:pic>
      <p:grpSp>
        <p:nvGrpSpPr>
          <p:cNvPr id="48" name="Grupo 15"/>
          <p:cNvGrpSpPr/>
          <p:nvPr/>
        </p:nvGrpSpPr>
        <p:grpSpPr>
          <a:xfrm>
            <a:off x="2274277" y="1895024"/>
            <a:ext cx="6566211" cy="208696"/>
            <a:chOff x="2157548" y="2233748"/>
            <a:chExt cx="3709852" cy="204652"/>
          </a:xfrm>
        </p:grpSpPr>
        <p:sp>
          <p:nvSpPr>
            <p:cNvPr id="51" name="Rectángulo redondeado 50"/>
            <p:cNvSpPr/>
            <p:nvPr/>
          </p:nvSpPr>
          <p:spPr>
            <a:xfrm>
              <a:off x="2157548" y="2233748"/>
              <a:ext cx="3709852" cy="204652"/>
            </a:xfrm>
            <a:prstGeom prst="roundRect">
              <a:avLst>
                <a:gd name="adj" fmla="val 4871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3716" tIns="13716" rIns="13716" bIns="13716" rtlCol="0" anchor="ctr" anchorCtr="1"/>
            <a:lstStyle/>
            <a:p>
              <a:pPr algn="ctr" rtl="0">
                <a:lnSpc>
                  <a:spcPct val="85000"/>
                </a:lnSpc>
                <a:spcBef>
                  <a:spcPct val="20000"/>
                </a:spcBef>
              </a:pPr>
              <a:endParaRPr lang="es-ES" sz="1200" b="1">
                <a:solidFill>
                  <a:schemeClr val="bg1"/>
                </a:solidFill>
                <a:latin typeface="Arial Narrow" pitchFamily="112" charset="0"/>
              </a:endParaRPr>
            </a:p>
          </p:txBody>
        </p:sp>
        <p:sp>
          <p:nvSpPr>
            <p:cNvPr id="54" name="Rectángulo redondeado 53"/>
            <p:cNvSpPr/>
            <p:nvPr/>
          </p:nvSpPr>
          <p:spPr>
            <a:xfrm>
              <a:off x="2207622" y="2259874"/>
              <a:ext cx="3630168" cy="152400"/>
            </a:xfrm>
            <a:prstGeom prst="roundRect">
              <a:avLst>
                <a:gd name="adj" fmla="val 4871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grpSp>
      <p:grpSp>
        <p:nvGrpSpPr>
          <p:cNvPr id="57" name="Grupo 20"/>
          <p:cNvGrpSpPr/>
          <p:nvPr/>
        </p:nvGrpSpPr>
        <p:grpSpPr>
          <a:xfrm>
            <a:off x="6138956" y="2288767"/>
            <a:ext cx="881358" cy="230091"/>
            <a:chOff x="2159726" y="2577737"/>
            <a:chExt cx="1737360" cy="228600"/>
          </a:xfrm>
          <a:solidFill>
            <a:schemeClr val="accent1"/>
          </a:solidFill>
        </p:grpSpPr>
        <p:sp>
          <p:nvSpPr>
            <p:cNvPr id="60" name="Rectángulo redondeado 59"/>
            <p:cNvSpPr/>
            <p:nvPr/>
          </p:nvSpPr>
          <p:spPr>
            <a:xfrm>
              <a:off x="2159726" y="2577737"/>
              <a:ext cx="1737360" cy="2286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lIns="13716" tIns="13716" rIns="13716" bIns="13716" rtlCol="0" anchor="ctr" anchorCtr="1"/>
            <a:lstStyle/>
            <a:p>
              <a:pPr algn="ctr" rtl="0">
                <a:lnSpc>
                  <a:spcPct val="85000"/>
                </a:lnSpc>
                <a:spcBef>
                  <a:spcPct val="20000"/>
                </a:spcBef>
              </a:pPr>
              <a:endParaRPr lang="es-ES" sz="1200" b="1">
                <a:latin typeface="Arial Narrow" pitchFamily="112" charset="0"/>
              </a:endParaRPr>
            </a:p>
          </p:txBody>
        </p:sp>
        <p:sp>
          <p:nvSpPr>
            <p:cNvPr id="65" name="Rectángulo redondeado 64"/>
            <p:cNvSpPr/>
            <p:nvPr/>
          </p:nvSpPr>
          <p:spPr>
            <a:xfrm>
              <a:off x="2209800" y="2603863"/>
              <a:ext cx="1645920" cy="152400"/>
            </a:xfrm>
            <a:prstGeom prst="roundRect">
              <a:avLst>
                <a:gd name="adj" fmla="val 48717"/>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grpSp>
      <p:sp>
        <p:nvSpPr>
          <p:cNvPr id="69" name="Rectángulo redondeado 68"/>
          <p:cNvSpPr/>
          <p:nvPr/>
        </p:nvSpPr>
        <p:spPr>
          <a:xfrm>
            <a:off x="2430954" y="5427776"/>
            <a:ext cx="6461526" cy="176424"/>
          </a:xfrm>
          <a:prstGeom prst="roundRect">
            <a:avLst>
              <a:gd name="adj" fmla="val 4871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rtl="0">
              <a:lnSpc>
                <a:spcPct val="85000"/>
              </a:lnSpc>
              <a:spcBef>
                <a:spcPct val="20000"/>
              </a:spcBef>
            </a:pPr>
            <a:endParaRPr lang="es-ES" sz="1350"/>
          </a:p>
        </p:txBody>
      </p:sp>
      <p:pic>
        <p:nvPicPr>
          <p:cNvPr id="15" name="Imagen 14"/>
          <p:cNvPicPr>
            <a:picLocks noChangeAspect="1"/>
          </p:cNvPicPr>
          <p:nvPr/>
        </p:nvPicPr>
        <p:blipFill>
          <a:blip r:embed="rId4"/>
          <a:stretch>
            <a:fillRect/>
          </a:stretch>
        </p:blipFill>
        <p:spPr>
          <a:xfrm flipV="1">
            <a:off x="2606636" y="6223269"/>
            <a:ext cx="6189767" cy="212231"/>
          </a:xfrm>
          <a:prstGeom prst="rect">
            <a:avLst/>
          </a:prstGeom>
        </p:spPr>
      </p:pic>
      <p:pic>
        <p:nvPicPr>
          <p:cNvPr id="17" name="Imagen 16"/>
          <p:cNvPicPr>
            <a:picLocks noChangeAspect="1"/>
          </p:cNvPicPr>
          <p:nvPr/>
        </p:nvPicPr>
        <p:blipFill>
          <a:blip r:embed="rId5"/>
          <a:stretch>
            <a:fillRect/>
          </a:stretch>
        </p:blipFill>
        <p:spPr>
          <a:xfrm>
            <a:off x="3396407" y="3740563"/>
            <a:ext cx="170703" cy="207282"/>
          </a:xfrm>
          <a:prstGeom prst="rect">
            <a:avLst/>
          </a:prstGeom>
        </p:spPr>
      </p:pic>
      <p:pic>
        <p:nvPicPr>
          <p:cNvPr id="52" name="Imagen 51">
            <a:extLst>
              <a:ext uri="{FF2B5EF4-FFF2-40B4-BE49-F238E27FC236}">
                <a16:creationId xmlns:a16="http://schemas.microsoft.com/office/drawing/2014/main" id="{6D8E0FCA-1D11-4B74-8E53-9634E27414B3}"/>
              </a:ext>
            </a:extLst>
          </p:cNvPr>
          <p:cNvPicPr>
            <a:picLocks noChangeAspect="1"/>
          </p:cNvPicPr>
          <p:nvPr/>
        </p:nvPicPr>
        <p:blipFill>
          <a:blip r:embed="rId3"/>
          <a:stretch>
            <a:fillRect/>
          </a:stretch>
        </p:blipFill>
        <p:spPr>
          <a:xfrm>
            <a:off x="3418901" y="3293628"/>
            <a:ext cx="233481" cy="283512"/>
          </a:xfrm>
          <a:prstGeom prst="rect">
            <a:avLst/>
          </a:prstGeom>
        </p:spPr>
      </p:pic>
      <p:pic>
        <p:nvPicPr>
          <p:cNvPr id="53" name="Imagen 16"/>
          <p:cNvPicPr>
            <a:picLocks noChangeAspect="1"/>
          </p:cNvPicPr>
          <p:nvPr/>
        </p:nvPicPr>
        <p:blipFill>
          <a:blip r:embed="rId5"/>
          <a:stretch>
            <a:fillRect/>
          </a:stretch>
        </p:blipFill>
        <p:spPr>
          <a:xfrm>
            <a:off x="3995936" y="3710785"/>
            <a:ext cx="170703" cy="207282"/>
          </a:xfrm>
          <a:prstGeom prst="rect">
            <a:avLst/>
          </a:prstGeom>
        </p:spPr>
      </p:pic>
    </p:spTree>
    <p:extLst>
      <p:ext uri="{BB962C8B-B14F-4D97-AF65-F5344CB8AC3E}">
        <p14:creationId xmlns:p14="http://schemas.microsoft.com/office/powerpoint/2010/main" val="3323893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3C615161-FC61-4066-921C-D0CAAE620F25}"/>
              </a:ext>
            </a:extLst>
          </p:cNvPr>
          <p:cNvSpPr txBox="1">
            <a:spLocks/>
          </p:cNvSpPr>
          <p:nvPr/>
        </p:nvSpPr>
        <p:spPr bwMode="auto">
          <a:xfrm>
            <a:off x="152695" y="70147"/>
            <a:ext cx="8102949" cy="69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S" sz="2800" b="1" dirty="0"/>
              <a:t>Acciones realizadas desde la publicación del plan</a:t>
            </a:r>
          </a:p>
        </p:txBody>
      </p:sp>
      <p:pic>
        <p:nvPicPr>
          <p:cNvPr id="3" name="Imagen 2">
            <a:extLst>
              <a:ext uri="{FF2B5EF4-FFF2-40B4-BE49-F238E27FC236}">
                <a16:creationId xmlns:a16="http://schemas.microsoft.com/office/drawing/2014/main" id="{D94FC5F7-F617-44DB-9788-A0CBB698F1D0}"/>
              </a:ext>
            </a:extLst>
          </p:cNvPr>
          <p:cNvPicPr>
            <a:picLocks noChangeAspect="1"/>
          </p:cNvPicPr>
          <p:nvPr/>
        </p:nvPicPr>
        <p:blipFill>
          <a:blip r:embed="rId3"/>
          <a:stretch>
            <a:fillRect/>
          </a:stretch>
        </p:blipFill>
        <p:spPr>
          <a:xfrm>
            <a:off x="4032335" y="3719019"/>
            <a:ext cx="1413871" cy="1085852"/>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id="{0D4315FD-43AB-45DB-8C20-49FF302946A6}"/>
              </a:ext>
            </a:extLst>
          </p:cNvPr>
          <p:cNvPicPr/>
          <p:nvPr/>
        </p:nvPicPr>
        <p:blipFill rotWithShape="1">
          <a:blip r:embed="rId4"/>
          <a:srcRect l="25400" t="7525" r="46699" b="61673"/>
          <a:stretch/>
        </p:blipFill>
        <p:spPr bwMode="auto">
          <a:xfrm>
            <a:off x="317524" y="5582383"/>
            <a:ext cx="1331854" cy="101917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 name="CuadroTexto 7">
            <a:extLst>
              <a:ext uri="{FF2B5EF4-FFF2-40B4-BE49-F238E27FC236}">
                <a16:creationId xmlns:a16="http://schemas.microsoft.com/office/drawing/2014/main" id="{399266BD-5EC1-470F-9993-2E7D2CF02CAD}"/>
              </a:ext>
            </a:extLst>
          </p:cNvPr>
          <p:cNvSpPr txBox="1"/>
          <p:nvPr/>
        </p:nvSpPr>
        <p:spPr>
          <a:xfrm>
            <a:off x="1801554" y="961464"/>
            <a:ext cx="5741439" cy="400110"/>
          </a:xfrm>
          <a:prstGeom prst="rect">
            <a:avLst/>
          </a:prstGeom>
          <a:solidFill>
            <a:schemeClr val="accent1">
              <a:lumMod val="40000"/>
              <a:lumOff val="60000"/>
            </a:schemeClr>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s-ES" sz="2000" dirty="0">
                <a:ln w="0"/>
              </a:rPr>
              <a:t>1. Organización de jornada de sensibilización</a:t>
            </a:r>
          </a:p>
        </p:txBody>
      </p:sp>
      <p:sp>
        <p:nvSpPr>
          <p:cNvPr id="9" name="CuadroTexto 8">
            <a:extLst>
              <a:ext uri="{FF2B5EF4-FFF2-40B4-BE49-F238E27FC236}">
                <a16:creationId xmlns:a16="http://schemas.microsoft.com/office/drawing/2014/main" id="{399266BD-5EC1-470F-9993-2E7D2CF02CAD}"/>
              </a:ext>
            </a:extLst>
          </p:cNvPr>
          <p:cNvSpPr txBox="1"/>
          <p:nvPr/>
        </p:nvSpPr>
        <p:spPr>
          <a:xfrm>
            <a:off x="152696" y="2431113"/>
            <a:ext cx="7083600" cy="400110"/>
          </a:xfrm>
          <a:prstGeom prst="rect">
            <a:avLst/>
          </a:prstGeom>
          <a:solidFill>
            <a:schemeClr val="accent1">
              <a:lumMod val="40000"/>
              <a:lumOff val="60000"/>
            </a:schemeClr>
          </a:solidFill>
          <a:ln>
            <a:noFill/>
          </a:ln>
          <a:effectLst>
            <a:outerShdw blurRad="76200" dir="18900000" sy="23000" kx="-12000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s-ES" sz="2000" dirty="0">
                <a:ln w="0"/>
                <a:effectLst>
                  <a:outerShdw blurRad="38100" dist="19050" dir="2700000" algn="tl" rotWithShape="0">
                    <a:schemeClr val="dk1">
                      <a:alpha val="40000"/>
                    </a:schemeClr>
                  </a:outerShdw>
                </a:effectLst>
              </a:rPr>
              <a:t>3</a:t>
            </a:r>
            <a:r>
              <a:rPr lang="es-ES" sz="2000" dirty="0">
                <a:ln w="0"/>
              </a:rPr>
              <a:t>. Reuniones con profesorado para la revisión de Guías Docentes</a:t>
            </a:r>
          </a:p>
        </p:txBody>
      </p:sp>
      <p:sp>
        <p:nvSpPr>
          <p:cNvPr id="10" name="CuadroTexto 9">
            <a:extLst>
              <a:ext uri="{FF2B5EF4-FFF2-40B4-BE49-F238E27FC236}">
                <a16:creationId xmlns:a16="http://schemas.microsoft.com/office/drawing/2014/main" id="{399266BD-5EC1-470F-9993-2E7D2CF02CAD}"/>
              </a:ext>
            </a:extLst>
          </p:cNvPr>
          <p:cNvSpPr txBox="1"/>
          <p:nvPr/>
        </p:nvSpPr>
        <p:spPr>
          <a:xfrm>
            <a:off x="152695" y="5072186"/>
            <a:ext cx="6363521" cy="461665"/>
          </a:xfrm>
          <a:prstGeom prst="rect">
            <a:avLst/>
          </a:prstGeom>
          <a:solidFill>
            <a:schemeClr val="accent1">
              <a:lumMod val="40000"/>
              <a:lumOff val="60000"/>
            </a:schemeClr>
          </a:solidFill>
          <a:ln>
            <a:noFill/>
          </a:ln>
          <a:effectLst>
            <a:outerShdw blurRad="76200" dir="18900000" sy="23000" kx="-12000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s-ES" sz="2400" dirty="0">
                <a:ln w="0"/>
              </a:rPr>
              <a:t>6. </a:t>
            </a:r>
            <a:r>
              <a:rPr lang="es-ES" sz="2000" dirty="0">
                <a:ln w="0"/>
              </a:rPr>
              <a:t>Organización y participación en Encuentros Científicos</a:t>
            </a:r>
          </a:p>
        </p:txBody>
      </p:sp>
      <p:sp>
        <p:nvSpPr>
          <p:cNvPr id="13" name="CuadroTexto 12">
            <a:extLst>
              <a:ext uri="{FF2B5EF4-FFF2-40B4-BE49-F238E27FC236}">
                <a16:creationId xmlns:a16="http://schemas.microsoft.com/office/drawing/2014/main" id="{399266BD-5EC1-470F-9993-2E7D2CF02CAD}"/>
              </a:ext>
            </a:extLst>
          </p:cNvPr>
          <p:cNvSpPr txBox="1"/>
          <p:nvPr/>
        </p:nvSpPr>
        <p:spPr>
          <a:xfrm>
            <a:off x="215984" y="3684170"/>
            <a:ext cx="3480779" cy="400110"/>
          </a:xfrm>
          <a:prstGeom prst="rect">
            <a:avLst/>
          </a:prstGeom>
          <a:solidFill>
            <a:schemeClr val="accent1">
              <a:lumMod val="40000"/>
              <a:lumOff val="60000"/>
            </a:schemeClr>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s-ES" sz="2000" dirty="0">
                <a:ln w="0"/>
              </a:rPr>
              <a:t>5. Cursos cortos de formación</a:t>
            </a:r>
          </a:p>
        </p:txBody>
      </p:sp>
      <p:sp>
        <p:nvSpPr>
          <p:cNvPr id="6" name="CuadroTexto 5"/>
          <p:cNvSpPr txBox="1"/>
          <p:nvPr/>
        </p:nvSpPr>
        <p:spPr>
          <a:xfrm>
            <a:off x="1836220" y="1525933"/>
            <a:ext cx="7056260" cy="369332"/>
          </a:xfrm>
          <a:prstGeom prst="rect">
            <a:avLst/>
          </a:prstGeom>
          <a:noFill/>
        </p:spPr>
        <p:txBody>
          <a:bodyPr wrap="square" rtlCol="0">
            <a:spAutoFit/>
          </a:bodyPr>
          <a:lstStyle/>
          <a:p>
            <a:r>
              <a:rPr lang="es-ES" dirty="0"/>
              <a:t>Abril. Facultad de Psicología y Logopedia. Asistieron 179 alumnos/as</a:t>
            </a:r>
          </a:p>
        </p:txBody>
      </p:sp>
      <p:sp>
        <p:nvSpPr>
          <p:cNvPr id="12" name="CuadroTexto 11">
            <a:extLst>
              <a:ext uri="{FF2B5EF4-FFF2-40B4-BE49-F238E27FC236}">
                <a16:creationId xmlns:a16="http://schemas.microsoft.com/office/drawing/2014/main" id="{D8CD7C86-9E6F-4FF3-9EC1-33AA1EB42A4E}"/>
              </a:ext>
            </a:extLst>
          </p:cNvPr>
          <p:cNvSpPr txBox="1"/>
          <p:nvPr/>
        </p:nvSpPr>
        <p:spPr>
          <a:xfrm>
            <a:off x="213718" y="3026521"/>
            <a:ext cx="8409908" cy="369332"/>
          </a:xfrm>
          <a:prstGeom prst="rect">
            <a:avLst/>
          </a:prstGeom>
          <a:noFill/>
        </p:spPr>
        <p:txBody>
          <a:bodyPr wrap="square" rtlCol="0">
            <a:spAutoFit/>
          </a:bodyPr>
          <a:lstStyle/>
          <a:p>
            <a:r>
              <a:rPr lang="es-ES" dirty="0"/>
              <a:t>10 y 15 mayo. N=15 profesores de Grados: Psicología, Enfermería, Periodismo,…</a:t>
            </a:r>
          </a:p>
        </p:txBody>
      </p:sp>
      <p:pic>
        <p:nvPicPr>
          <p:cNvPr id="2" name="Imagen 1"/>
          <p:cNvPicPr>
            <a:picLocks noChangeAspect="1"/>
          </p:cNvPicPr>
          <p:nvPr/>
        </p:nvPicPr>
        <p:blipFill rotWithShape="1">
          <a:blip r:embed="rId5"/>
          <a:srcRect l="20075" t="11501" r="59056" b="33900"/>
          <a:stretch/>
        </p:blipFill>
        <p:spPr>
          <a:xfrm>
            <a:off x="6984054" y="3536589"/>
            <a:ext cx="1557125" cy="2291618"/>
          </a:xfrm>
          <a:prstGeom prst="rect">
            <a:avLst/>
          </a:prstGeom>
        </p:spPr>
      </p:pic>
      <p:pic>
        <p:nvPicPr>
          <p:cNvPr id="15" name="Imagen 14"/>
          <p:cNvPicPr/>
          <p:nvPr/>
        </p:nvPicPr>
        <p:blipFill rotWithShape="1">
          <a:blip r:embed="rId6"/>
          <a:srcRect l="57327" t="20946" r="5808" b="62374"/>
          <a:stretch/>
        </p:blipFill>
        <p:spPr bwMode="auto">
          <a:xfrm>
            <a:off x="3743907" y="6348222"/>
            <a:ext cx="1990725" cy="506666"/>
          </a:xfrm>
          <a:prstGeom prst="rect">
            <a:avLst/>
          </a:prstGeom>
          <a:ln>
            <a:noFill/>
          </a:ln>
          <a:extLst>
            <a:ext uri="{53640926-AAD7-44D8-BBD7-CCE9431645EC}">
              <a14:shadowObscured xmlns:a14="http://schemas.microsoft.com/office/drawing/2010/main"/>
            </a:ext>
          </a:extLst>
        </p:spPr>
      </p:pic>
      <p:pic>
        <p:nvPicPr>
          <p:cNvPr id="14" name="Imagen 9"/>
          <p:cNvPicPr/>
          <p:nvPr/>
        </p:nvPicPr>
        <p:blipFill rotWithShape="1">
          <a:blip r:embed="rId7"/>
          <a:srcRect l="22401" t="31355" r="46555" b="46069"/>
          <a:stretch/>
        </p:blipFill>
        <p:spPr bwMode="auto">
          <a:xfrm>
            <a:off x="2905707" y="5662422"/>
            <a:ext cx="1676400" cy="685800"/>
          </a:xfrm>
          <a:prstGeom prst="rect">
            <a:avLst/>
          </a:prstGeom>
          <a:ln>
            <a:noFill/>
          </a:ln>
          <a:extLst>
            <a:ext uri="{53640926-AAD7-44D8-BBD7-CCE9431645EC}">
              <a14:shadowObscured xmlns:a14="http://schemas.microsoft.com/office/drawing/2010/main"/>
            </a:ext>
          </a:extLst>
        </p:spPr>
      </p:pic>
      <p:pic>
        <p:nvPicPr>
          <p:cNvPr id="16" name="15 Imagen" descr="F:\A SUICIDIO\UMA PLAN PREVENCION SUICIDIO\PAGINA WEB\fotos\jornada javi laura y yo.jpg"/>
          <p:cNvPicPr/>
          <p:nvPr/>
        </p:nvPicPr>
        <p:blipFill rotWithShape="1">
          <a:blip r:embed="rId8" cstate="print">
            <a:extLst>
              <a:ext uri="{28A0092B-C50C-407E-A947-70E740481C1C}">
                <a14:useLocalDpi xmlns:a14="http://schemas.microsoft.com/office/drawing/2010/main" val="0"/>
              </a:ext>
            </a:extLst>
          </a:blip>
          <a:srcRect l="8571" t="28879" r="13847" b="7096"/>
          <a:stretch/>
        </p:blipFill>
        <p:spPr bwMode="auto">
          <a:xfrm>
            <a:off x="317524" y="763764"/>
            <a:ext cx="1262003" cy="1524339"/>
          </a:xfrm>
          <a:prstGeom prst="rect">
            <a:avLst/>
          </a:prstGeom>
          <a:noFill/>
          <a:ln>
            <a:noFill/>
          </a:ln>
          <a:extLst>
            <a:ext uri="{53640926-AAD7-44D8-BBD7-CCE9431645EC}">
              <a14:shadowObscured xmlns:a14="http://schemas.microsoft.com/office/drawing/2010/main"/>
            </a:ext>
          </a:extLst>
        </p:spPr>
      </p:pic>
      <p:pic>
        <p:nvPicPr>
          <p:cNvPr id="17" name="16 Imagen"/>
          <p:cNvPicPr/>
          <p:nvPr/>
        </p:nvPicPr>
        <p:blipFill rotWithShape="1">
          <a:blip r:embed="rId9"/>
          <a:srcRect l="19550" t="7263" r="68394" b="85995"/>
          <a:stretch/>
        </p:blipFill>
        <p:spPr bwMode="auto">
          <a:xfrm>
            <a:off x="1801554" y="6203580"/>
            <a:ext cx="953608" cy="509587"/>
          </a:xfrm>
          <a:prstGeom prst="rect">
            <a:avLst/>
          </a:prstGeom>
          <a:ln>
            <a:noFill/>
          </a:ln>
          <a:extLst>
            <a:ext uri="{53640926-AAD7-44D8-BBD7-CCE9431645EC}">
              <a14:shadowObscured xmlns:a14="http://schemas.microsoft.com/office/drawing/2010/main"/>
            </a:ext>
          </a:extLst>
        </p:spPr>
      </p:pic>
      <p:pic>
        <p:nvPicPr>
          <p:cNvPr id="18" name="17 Imagen"/>
          <p:cNvPicPr/>
          <p:nvPr/>
        </p:nvPicPr>
        <p:blipFill rotWithShape="1">
          <a:blip r:embed="rId10"/>
          <a:srcRect l="15385" t="9768" r="70989" b="77337"/>
          <a:stretch/>
        </p:blipFill>
        <p:spPr bwMode="auto">
          <a:xfrm>
            <a:off x="7805214" y="5811785"/>
            <a:ext cx="735965" cy="3917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281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3C615161-FC61-4066-921C-D0CAAE620F25}"/>
              </a:ext>
            </a:extLst>
          </p:cNvPr>
          <p:cNvSpPr txBox="1">
            <a:spLocks/>
          </p:cNvSpPr>
          <p:nvPr/>
        </p:nvSpPr>
        <p:spPr bwMode="auto">
          <a:xfrm>
            <a:off x="20508" y="0"/>
            <a:ext cx="9144000" cy="69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s-ES" sz="2800" b="1" dirty="0"/>
              <a:t>Acciones realizadas desde la publicación del  plan</a:t>
            </a:r>
          </a:p>
        </p:txBody>
      </p:sp>
      <p:sp>
        <p:nvSpPr>
          <p:cNvPr id="8" name="CuadroTexto 7">
            <a:extLst>
              <a:ext uri="{FF2B5EF4-FFF2-40B4-BE49-F238E27FC236}">
                <a16:creationId xmlns:a16="http://schemas.microsoft.com/office/drawing/2014/main" id="{399266BD-5EC1-470F-9993-2E7D2CF02CAD}"/>
              </a:ext>
            </a:extLst>
          </p:cNvPr>
          <p:cNvSpPr txBox="1"/>
          <p:nvPr/>
        </p:nvSpPr>
        <p:spPr>
          <a:xfrm>
            <a:off x="138267" y="798479"/>
            <a:ext cx="5297830" cy="461665"/>
          </a:xfrm>
          <a:prstGeom prst="rect">
            <a:avLst/>
          </a:prstGeom>
          <a:solidFill>
            <a:schemeClr val="accent1">
              <a:lumMod val="40000"/>
              <a:lumOff val="60000"/>
            </a:schemeClr>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s-ES" sz="2400" dirty="0">
                <a:ln w="0"/>
              </a:rPr>
              <a:t>11. Publicación del Plan en web de UMA</a:t>
            </a:r>
          </a:p>
        </p:txBody>
      </p:sp>
      <p:pic>
        <p:nvPicPr>
          <p:cNvPr id="14" name="Imagen 10"/>
          <p:cNvPicPr/>
          <p:nvPr/>
        </p:nvPicPr>
        <p:blipFill rotWithShape="1">
          <a:blip r:embed="rId3"/>
          <a:srcRect l="70500" t="59544" r="10688" b="26050"/>
          <a:stretch/>
        </p:blipFill>
        <p:spPr bwMode="auto">
          <a:xfrm>
            <a:off x="4574570" y="1853042"/>
            <a:ext cx="3597830" cy="1503949"/>
          </a:xfrm>
          <a:prstGeom prst="rect">
            <a:avLst/>
          </a:prstGeom>
          <a:ln>
            <a:noFill/>
          </a:ln>
          <a:extLst>
            <a:ext uri="{53640926-AAD7-44D8-BBD7-CCE9431645EC}">
              <a14:shadowObscured xmlns:a14="http://schemas.microsoft.com/office/drawing/2010/main"/>
            </a:ext>
          </a:extLst>
        </p:spPr>
      </p:pic>
      <p:pic>
        <p:nvPicPr>
          <p:cNvPr id="15" name="Imagen 4"/>
          <p:cNvPicPr/>
          <p:nvPr/>
        </p:nvPicPr>
        <p:blipFill rotWithShape="1">
          <a:blip r:embed="rId4"/>
          <a:srcRect l="8669" t="7877" r="34387" b="52917"/>
          <a:stretch/>
        </p:blipFill>
        <p:spPr bwMode="auto">
          <a:xfrm>
            <a:off x="317524" y="1486843"/>
            <a:ext cx="3295650" cy="1276350"/>
          </a:xfrm>
          <a:prstGeom prst="rect">
            <a:avLst/>
          </a:prstGeom>
          <a:ln>
            <a:noFill/>
          </a:ln>
          <a:extLst>
            <a:ext uri="{53640926-AAD7-44D8-BBD7-CCE9431645EC}">
              <a14:shadowObscured xmlns:a14="http://schemas.microsoft.com/office/drawing/2010/main"/>
            </a:ext>
          </a:extLst>
        </p:spPr>
      </p:pic>
      <p:sp>
        <p:nvSpPr>
          <p:cNvPr id="7" name="6 Flecha derecha"/>
          <p:cNvSpPr/>
          <p:nvPr/>
        </p:nvSpPr>
        <p:spPr>
          <a:xfrm>
            <a:off x="3567774" y="2196048"/>
            <a:ext cx="936104" cy="45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CuadroTexto"/>
          <p:cNvSpPr txBox="1"/>
          <p:nvPr/>
        </p:nvSpPr>
        <p:spPr>
          <a:xfrm>
            <a:off x="316767" y="3508778"/>
            <a:ext cx="6056718" cy="369332"/>
          </a:xfrm>
          <a:prstGeom prst="rect">
            <a:avLst/>
          </a:prstGeom>
          <a:solidFill>
            <a:schemeClr val="accent1">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s-ES" dirty="0"/>
              <a:t>En buscadores de la web: «Prevención Suicidio Universidad»</a:t>
            </a:r>
          </a:p>
        </p:txBody>
      </p:sp>
      <p:pic>
        <p:nvPicPr>
          <p:cNvPr id="21" name="20 Imagen"/>
          <p:cNvPicPr/>
          <p:nvPr/>
        </p:nvPicPr>
        <p:blipFill rotWithShape="1">
          <a:blip r:embed="rId5"/>
          <a:srcRect l="11907" t="66270" r="55238" b="22940"/>
          <a:stretch/>
        </p:blipFill>
        <p:spPr bwMode="auto">
          <a:xfrm>
            <a:off x="326114" y="4574311"/>
            <a:ext cx="4436076" cy="819150"/>
          </a:xfrm>
          <a:prstGeom prst="rect">
            <a:avLst/>
          </a:prstGeom>
          <a:ln>
            <a:noFill/>
          </a:ln>
          <a:extLst>
            <a:ext uri="{53640926-AAD7-44D8-BBD7-CCE9431645EC}">
              <a14:shadowObscured xmlns:a14="http://schemas.microsoft.com/office/drawing/2010/main"/>
            </a:ext>
          </a:extLst>
        </p:spPr>
      </p:pic>
      <p:pic>
        <p:nvPicPr>
          <p:cNvPr id="22" name="21 Imagen"/>
          <p:cNvPicPr/>
          <p:nvPr/>
        </p:nvPicPr>
        <p:blipFill rotWithShape="1">
          <a:blip r:embed="rId5"/>
          <a:srcRect l="10498" t="76878" r="56551" b="11299"/>
          <a:stretch/>
        </p:blipFill>
        <p:spPr bwMode="auto">
          <a:xfrm>
            <a:off x="1165467" y="5406914"/>
            <a:ext cx="2740190" cy="936104"/>
          </a:xfrm>
          <a:prstGeom prst="rect">
            <a:avLst/>
          </a:prstGeom>
          <a:ln>
            <a:noFill/>
          </a:ln>
          <a:extLst>
            <a:ext uri="{53640926-AAD7-44D8-BBD7-CCE9431645EC}">
              <a14:shadowObscured xmlns:a14="http://schemas.microsoft.com/office/drawing/2010/main"/>
            </a:ext>
          </a:extLst>
        </p:spPr>
      </p:pic>
      <p:pic>
        <p:nvPicPr>
          <p:cNvPr id="23" name="22 Imagen"/>
          <p:cNvPicPr/>
          <p:nvPr/>
        </p:nvPicPr>
        <p:blipFill rotWithShape="1">
          <a:blip r:embed="rId6"/>
          <a:srcRect l="7913" t="53142" r="55604" b="24585"/>
          <a:stretch/>
        </p:blipFill>
        <p:spPr bwMode="auto">
          <a:xfrm>
            <a:off x="5724128" y="4710908"/>
            <a:ext cx="2979150" cy="1606649"/>
          </a:xfrm>
          <a:prstGeom prst="rect">
            <a:avLst/>
          </a:prstGeom>
          <a:ln>
            <a:noFill/>
          </a:ln>
          <a:extLst>
            <a:ext uri="{53640926-AAD7-44D8-BBD7-CCE9431645EC}">
              <a14:shadowObscured xmlns:a14="http://schemas.microsoft.com/office/drawing/2010/main"/>
            </a:ext>
          </a:extLst>
        </p:spPr>
      </p:pic>
      <p:sp>
        <p:nvSpPr>
          <p:cNvPr id="24" name="23 Flecha abajo"/>
          <p:cNvSpPr/>
          <p:nvPr/>
        </p:nvSpPr>
        <p:spPr>
          <a:xfrm>
            <a:off x="2123728" y="4077072"/>
            <a:ext cx="41183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Flecha derecha"/>
          <p:cNvSpPr/>
          <p:nvPr/>
        </p:nvSpPr>
        <p:spPr>
          <a:xfrm rot="2452771">
            <a:off x="4346605" y="4341456"/>
            <a:ext cx="1205172" cy="501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7264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a 35">
            <a:extLst>
              <a:ext uri="{FF2B5EF4-FFF2-40B4-BE49-F238E27FC236}">
                <a16:creationId xmlns:a16="http://schemas.microsoft.com/office/drawing/2014/main" id="{6B713E10-0068-234C-8B16-F537A4786AB7}"/>
              </a:ext>
            </a:extLst>
          </p:cNvPr>
          <p:cNvGraphicFramePr>
            <a:graphicFrameLocks noGrp="1"/>
          </p:cNvGraphicFramePr>
          <p:nvPr>
            <p:extLst>
              <p:ext uri="{D42A27DB-BD31-4B8C-83A1-F6EECF244321}">
                <p14:modId xmlns:p14="http://schemas.microsoft.com/office/powerpoint/2010/main" val="1203780265"/>
              </p:ext>
            </p:extLst>
          </p:nvPr>
        </p:nvGraphicFramePr>
        <p:xfrm>
          <a:off x="208044" y="730605"/>
          <a:ext cx="8574735" cy="381054"/>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3030120">
                  <a:extLst>
                    <a:ext uri="{9D8B030D-6E8A-4147-A177-3AD203B41FA5}">
                      <a16:colId xmlns:a16="http://schemas.microsoft.com/office/drawing/2014/main" val="20000"/>
                    </a:ext>
                  </a:extLst>
                </a:gridCol>
                <a:gridCol w="5544615">
                  <a:extLst>
                    <a:ext uri="{9D8B030D-6E8A-4147-A177-3AD203B41FA5}">
                      <a16:colId xmlns:a16="http://schemas.microsoft.com/office/drawing/2014/main" val="20001"/>
                    </a:ext>
                  </a:extLst>
                </a:gridCol>
              </a:tblGrid>
              <a:tr h="360040">
                <a:tc>
                  <a:txBody>
                    <a:bodyPr/>
                    <a:lstStyle/>
                    <a:p>
                      <a:pPr algn="ctr" rtl="0"/>
                      <a:r>
                        <a:rPr lang="es-ES" sz="2000" b="1" dirty="0">
                          <a:effectLst>
                            <a:outerShdw blurRad="38100" dist="38100" dir="2700000" algn="tl">
                              <a:srgbClr val="000000">
                                <a:alpha val="43137"/>
                              </a:srgbClr>
                            </a:outerShdw>
                          </a:effectLst>
                          <a:latin typeface="+mj-lt"/>
                        </a:rPr>
                        <a:t>ACTIVIDADES</a:t>
                      </a:r>
                      <a:endParaRPr lang="es" sz="2000" b="1" dirty="0">
                        <a:effectLst>
                          <a:outerShdw blurRad="38100" dist="38100" dir="2700000" algn="tl">
                            <a:srgbClr val="000000">
                              <a:alpha val="43137"/>
                            </a:srgbClr>
                          </a:outerShdw>
                        </a:effectLst>
                        <a:latin typeface="+mj-lt"/>
                      </a:endParaRPr>
                    </a:p>
                  </a:txBody>
                  <a:tcPr marL="76254" marR="76254" marT="38127" marB="38127">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rtl="0"/>
                      <a:r>
                        <a:rPr lang="es" sz="2000" b="1" dirty="0">
                          <a:effectLst>
                            <a:outerShdw blurRad="38100" dist="38100" dir="2700000" algn="tl">
                              <a:srgbClr val="000000">
                                <a:alpha val="43137"/>
                              </a:srgbClr>
                            </a:outerShdw>
                          </a:effectLst>
                          <a:latin typeface="+mj-lt"/>
                        </a:rPr>
                        <a:t>INDICADORE</a:t>
                      </a:r>
                      <a:r>
                        <a:rPr lang="es-ES" sz="2000" b="1" dirty="0">
                          <a:effectLst>
                            <a:outerShdw blurRad="38100" dist="38100" dir="2700000" algn="tl">
                              <a:srgbClr val="000000">
                                <a:alpha val="43137"/>
                              </a:srgbClr>
                            </a:outerShdw>
                          </a:effectLst>
                          <a:latin typeface="+mj-lt"/>
                        </a:rPr>
                        <a:t>S</a:t>
                      </a:r>
                      <a:endParaRPr lang="es" sz="1400" b="1" dirty="0">
                        <a:effectLst>
                          <a:outerShdw blurRad="38100" dist="38100" dir="2700000" algn="tl">
                            <a:srgbClr val="000000">
                              <a:alpha val="43137"/>
                            </a:srgbClr>
                          </a:outerShdw>
                        </a:effectLst>
                        <a:latin typeface="+mj-lt"/>
                      </a:endParaRPr>
                    </a:p>
                  </a:txBody>
                  <a:tcPr marL="76254" marR="76254" marT="38127" marB="38127">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3703066267"/>
              </p:ext>
            </p:extLst>
          </p:nvPr>
        </p:nvGraphicFramePr>
        <p:xfrm>
          <a:off x="208044" y="1260037"/>
          <a:ext cx="8574736" cy="504055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030120">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410364">
                <a:tc>
                  <a:txBody>
                    <a:bodyPr/>
                    <a:lstStyle/>
                    <a:p>
                      <a:pPr algn="l" rtl="0"/>
                      <a:r>
                        <a:rPr lang="es" sz="1400" b="1" dirty="0">
                          <a:solidFill>
                            <a:schemeClr val="tx1"/>
                          </a:solidFill>
                          <a:latin typeface="+mj-lt"/>
                        </a:rPr>
                        <a:t>1. Jornada</a:t>
                      </a:r>
                      <a:r>
                        <a:rPr lang="es" sz="1400" b="1" baseline="0" dirty="0">
                          <a:solidFill>
                            <a:schemeClr val="tx1"/>
                          </a:solidFill>
                          <a:latin typeface="+mj-lt"/>
                        </a:rPr>
                        <a:t>s sensibilización</a:t>
                      </a:r>
                      <a:endParaRPr lang="es" sz="1400" b="1" dirty="0">
                        <a:solidFill>
                          <a:schemeClr val="tx1"/>
                        </a:solidFill>
                        <a:latin typeface="+mj-lt"/>
                      </a:endParaRPr>
                    </a:p>
                  </a:txBody>
                  <a:tcPr marL="76254" marR="76254" marT="38127" marB="38127">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rtl="0"/>
                      <a:r>
                        <a:rPr lang="en-US" sz="1500" b="1" dirty="0">
                          <a:latin typeface="+mj-lt"/>
                        </a:rPr>
                        <a:t>Nº</a:t>
                      </a:r>
                      <a:r>
                        <a:rPr lang="en-US" sz="1500" b="1" baseline="0" dirty="0">
                          <a:latin typeface="+mj-lt"/>
                        </a:rPr>
                        <a:t> de </a:t>
                      </a:r>
                      <a:r>
                        <a:rPr lang="en-US" sz="1500" b="1" baseline="0" dirty="0" err="1">
                          <a:latin typeface="+mj-lt"/>
                        </a:rPr>
                        <a:t>sesiones</a:t>
                      </a:r>
                      <a:r>
                        <a:rPr lang="en-US" sz="1500" b="1" baseline="0" dirty="0">
                          <a:latin typeface="+mj-lt"/>
                        </a:rPr>
                        <a:t>, nº de </a:t>
                      </a:r>
                      <a:r>
                        <a:rPr lang="en-US" sz="1500" b="1" baseline="0" dirty="0" err="1">
                          <a:latin typeface="+mj-lt"/>
                        </a:rPr>
                        <a:t>asistentes</a:t>
                      </a:r>
                      <a:r>
                        <a:rPr lang="en-US" sz="1500" b="1" baseline="0" dirty="0">
                          <a:latin typeface="+mj-lt"/>
                        </a:rPr>
                        <a:t>. </a:t>
                      </a:r>
                      <a:r>
                        <a:rPr lang="en-US" sz="1500" b="1" baseline="0" dirty="0" err="1">
                          <a:latin typeface="+mj-lt"/>
                        </a:rPr>
                        <a:t>Evaluación</a:t>
                      </a:r>
                      <a:r>
                        <a:rPr lang="en-US" sz="1500" b="1" baseline="0" dirty="0">
                          <a:latin typeface="+mj-lt"/>
                        </a:rPr>
                        <a:t> pre-post</a:t>
                      </a:r>
                      <a:endParaRPr lang="en-US" sz="1500" b="1" dirty="0">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2"/>
                  </a:ext>
                </a:extLst>
              </a:tr>
              <a:tr h="410364">
                <a:tc>
                  <a:txBody>
                    <a:bodyPr/>
                    <a:lstStyle/>
                    <a:p>
                      <a:pPr algn="l" rtl="0"/>
                      <a:r>
                        <a:rPr lang="es" sz="1400" b="1" dirty="0">
                          <a:solidFill>
                            <a:schemeClr val="tx1"/>
                          </a:solidFill>
                          <a:latin typeface="+mj-lt"/>
                        </a:rPr>
                        <a:t>2. Difusión Pautas actuación</a:t>
                      </a:r>
                    </a:p>
                  </a:txBody>
                  <a:tcPr marL="108000" marR="76254" marT="38127" marB="38127">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rtl="0"/>
                      <a:r>
                        <a:rPr lang="en-US" sz="1500" b="1" dirty="0" err="1">
                          <a:solidFill>
                            <a:schemeClr val="bg1"/>
                          </a:solidFill>
                          <a:latin typeface="+mj-lt"/>
                        </a:rPr>
                        <a:t>Sitios</a:t>
                      </a:r>
                      <a:r>
                        <a:rPr lang="en-US" sz="1500" b="1" baseline="0" dirty="0">
                          <a:solidFill>
                            <a:schemeClr val="bg1"/>
                          </a:solidFill>
                          <a:latin typeface="+mj-lt"/>
                        </a:rPr>
                        <a:t> web y </a:t>
                      </a:r>
                      <a:r>
                        <a:rPr lang="en-US" sz="1500" b="1" baseline="0" dirty="0" err="1">
                          <a:solidFill>
                            <a:schemeClr val="bg1"/>
                          </a:solidFill>
                          <a:latin typeface="+mj-lt"/>
                        </a:rPr>
                        <a:t>acciones</a:t>
                      </a:r>
                      <a:r>
                        <a:rPr lang="en-US" sz="1500" b="1" baseline="0" dirty="0">
                          <a:solidFill>
                            <a:schemeClr val="bg1"/>
                          </a:solidFill>
                          <a:latin typeface="+mj-lt"/>
                        </a:rPr>
                        <a:t> </a:t>
                      </a:r>
                      <a:r>
                        <a:rPr lang="en-US" sz="1500" b="1" baseline="0" dirty="0" err="1">
                          <a:solidFill>
                            <a:schemeClr val="bg1"/>
                          </a:solidFill>
                          <a:latin typeface="+mj-lt"/>
                        </a:rPr>
                        <a:t>donde</a:t>
                      </a:r>
                      <a:r>
                        <a:rPr lang="en-US" sz="1500" b="1" baseline="0" dirty="0">
                          <a:solidFill>
                            <a:schemeClr val="bg1"/>
                          </a:solidFill>
                          <a:latin typeface="+mj-lt"/>
                        </a:rPr>
                        <a:t> se </a:t>
                      </a:r>
                      <a:r>
                        <a:rPr lang="en-US" sz="1500" b="1" baseline="0" dirty="0" err="1">
                          <a:solidFill>
                            <a:schemeClr val="bg1"/>
                          </a:solidFill>
                          <a:latin typeface="+mj-lt"/>
                        </a:rPr>
                        <a:t>difundan</a:t>
                      </a:r>
                      <a:r>
                        <a:rPr lang="en-US" sz="1500" b="1" baseline="0" dirty="0">
                          <a:solidFill>
                            <a:schemeClr val="bg1"/>
                          </a:solidFill>
                          <a:latin typeface="+mj-lt"/>
                        </a:rPr>
                        <a:t>: </a:t>
                      </a:r>
                      <a:r>
                        <a:rPr lang="en-US" sz="1500" b="1" baseline="0" dirty="0" err="1">
                          <a:solidFill>
                            <a:schemeClr val="bg1"/>
                          </a:solidFill>
                          <a:latin typeface="+mj-lt"/>
                        </a:rPr>
                        <a:t>mensajes</a:t>
                      </a:r>
                      <a:r>
                        <a:rPr lang="en-US" sz="1500" b="1" baseline="0" dirty="0">
                          <a:solidFill>
                            <a:schemeClr val="bg1"/>
                          </a:solidFill>
                          <a:latin typeface="+mj-lt"/>
                        </a:rPr>
                        <a:t>, etc…</a:t>
                      </a:r>
                      <a:endParaRPr lang="en-US" sz="1500" b="1" dirty="0">
                        <a:solidFill>
                          <a:schemeClr val="bg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295958002"/>
                  </a:ext>
                </a:extLst>
              </a:tr>
              <a:tr h="410364">
                <a:tc>
                  <a:txBody>
                    <a:bodyPr/>
                    <a:lstStyle/>
                    <a:p>
                      <a:pPr algn="l" rtl="0"/>
                      <a:r>
                        <a:rPr lang="es" sz="1400" b="1" dirty="0">
                          <a:solidFill>
                            <a:schemeClr val="tx1"/>
                          </a:solidFill>
                          <a:latin typeface="+mj-lt"/>
                        </a:rPr>
                        <a:t>3. Guías</a:t>
                      </a:r>
                      <a:r>
                        <a:rPr lang="es" sz="1400" b="1" baseline="0" dirty="0">
                          <a:solidFill>
                            <a:schemeClr val="tx1"/>
                          </a:solidFill>
                          <a:latin typeface="+mj-lt"/>
                        </a:rPr>
                        <a:t> docentes</a:t>
                      </a:r>
                      <a:endParaRPr lang="es" sz="1400" b="1" dirty="0">
                        <a:solidFill>
                          <a:schemeClr val="tx1"/>
                        </a:solidFill>
                        <a:latin typeface="+mj-lt"/>
                      </a:endParaRPr>
                    </a:p>
                  </a:txBody>
                  <a:tcPr marL="108000" marR="76254" marT="38127" marB="38127">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500" b="1" dirty="0">
                          <a:solidFill>
                            <a:schemeClr val="bg1"/>
                          </a:solidFill>
                          <a:latin typeface="+mj-lt"/>
                        </a:rPr>
                        <a:t>Nº Guías</a:t>
                      </a:r>
                      <a:r>
                        <a:rPr lang="es-ES" sz="1500" b="1" baseline="0" dirty="0">
                          <a:solidFill>
                            <a:schemeClr val="bg1"/>
                          </a:solidFill>
                          <a:latin typeface="+mj-lt"/>
                        </a:rPr>
                        <a:t> docentes en las que se ha incluido tema suicidio</a:t>
                      </a:r>
                      <a:endParaRPr lang="en-US" sz="1500" b="1" dirty="0">
                        <a:solidFill>
                          <a:schemeClr val="bg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3"/>
                  </a:ext>
                </a:extLst>
              </a:tr>
              <a:tr h="410364">
                <a:tc>
                  <a:txBody>
                    <a:bodyPr/>
                    <a:lstStyle/>
                    <a:p>
                      <a:pPr marL="117475" indent="0" algn="l" rtl="0"/>
                      <a:r>
                        <a:rPr lang="es" sz="1300" b="1" dirty="0">
                          <a:solidFill>
                            <a:schemeClr val="tx1"/>
                          </a:solidFill>
                          <a:latin typeface="+mj-lt"/>
                        </a:rPr>
                        <a:t>4. Fomento</a:t>
                      </a:r>
                      <a:r>
                        <a:rPr lang="es" sz="1300" b="1" baseline="0" dirty="0">
                          <a:solidFill>
                            <a:schemeClr val="tx1"/>
                          </a:solidFill>
                          <a:latin typeface="+mj-lt"/>
                        </a:rPr>
                        <a:t> investigación</a:t>
                      </a:r>
                      <a:endParaRPr lang="es" sz="1300" b="1" dirty="0">
                        <a:solidFill>
                          <a:schemeClr val="tx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rtl="0"/>
                      <a:r>
                        <a:rPr lang="en-US" sz="1500" b="1" dirty="0" err="1">
                          <a:solidFill>
                            <a:schemeClr val="bg1"/>
                          </a:solidFill>
                          <a:latin typeface="+mj-lt"/>
                        </a:rPr>
                        <a:t>Identificación</a:t>
                      </a:r>
                      <a:r>
                        <a:rPr lang="en-US" sz="1500" b="1" baseline="0" dirty="0">
                          <a:solidFill>
                            <a:schemeClr val="bg1"/>
                          </a:solidFill>
                          <a:latin typeface="+mj-lt"/>
                        </a:rPr>
                        <a:t> </a:t>
                      </a:r>
                      <a:r>
                        <a:rPr lang="en-US" sz="1500" b="1" dirty="0">
                          <a:solidFill>
                            <a:schemeClr val="bg1"/>
                          </a:solidFill>
                          <a:latin typeface="+mj-lt"/>
                        </a:rPr>
                        <a:t>de TFG, TFM y TD</a:t>
                      </a:r>
                      <a:r>
                        <a:rPr lang="en-US" sz="1500" b="1" baseline="0" dirty="0">
                          <a:solidFill>
                            <a:schemeClr val="bg1"/>
                          </a:solidFill>
                          <a:latin typeface="+mj-lt"/>
                        </a:rPr>
                        <a:t> </a:t>
                      </a:r>
                      <a:r>
                        <a:rPr lang="en-US" sz="1500" b="1" baseline="0" dirty="0" err="1">
                          <a:solidFill>
                            <a:schemeClr val="bg1"/>
                          </a:solidFill>
                          <a:latin typeface="+mj-lt"/>
                        </a:rPr>
                        <a:t>sobre</a:t>
                      </a:r>
                      <a:r>
                        <a:rPr lang="en-US" sz="1500" b="1" baseline="0" dirty="0">
                          <a:solidFill>
                            <a:schemeClr val="bg1"/>
                          </a:solidFill>
                          <a:latin typeface="+mj-lt"/>
                        </a:rPr>
                        <a:t> </a:t>
                      </a:r>
                      <a:r>
                        <a:rPr lang="en-US" sz="1500" b="1" baseline="0" dirty="0" err="1">
                          <a:solidFill>
                            <a:schemeClr val="bg1"/>
                          </a:solidFill>
                          <a:latin typeface="+mj-lt"/>
                        </a:rPr>
                        <a:t>suicidio</a:t>
                      </a:r>
                      <a:endParaRPr lang="en-US" sz="1500" b="1" dirty="0">
                        <a:solidFill>
                          <a:schemeClr val="bg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614989229"/>
                  </a:ext>
                </a:extLst>
              </a:tr>
              <a:tr h="410364">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s" sz="1300" b="1" dirty="0">
                          <a:solidFill>
                            <a:schemeClr val="tx1"/>
                          </a:solidFill>
                          <a:latin typeface="+mj-lt"/>
                        </a:rPr>
                        <a:t>5. Talleres</a:t>
                      </a:r>
                      <a:r>
                        <a:rPr lang="es" sz="1300" b="1" baseline="0" dirty="0">
                          <a:solidFill>
                            <a:schemeClr val="tx1"/>
                          </a:solidFill>
                          <a:latin typeface="+mj-lt"/>
                        </a:rPr>
                        <a:t> y cursos cortos</a:t>
                      </a:r>
                      <a:endParaRPr lang="es" sz="1300" b="1" dirty="0">
                        <a:solidFill>
                          <a:schemeClr val="tx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rtl="0"/>
                      <a:r>
                        <a:rPr lang="en-US" sz="1500" b="1" dirty="0">
                          <a:solidFill>
                            <a:schemeClr val="bg1"/>
                          </a:solidFill>
                          <a:latin typeface="+mj-lt"/>
                        </a:rPr>
                        <a:t>Nº de </a:t>
                      </a:r>
                      <a:r>
                        <a:rPr lang="en-US" sz="1500" b="1" dirty="0" err="1">
                          <a:solidFill>
                            <a:schemeClr val="bg1"/>
                          </a:solidFill>
                          <a:latin typeface="+mj-lt"/>
                        </a:rPr>
                        <a:t>talleres</a:t>
                      </a:r>
                      <a:r>
                        <a:rPr lang="en-US" sz="1500" b="1" dirty="0">
                          <a:solidFill>
                            <a:schemeClr val="bg1"/>
                          </a:solidFill>
                          <a:latin typeface="+mj-lt"/>
                        </a:rPr>
                        <a:t> y </a:t>
                      </a:r>
                      <a:r>
                        <a:rPr lang="en-US" sz="1500" b="1" dirty="0" err="1">
                          <a:solidFill>
                            <a:schemeClr val="bg1"/>
                          </a:solidFill>
                          <a:latin typeface="+mj-lt"/>
                        </a:rPr>
                        <a:t>cursos</a:t>
                      </a:r>
                      <a:r>
                        <a:rPr lang="en-US" sz="1500" b="1" dirty="0">
                          <a:solidFill>
                            <a:schemeClr val="bg1"/>
                          </a:solidFill>
                          <a:latin typeface="+mj-lt"/>
                        </a:rPr>
                        <a:t>, nº de </a:t>
                      </a:r>
                      <a:r>
                        <a:rPr lang="en-US" sz="1500" b="1" dirty="0" err="1">
                          <a:solidFill>
                            <a:schemeClr val="bg1"/>
                          </a:solidFill>
                          <a:latin typeface="+mj-lt"/>
                        </a:rPr>
                        <a:t>asistentes</a:t>
                      </a:r>
                      <a:endParaRPr lang="en-US" sz="1500" b="1" dirty="0">
                        <a:solidFill>
                          <a:schemeClr val="bg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4"/>
                  </a:ext>
                </a:extLst>
              </a:tr>
              <a:tr h="410364">
                <a:tc>
                  <a:txBody>
                    <a:bodyPr/>
                    <a:lstStyle/>
                    <a:p>
                      <a:pPr algn="l" rtl="0"/>
                      <a:r>
                        <a:rPr lang="es" sz="1400" b="1" dirty="0">
                          <a:solidFill>
                            <a:schemeClr val="tx1"/>
                          </a:solidFill>
                          <a:latin typeface="+mj-lt"/>
                        </a:rPr>
                        <a:t>6. Congresos</a:t>
                      </a: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rtl="0"/>
                      <a:r>
                        <a:rPr lang="en-US" sz="1500" b="1" dirty="0">
                          <a:solidFill>
                            <a:schemeClr val="bg1"/>
                          </a:solidFill>
                          <a:latin typeface="+mj-lt"/>
                        </a:rPr>
                        <a:t>Nº de</a:t>
                      </a:r>
                      <a:r>
                        <a:rPr lang="en-US" sz="1500" b="1" baseline="0" dirty="0">
                          <a:solidFill>
                            <a:schemeClr val="bg1"/>
                          </a:solidFill>
                          <a:latin typeface="+mj-lt"/>
                        </a:rPr>
                        <a:t> </a:t>
                      </a:r>
                      <a:r>
                        <a:rPr lang="en-US" sz="1500" b="1" baseline="0" dirty="0" err="1">
                          <a:solidFill>
                            <a:schemeClr val="bg1"/>
                          </a:solidFill>
                          <a:latin typeface="+mj-lt"/>
                        </a:rPr>
                        <a:t>congresos</a:t>
                      </a:r>
                      <a:r>
                        <a:rPr lang="en-US" sz="1500" b="1" baseline="0" dirty="0">
                          <a:solidFill>
                            <a:schemeClr val="bg1"/>
                          </a:solidFill>
                          <a:latin typeface="+mj-lt"/>
                        </a:rPr>
                        <a:t> </a:t>
                      </a:r>
                      <a:r>
                        <a:rPr lang="en-US" sz="1500" b="1" baseline="0" dirty="0" err="1">
                          <a:solidFill>
                            <a:schemeClr val="bg1"/>
                          </a:solidFill>
                          <a:latin typeface="+mj-lt"/>
                        </a:rPr>
                        <a:t>en</a:t>
                      </a:r>
                      <a:r>
                        <a:rPr lang="en-US" sz="1500" b="1" baseline="0" dirty="0">
                          <a:solidFill>
                            <a:schemeClr val="bg1"/>
                          </a:solidFill>
                          <a:latin typeface="+mj-lt"/>
                        </a:rPr>
                        <a:t> </a:t>
                      </a:r>
                      <a:r>
                        <a:rPr lang="en-US" sz="1500" b="1" baseline="0" dirty="0" err="1">
                          <a:solidFill>
                            <a:schemeClr val="bg1"/>
                          </a:solidFill>
                          <a:latin typeface="+mj-lt"/>
                        </a:rPr>
                        <a:t>los</a:t>
                      </a:r>
                      <a:r>
                        <a:rPr lang="en-US" sz="1500" b="1" baseline="0" dirty="0">
                          <a:solidFill>
                            <a:schemeClr val="bg1"/>
                          </a:solidFill>
                          <a:latin typeface="+mj-lt"/>
                        </a:rPr>
                        <a:t> que se ha </a:t>
                      </a:r>
                      <a:r>
                        <a:rPr lang="en-US" sz="1500" b="1" baseline="0" dirty="0" err="1">
                          <a:solidFill>
                            <a:schemeClr val="bg1"/>
                          </a:solidFill>
                          <a:latin typeface="+mj-lt"/>
                        </a:rPr>
                        <a:t>participado</a:t>
                      </a:r>
                      <a:endParaRPr lang="en-US" sz="1500" b="1" dirty="0">
                        <a:solidFill>
                          <a:schemeClr val="bg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5"/>
                  </a:ext>
                </a:extLst>
              </a:tr>
              <a:tr h="410364">
                <a:tc>
                  <a:txBody>
                    <a:bodyPr/>
                    <a:lstStyle/>
                    <a:p>
                      <a:pPr marL="117475" indent="0" algn="l" rtl="0"/>
                      <a:r>
                        <a:rPr lang="es" sz="1300" b="1" dirty="0">
                          <a:solidFill>
                            <a:schemeClr val="tx1"/>
                          </a:solidFill>
                          <a:latin typeface="+mj-lt"/>
                        </a:rPr>
                        <a:t>7. Formación</a:t>
                      </a:r>
                      <a:r>
                        <a:rPr lang="es" sz="1300" b="1" baseline="0" dirty="0">
                          <a:solidFill>
                            <a:schemeClr val="tx1"/>
                          </a:solidFill>
                          <a:latin typeface="+mj-lt"/>
                        </a:rPr>
                        <a:t> a figuras clave</a:t>
                      </a:r>
                      <a:endParaRPr lang="es" sz="1300" b="1" dirty="0">
                        <a:solidFill>
                          <a:schemeClr val="tx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rtl="0"/>
                      <a:r>
                        <a:rPr lang="en-US" sz="1500" b="1" dirty="0">
                          <a:solidFill>
                            <a:schemeClr val="bg1"/>
                          </a:solidFill>
                          <a:latin typeface="+mj-lt"/>
                        </a:rPr>
                        <a:t>Nº </a:t>
                      </a:r>
                      <a:r>
                        <a:rPr lang="en-US" sz="1500" b="1" dirty="0" err="1">
                          <a:solidFill>
                            <a:schemeClr val="bg1"/>
                          </a:solidFill>
                          <a:latin typeface="+mj-lt"/>
                        </a:rPr>
                        <a:t>figuras</a:t>
                      </a:r>
                      <a:r>
                        <a:rPr lang="en-US" sz="1500" b="1" baseline="0" dirty="0">
                          <a:solidFill>
                            <a:schemeClr val="bg1"/>
                          </a:solidFill>
                          <a:latin typeface="+mj-lt"/>
                        </a:rPr>
                        <a:t> clave </a:t>
                      </a:r>
                      <a:r>
                        <a:rPr lang="en-US" sz="1500" b="1" baseline="0" dirty="0" err="1">
                          <a:solidFill>
                            <a:schemeClr val="bg1"/>
                          </a:solidFill>
                          <a:latin typeface="+mj-lt"/>
                        </a:rPr>
                        <a:t>formadas</a:t>
                      </a:r>
                      <a:endParaRPr lang="en-US" sz="1500" b="1" dirty="0">
                        <a:solidFill>
                          <a:schemeClr val="bg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6"/>
                  </a:ext>
                </a:extLst>
              </a:tr>
              <a:tr h="410364">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s-ES" sz="1300" b="1" dirty="0">
                          <a:solidFill>
                            <a:schemeClr val="tx1"/>
                          </a:solidFill>
                          <a:latin typeface="+mj-lt"/>
                        </a:rPr>
                        <a:t>8. Diseño de</a:t>
                      </a:r>
                      <a:r>
                        <a:rPr lang="es-ES" sz="1300" b="1" baseline="0" dirty="0">
                          <a:solidFill>
                            <a:schemeClr val="tx1"/>
                          </a:solidFill>
                          <a:latin typeface="+mj-lt"/>
                        </a:rPr>
                        <a:t> </a:t>
                      </a:r>
                      <a:r>
                        <a:rPr lang="es-ES" sz="1300" b="1" dirty="0">
                          <a:solidFill>
                            <a:schemeClr val="tx1"/>
                          </a:solidFill>
                          <a:latin typeface="+mj-lt"/>
                        </a:rPr>
                        <a:t>Protocolo</a:t>
                      </a:r>
                      <a:r>
                        <a:rPr lang="es-ES" sz="1300" b="1" baseline="0" dirty="0">
                          <a:solidFill>
                            <a:schemeClr val="tx1"/>
                          </a:solidFill>
                          <a:latin typeface="+mj-lt"/>
                        </a:rPr>
                        <a:t> SAP</a:t>
                      </a:r>
                      <a:endParaRPr lang="es" sz="1300" b="1" dirty="0">
                        <a:solidFill>
                          <a:schemeClr val="tx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rtl="0"/>
                      <a:r>
                        <a:rPr lang="en-US" sz="1500" b="1" dirty="0" err="1">
                          <a:solidFill>
                            <a:schemeClr val="bg1"/>
                          </a:solidFill>
                          <a:latin typeface="+mj-lt"/>
                        </a:rPr>
                        <a:t>Protocolo</a:t>
                      </a:r>
                      <a:r>
                        <a:rPr lang="en-US" sz="1500" b="1" baseline="0" dirty="0">
                          <a:solidFill>
                            <a:schemeClr val="bg1"/>
                          </a:solidFill>
                          <a:latin typeface="+mj-lt"/>
                        </a:rPr>
                        <a:t> del SAP </a:t>
                      </a:r>
                      <a:r>
                        <a:rPr lang="en-US" sz="1500" b="1" baseline="0" dirty="0" err="1">
                          <a:solidFill>
                            <a:schemeClr val="bg1"/>
                          </a:solidFill>
                          <a:latin typeface="+mj-lt"/>
                        </a:rPr>
                        <a:t>diseñado</a:t>
                      </a:r>
                      <a:endParaRPr lang="en-US" sz="1500" b="1" dirty="0">
                        <a:solidFill>
                          <a:schemeClr val="bg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7"/>
                  </a:ext>
                </a:extLst>
              </a:tr>
              <a:tr h="5265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 sz="1300" b="1" dirty="0">
                          <a:solidFill>
                            <a:schemeClr val="tx1"/>
                          </a:solidFill>
                          <a:latin typeface="+mj-lt"/>
                        </a:rPr>
                        <a:t>9. Coordinación interna</a:t>
                      </a:r>
                      <a:endParaRPr lang="es-ES" b="1" dirty="0">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rtl="0"/>
                      <a:r>
                        <a:rPr lang="en-US" sz="1500" b="1" dirty="0" err="1">
                          <a:solidFill>
                            <a:schemeClr val="bg1"/>
                          </a:solidFill>
                          <a:latin typeface="+mj-lt"/>
                        </a:rPr>
                        <a:t>Enumeración</a:t>
                      </a:r>
                      <a:r>
                        <a:rPr lang="en-US" sz="1500" b="1" dirty="0">
                          <a:solidFill>
                            <a:schemeClr val="bg1"/>
                          </a:solidFill>
                          <a:latin typeface="+mj-lt"/>
                        </a:rPr>
                        <a:t> de </a:t>
                      </a:r>
                      <a:r>
                        <a:rPr lang="en-US" sz="1500" b="1" dirty="0" err="1">
                          <a:solidFill>
                            <a:schemeClr val="bg1"/>
                          </a:solidFill>
                          <a:latin typeface="+mj-lt"/>
                        </a:rPr>
                        <a:t>actividaes</a:t>
                      </a:r>
                      <a:r>
                        <a:rPr lang="en-US" sz="1500" b="1" dirty="0">
                          <a:solidFill>
                            <a:schemeClr val="bg1"/>
                          </a:solidFill>
                          <a:latin typeface="+mj-lt"/>
                        </a:rPr>
                        <a:t> </a:t>
                      </a:r>
                      <a:r>
                        <a:rPr lang="en-US" sz="1500" b="1" dirty="0" err="1">
                          <a:solidFill>
                            <a:schemeClr val="bg1"/>
                          </a:solidFill>
                          <a:latin typeface="+mj-lt"/>
                        </a:rPr>
                        <a:t>sobre</a:t>
                      </a:r>
                      <a:r>
                        <a:rPr lang="en-US" sz="1500" b="1" dirty="0">
                          <a:solidFill>
                            <a:schemeClr val="bg1"/>
                          </a:solidFill>
                          <a:latin typeface="+mj-lt"/>
                        </a:rPr>
                        <a:t> </a:t>
                      </a:r>
                      <a:r>
                        <a:rPr lang="en-US" sz="1500" b="1" dirty="0" err="1">
                          <a:solidFill>
                            <a:schemeClr val="bg1"/>
                          </a:solidFill>
                          <a:latin typeface="+mj-lt"/>
                        </a:rPr>
                        <a:t>suicidio</a:t>
                      </a:r>
                      <a:r>
                        <a:rPr lang="en-US" sz="1500" b="1" dirty="0">
                          <a:solidFill>
                            <a:schemeClr val="bg1"/>
                          </a:solidFill>
                          <a:latin typeface="+mj-lt"/>
                        </a:rPr>
                        <a:t> </a:t>
                      </a:r>
                      <a:r>
                        <a:rPr lang="en-US" sz="1500" b="1" dirty="0" err="1">
                          <a:solidFill>
                            <a:schemeClr val="bg1"/>
                          </a:solidFill>
                          <a:latin typeface="+mj-lt"/>
                        </a:rPr>
                        <a:t>dentro</a:t>
                      </a:r>
                      <a:r>
                        <a:rPr lang="en-US" sz="1500" b="1" baseline="0" dirty="0">
                          <a:solidFill>
                            <a:schemeClr val="bg1"/>
                          </a:solidFill>
                          <a:latin typeface="+mj-lt"/>
                        </a:rPr>
                        <a:t> de la UMA</a:t>
                      </a:r>
                      <a:endParaRPr lang="en-US" sz="1500" b="1" dirty="0">
                        <a:solidFill>
                          <a:schemeClr val="bg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8"/>
                  </a:ext>
                </a:extLst>
              </a:tr>
              <a:tr h="410364">
                <a:tc>
                  <a:txBody>
                    <a:bodyPr/>
                    <a:lstStyle/>
                    <a:p>
                      <a:pPr algn="l"/>
                      <a:r>
                        <a:rPr lang="es-ES" sz="1200" b="1" dirty="0">
                          <a:latin typeface="+mj-lt"/>
                        </a:rPr>
                        <a:t>10. Coordinación</a:t>
                      </a:r>
                      <a:r>
                        <a:rPr lang="es-ES" sz="1200" b="1" baseline="0" dirty="0">
                          <a:latin typeface="+mj-lt"/>
                        </a:rPr>
                        <a:t> </a:t>
                      </a:r>
                      <a:r>
                        <a:rPr lang="es-ES" sz="1200" b="1" dirty="0">
                          <a:latin typeface="+mj-lt"/>
                        </a:rPr>
                        <a:t>Externa</a:t>
                      </a: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rtl="0"/>
                      <a:r>
                        <a:rPr lang="en-US" sz="1500" b="1" baseline="0" dirty="0" err="1">
                          <a:solidFill>
                            <a:schemeClr val="bg1"/>
                          </a:solidFill>
                          <a:latin typeface="+mj-lt"/>
                        </a:rPr>
                        <a:t>Enumeración</a:t>
                      </a:r>
                      <a:r>
                        <a:rPr lang="en-US" sz="1500" b="1" baseline="0" dirty="0">
                          <a:solidFill>
                            <a:schemeClr val="bg1"/>
                          </a:solidFill>
                          <a:latin typeface="+mj-lt"/>
                        </a:rPr>
                        <a:t> de </a:t>
                      </a:r>
                      <a:r>
                        <a:rPr lang="en-US" sz="1500" b="1" baseline="0" dirty="0" err="1">
                          <a:solidFill>
                            <a:schemeClr val="bg1"/>
                          </a:solidFill>
                          <a:latin typeface="+mj-lt"/>
                        </a:rPr>
                        <a:t>actividades</a:t>
                      </a:r>
                      <a:r>
                        <a:rPr lang="en-US" sz="1500" b="1" baseline="0" dirty="0">
                          <a:solidFill>
                            <a:schemeClr val="bg1"/>
                          </a:solidFill>
                          <a:latin typeface="+mj-lt"/>
                        </a:rPr>
                        <a:t> de </a:t>
                      </a:r>
                      <a:r>
                        <a:rPr lang="en-US" sz="1500" b="1" baseline="0" dirty="0" err="1">
                          <a:solidFill>
                            <a:schemeClr val="bg1"/>
                          </a:solidFill>
                          <a:latin typeface="+mj-lt"/>
                        </a:rPr>
                        <a:t>coordinación</a:t>
                      </a:r>
                      <a:r>
                        <a:rPr lang="en-US" sz="1500" b="1" baseline="0" dirty="0">
                          <a:solidFill>
                            <a:schemeClr val="bg1"/>
                          </a:solidFill>
                          <a:latin typeface="+mj-lt"/>
                        </a:rPr>
                        <a:t> con </a:t>
                      </a:r>
                      <a:r>
                        <a:rPr lang="en-US" sz="1500" b="1" baseline="0" dirty="0" err="1">
                          <a:solidFill>
                            <a:schemeClr val="bg1"/>
                          </a:solidFill>
                          <a:latin typeface="+mj-lt"/>
                        </a:rPr>
                        <a:t>instituciones</a:t>
                      </a:r>
                      <a:endParaRPr lang="en-US" sz="1500" b="1" dirty="0">
                        <a:solidFill>
                          <a:schemeClr val="bg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9"/>
                  </a:ext>
                </a:extLst>
              </a:tr>
              <a:tr h="410364">
                <a:tc>
                  <a:txBody>
                    <a:bodyPr/>
                    <a:lstStyle/>
                    <a:p>
                      <a:pPr algn="l" rtl="0"/>
                      <a:r>
                        <a:rPr lang="es" sz="1400" b="1" dirty="0">
                          <a:solidFill>
                            <a:schemeClr val="tx1"/>
                          </a:solidFill>
                          <a:latin typeface="+mj-lt"/>
                        </a:rPr>
                        <a:t>11. Diseño web</a:t>
                      </a: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rtl="0"/>
                      <a:r>
                        <a:rPr lang="en-US" sz="1500" b="1" dirty="0" err="1">
                          <a:solidFill>
                            <a:schemeClr val="bg1"/>
                          </a:solidFill>
                          <a:latin typeface="+mj-lt"/>
                        </a:rPr>
                        <a:t>Sitio</a:t>
                      </a:r>
                      <a:r>
                        <a:rPr lang="en-US" sz="1500" b="1" baseline="0" dirty="0">
                          <a:solidFill>
                            <a:schemeClr val="bg1"/>
                          </a:solidFill>
                          <a:latin typeface="+mj-lt"/>
                        </a:rPr>
                        <a:t> web del Plan de </a:t>
                      </a:r>
                      <a:r>
                        <a:rPr lang="en-US" sz="1500" b="1" baseline="0" dirty="0" err="1">
                          <a:solidFill>
                            <a:schemeClr val="bg1"/>
                          </a:solidFill>
                          <a:latin typeface="+mj-lt"/>
                        </a:rPr>
                        <a:t>Suicidio</a:t>
                      </a:r>
                      <a:endParaRPr lang="en-US" sz="1500" b="1" dirty="0">
                        <a:solidFill>
                          <a:schemeClr val="bg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10"/>
                  </a:ext>
                </a:extLst>
              </a:tr>
              <a:tr h="410364">
                <a:tc>
                  <a:txBody>
                    <a:bodyPr/>
                    <a:lstStyle/>
                    <a:p>
                      <a:pPr algn="l" rtl="0"/>
                      <a:r>
                        <a:rPr lang="es" sz="1400" b="1" dirty="0">
                          <a:solidFill>
                            <a:schemeClr val="tx1"/>
                          </a:solidFill>
                          <a:latin typeface="+mj-lt"/>
                        </a:rPr>
                        <a:t>12 Difusión actividades</a:t>
                      </a: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rtl="0"/>
                      <a:r>
                        <a:rPr lang="en-US" sz="1500" b="1" dirty="0" err="1">
                          <a:solidFill>
                            <a:schemeClr val="bg1"/>
                          </a:solidFill>
                          <a:latin typeface="+mj-lt"/>
                        </a:rPr>
                        <a:t>Acciones</a:t>
                      </a:r>
                      <a:r>
                        <a:rPr lang="en-US" sz="1500" b="1" dirty="0">
                          <a:solidFill>
                            <a:schemeClr val="bg1"/>
                          </a:solidFill>
                          <a:latin typeface="+mj-lt"/>
                        </a:rPr>
                        <a:t> de </a:t>
                      </a:r>
                      <a:r>
                        <a:rPr lang="en-US" sz="1500" b="1" dirty="0" err="1">
                          <a:solidFill>
                            <a:schemeClr val="bg1"/>
                          </a:solidFill>
                          <a:latin typeface="+mj-lt"/>
                        </a:rPr>
                        <a:t>difusion</a:t>
                      </a:r>
                      <a:r>
                        <a:rPr lang="en-US" sz="1500" b="1" dirty="0">
                          <a:solidFill>
                            <a:schemeClr val="bg1"/>
                          </a:solidFill>
                          <a:latin typeface="+mj-lt"/>
                        </a:rPr>
                        <a:t> de </a:t>
                      </a:r>
                      <a:r>
                        <a:rPr lang="en-US" sz="1500" b="1" dirty="0" err="1">
                          <a:solidFill>
                            <a:schemeClr val="bg1"/>
                          </a:solidFill>
                          <a:latin typeface="+mj-lt"/>
                        </a:rPr>
                        <a:t>actividades</a:t>
                      </a:r>
                      <a:r>
                        <a:rPr lang="en-US" sz="1500" b="1" dirty="0">
                          <a:solidFill>
                            <a:schemeClr val="bg1"/>
                          </a:solidFill>
                          <a:latin typeface="+mj-lt"/>
                        </a:rPr>
                        <a:t>:</a:t>
                      </a:r>
                      <a:r>
                        <a:rPr lang="en-US" sz="1500" b="1" baseline="0" dirty="0">
                          <a:solidFill>
                            <a:schemeClr val="bg1"/>
                          </a:solidFill>
                          <a:latin typeface="+mj-lt"/>
                        </a:rPr>
                        <a:t> </a:t>
                      </a:r>
                      <a:r>
                        <a:rPr lang="en-US" sz="1500" b="1" baseline="0" dirty="0" err="1">
                          <a:solidFill>
                            <a:schemeClr val="bg1"/>
                          </a:solidFill>
                          <a:latin typeface="+mj-lt"/>
                        </a:rPr>
                        <a:t>actos</a:t>
                      </a:r>
                      <a:r>
                        <a:rPr lang="en-US" sz="1500" b="1" baseline="0" dirty="0">
                          <a:solidFill>
                            <a:schemeClr val="bg1"/>
                          </a:solidFill>
                          <a:latin typeface="+mj-lt"/>
                        </a:rPr>
                        <a:t>, </a:t>
                      </a:r>
                      <a:r>
                        <a:rPr lang="en-US" sz="1500" b="1" baseline="0" dirty="0" err="1">
                          <a:solidFill>
                            <a:schemeClr val="bg1"/>
                          </a:solidFill>
                          <a:latin typeface="+mj-lt"/>
                        </a:rPr>
                        <a:t>notas</a:t>
                      </a:r>
                      <a:r>
                        <a:rPr lang="en-US" sz="1500" b="1" baseline="0" dirty="0">
                          <a:solidFill>
                            <a:schemeClr val="bg1"/>
                          </a:solidFill>
                          <a:latin typeface="+mj-lt"/>
                        </a:rPr>
                        <a:t> </a:t>
                      </a:r>
                      <a:r>
                        <a:rPr lang="en-US" sz="1500" b="1" baseline="0" dirty="0" err="1">
                          <a:solidFill>
                            <a:schemeClr val="bg1"/>
                          </a:solidFill>
                          <a:latin typeface="+mj-lt"/>
                        </a:rPr>
                        <a:t>prensa</a:t>
                      </a:r>
                      <a:r>
                        <a:rPr lang="en-US" sz="1500" b="1" baseline="0" dirty="0">
                          <a:solidFill>
                            <a:schemeClr val="bg1"/>
                          </a:solidFill>
                          <a:latin typeface="+mj-lt"/>
                        </a:rPr>
                        <a:t>, RRSS</a:t>
                      </a:r>
                      <a:endParaRPr lang="en-US" sz="1500" b="1" dirty="0">
                        <a:solidFill>
                          <a:schemeClr val="bg1"/>
                        </a:solidFill>
                        <a:latin typeface="+mj-lt"/>
                      </a:endParaRPr>
                    </a:p>
                  </a:txBody>
                  <a:tcPr marL="76254" marR="76254" marT="38127" marB="3812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11"/>
                  </a:ext>
                </a:extLst>
              </a:tr>
            </a:tbl>
          </a:graphicData>
        </a:graphic>
      </p:graphicFrame>
      <p:sp>
        <p:nvSpPr>
          <p:cNvPr id="18" name="Título 17">
            <a:extLst>
              <a:ext uri="{FF2B5EF4-FFF2-40B4-BE49-F238E27FC236}">
                <a16:creationId xmlns:a16="http://schemas.microsoft.com/office/drawing/2014/main" id="{8421E936-FCB5-C14A-B9CF-422A73221ABD}"/>
              </a:ext>
            </a:extLst>
          </p:cNvPr>
          <p:cNvSpPr>
            <a:spLocks noGrp="1"/>
          </p:cNvSpPr>
          <p:nvPr>
            <p:ph type="title"/>
          </p:nvPr>
        </p:nvSpPr>
        <p:spPr>
          <a:xfrm>
            <a:off x="62984" y="80533"/>
            <a:ext cx="8229600" cy="501695"/>
          </a:xfrm>
        </p:spPr>
        <p:txBody>
          <a:bodyPr rtlCol="0">
            <a:normAutofit fontScale="90000"/>
          </a:bodyPr>
          <a:lstStyle/>
          <a:p>
            <a:pPr algn="l" rtl="0"/>
            <a:r>
              <a:rPr lang="es-ES" dirty="0"/>
              <a:t>Evaluación del Plan</a:t>
            </a:r>
          </a:p>
        </p:txBody>
      </p:sp>
    </p:spTree>
    <p:extLst>
      <p:ext uri="{BB962C8B-B14F-4D97-AF65-F5344CB8AC3E}">
        <p14:creationId xmlns:p14="http://schemas.microsoft.com/office/powerpoint/2010/main" val="3901009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18" name="17 Imagen" descr="tfm.png"/>
          <p:cNvPicPr>
            <a:picLocks noChangeAspect="1"/>
          </p:cNvPicPr>
          <p:nvPr/>
        </p:nvPicPr>
        <p:blipFill>
          <a:blip r:embed="rId3"/>
          <a:stretch>
            <a:fillRect/>
          </a:stretch>
        </p:blipFill>
        <p:spPr>
          <a:xfrm>
            <a:off x="218197" y="3982141"/>
            <a:ext cx="1597299" cy="1197974"/>
          </a:xfrm>
          <a:prstGeom prst="rect">
            <a:avLst/>
          </a:prstGeom>
        </p:spPr>
      </p:pic>
      <p:sp>
        <p:nvSpPr>
          <p:cNvPr id="29" name="Google Shape;332;p36"/>
          <p:cNvSpPr txBox="1">
            <a:spLocks/>
          </p:cNvSpPr>
          <p:nvPr/>
        </p:nvSpPr>
        <p:spPr>
          <a:xfrm>
            <a:off x="34707" y="-84168"/>
            <a:ext cx="9135124" cy="1152128"/>
          </a:xfrm>
          <a:prstGeom prst="rect">
            <a:avLst/>
          </a:prstGeom>
          <a:ln/>
        </p:spPr>
        <p:style>
          <a:lnRef idx="1">
            <a:schemeClr val="accent1"/>
          </a:lnRef>
          <a:fillRef idx="2">
            <a:schemeClr val="accent1"/>
          </a:fillRef>
          <a:effectRef idx="1">
            <a:schemeClr val="accent1"/>
          </a:effectRef>
          <a:fontRef idx="minor">
            <a:schemeClr val="dk1"/>
          </a:fontRef>
        </p:style>
        <p:txBody>
          <a:bodyPr spcFirstLastPara="1" vert="horz" wrap="square" lIns="68575" tIns="34275" rIns="68575" bIns="34275"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buClr>
                <a:schemeClr val="dk1"/>
              </a:buClr>
              <a:buSzPts val="2300"/>
              <a:tabLst>
                <a:tab pos="1619250" algn="l"/>
              </a:tabLst>
            </a:pPr>
            <a:r>
              <a:rPr lang="es-ES" sz="2300" b="1" dirty="0">
                <a:latin typeface="Calibri" panose="020F0502020204030204" pitchFamily="34" charset="0"/>
                <a:ea typeface="Times New Roman"/>
                <a:cs typeface="Calibri" panose="020F0502020204030204" pitchFamily="34" charset="0"/>
                <a:sym typeface="Times New Roman"/>
              </a:rPr>
              <a:t>«Evaluación de jornada en sensibilización hacia la prevención del suicidio»  (Investigación con diseño pre-post intervención)</a:t>
            </a:r>
            <a:endParaRPr lang="es-ES" dirty="0">
              <a:latin typeface="Calibri" panose="020F0502020204030204" pitchFamily="34" charset="0"/>
              <a:cs typeface="Calibri" panose="020F0502020204030204" pitchFamily="34" charset="0"/>
            </a:endParaRPr>
          </a:p>
        </p:txBody>
      </p:sp>
      <p:pic>
        <p:nvPicPr>
          <p:cNvPr id="30" name="29 Imagen" descr="tesis_doctorales.jpg"/>
          <p:cNvPicPr>
            <a:picLocks noChangeAspect="1"/>
          </p:cNvPicPr>
          <p:nvPr/>
        </p:nvPicPr>
        <p:blipFill rotWithShape="1">
          <a:blip r:embed="rId4"/>
          <a:srcRect l="52048" t="24713" b="10428"/>
          <a:stretch/>
        </p:blipFill>
        <p:spPr>
          <a:xfrm>
            <a:off x="7256171" y="4828696"/>
            <a:ext cx="1592514" cy="1433441"/>
          </a:xfrm>
          <a:prstGeom prst="rect">
            <a:avLst/>
          </a:prstGeom>
          <a:effectLst>
            <a:outerShdw blurRad="50800" dist="38100" dir="2700000" algn="tl" rotWithShape="0">
              <a:prstClr val="black">
                <a:alpha val="40000"/>
              </a:prstClr>
            </a:outerShdw>
          </a:effectLst>
        </p:spPr>
      </p:pic>
      <p:pic>
        <p:nvPicPr>
          <p:cNvPr id="33" name="Google Shape;330;p36"/>
          <p:cNvPicPr preferRelativeResize="0"/>
          <p:nvPr/>
        </p:nvPicPr>
        <p:blipFill>
          <a:blip r:embed="rId5">
            <a:alphaModFix/>
          </a:blip>
          <a:stretch>
            <a:fillRect/>
          </a:stretch>
        </p:blipFill>
        <p:spPr>
          <a:xfrm>
            <a:off x="140088" y="1539485"/>
            <a:ext cx="4563065" cy="2033531"/>
          </a:xfrm>
          <a:prstGeom prst="rect">
            <a:avLst/>
          </a:prstGeom>
          <a:noFill/>
          <a:ln>
            <a:noFill/>
          </a:ln>
        </p:spPr>
      </p:pic>
      <p:sp>
        <p:nvSpPr>
          <p:cNvPr id="34" name="Google Shape;333;p36"/>
          <p:cNvSpPr txBox="1"/>
          <p:nvPr/>
        </p:nvSpPr>
        <p:spPr>
          <a:xfrm>
            <a:off x="101262" y="6337652"/>
            <a:ext cx="3000000" cy="553968"/>
          </a:xfrm>
          <a:prstGeom prst="rect">
            <a:avLst/>
          </a:prstGeom>
          <a:noFill/>
          <a:ln>
            <a:noFill/>
          </a:ln>
        </p:spPr>
        <p:txBody>
          <a:bodyPr spcFirstLastPara="1" wrap="square" lIns="91425" tIns="91425" rIns="91425" bIns="91425" anchor="t" anchorCtr="0">
            <a:spAutoFit/>
          </a:bodyPr>
          <a:lstStyle/>
          <a:p>
            <a:pPr marL="444500" algn="just">
              <a:lnSpc>
                <a:spcPct val="200000"/>
              </a:lnSpc>
            </a:pPr>
            <a:r>
              <a:rPr lang="es" sz="1200" i="1" dirty="0">
                <a:solidFill>
                  <a:schemeClr val="dk1"/>
                </a:solidFill>
                <a:highlight>
                  <a:srgbClr val="FFFFFF"/>
                </a:highlight>
                <a:latin typeface="Times New Roman"/>
                <a:ea typeface="Times New Roman"/>
                <a:cs typeface="Times New Roman"/>
                <a:sym typeface="Times New Roman"/>
              </a:rPr>
              <a:t>Nota.</a:t>
            </a:r>
            <a:r>
              <a:rPr lang="es" sz="1200" dirty="0">
                <a:solidFill>
                  <a:schemeClr val="dk1"/>
                </a:solidFill>
                <a:highlight>
                  <a:srgbClr val="FFFFFF"/>
                </a:highlight>
                <a:latin typeface="Times New Roman"/>
                <a:ea typeface="Times New Roman"/>
                <a:cs typeface="Times New Roman"/>
                <a:sym typeface="Times New Roman"/>
              </a:rPr>
              <a:t> </a:t>
            </a:r>
            <a:r>
              <a:rPr lang="es" sz="1200" i="1" dirty="0">
                <a:solidFill>
                  <a:schemeClr val="dk1"/>
                </a:solidFill>
                <a:highlight>
                  <a:srgbClr val="FFFFFF"/>
                </a:highlight>
                <a:latin typeface="Times New Roman"/>
                <a:ea typeface="Times New Roman"/>
                <a:cs typeface="Times New Roman"/>
                <a:sym typeface="Times New Roman"/>
              </a:rPr>
              <a:t>N </a:t>
            </a:r>
            <a:r>
              <a:rPr lang="es" sz="1200" dirty="0">
                <a:solidFill>
                  <a:schemeClr val="dk1"/>
                </a:solidFill>
                <a:highlight>
                  <a:srgbClr val="FFFFFF"/>
                </a:highlight>
                <a:latin typeface="Times New Roman"/>
                <a:ea typeface="Times New Roman"/>
                <a:cs typeface="Times New Roman"/>
                <a:sym typeface="Times New Roman"/>
              </a:rPr>
              <a:t>= 149. ***</a:t>
            </a:r>
            <a:r>
              <a:rPr lang="es" sz="1200" i="1" dirty="0">
                <a:solidFill>
                  <a:schemeClr val="dk1"/>
                </a:solidFill>
                <a:highlight>
                  <a:srgbClr val="FFFFFF"/>
                </a:highlight>
                <a:latin typeface="Times New Roman"/>
                <a:ea typeface="Times New Roman"/>
                <a:cs typeface="Times New Roman"/>
                <a:sym typeface="Times New Roman"/>
              </a:rPr>
              <a:t>p</a:t>
            </a:r>
            <a:r>
              <a:rPr lang="es" sz="1200" dirty="0">
                <a:solidFill>
                  <a:schemeClr val="dk1"/>
                </a:solidFill>
                <a:highlight>
                  <a:srgbClr val="FFFFFF"/>
                </a:highlight>
                <a:latin typeface="Times New Roman"/>
                <a:ea typeface="Times New Roman"/>
                <a:cs typeface="Times New Roman"/>
                <a:sym typeface="Times New Roman"/>
              </a:rPr>
              <a:t> &lt; 0,001.</a:t>
            </a:r>
            <a:endParaRPr sz="1200" dirty="0">
              <a:solidFill>
                <a:schemeClr val="dk1"/>
              </a:solidFill>
              <a:highlight>
                <a:srgbClr val="FFFFFF"/>
              </a:highlight>
              <a:latin typeface="Times New Roman"/>
              <a:ea typeface="Times New Roman"/>
              <a:cs typeface="Times New Roman"/>
              <a:sym typeface="Times New Roman"/>
            </a:endParaRPr>
          </a:p>
        </p:txBody>
      </p:sp>
      <p:sp>
        <p:nvSpPr>
          <p:cNvPr id="35" name="Google Shape;334;p36"/>
          <p:cNvSpPr txBox="1"/>
          <p:nvPr/>
        </p:nvSpPr>
        <p:spPr>
          <a:xfrm>
            <a:off x="2555776" y="6275802"/>
            <a:ext cx="5320598" cy="550890"/>
          </a:xfrm>
          <a:prstGeom prst="rect">
            <a:avLst/>
          </a:prstGeom>
          <a:noFill/>
          <a:ln>
            <a:noFill/>
          </a:ln>
        </p:spPr>
        <p:txBody>
          <a:bodyPr spcFirstLastPara="1" wrap="square" lIns="91425" tIns="91425" rIns="91425" bIns="91425" anchor="t" anchorCtr="0">
            <a:spAutoFit/>
          </a:bodyPr>
          <a:lstStyle/>
          <a:p>
            <a:pPr>
              <a:lnSpc>
                <a:spcPct val="115000"/>
              </a:lnSpc>
              <a:spcBef>
                <a:spcPts val="1200"/>
              </a:spcBef>
            </a:pPr>
            <a:r>
              <a:rPr lang="es" sz="1200" i="1" dirty="0">
                <a:solidFill>
                  <a:schemeClr val="dk1"/>
                </a:solidFill>
                <a:highlight>
                  <a:srgbClr val="FFFFFF"/>
                </a:highlight>
                <a:latin typeface="Calibri" panose="020F0502020204030204" pitchFamily="34" charset="0"/>
                <a:ea typeface="Times New Roman"/>
                <a:cs typeface="Calibri" panose="020F0502020204030204" pitchFamily="34" charset="0"/>
                <a:sym typeface="Times New Roman"/>
              </a:rPr>
              <a:t>Diferencias de puntuaciones medias y desviaciones típicas </a:t>
            </a:r>
            <a:endParaRPr sz="1200" i="1" dirty="0">
              <a:solidFill>
                <a:schemeClr val="dk1"/>
              </a:solidFill>
              <a:highlight>
                <a:srgbClr val="FFFFFF"/>
              </a:highlight>
              <a:latin typeface="Calibri" panose="020F0502020204030204" pitchFamily="34" charset="0"/>
              <a:ea typeface="Times New Roman"/>
              <a:cs typeface="Calibri" panose="020F0502020204030204" pitchFamily="34" charset="0"/>
              <a:sym typeface="Times New Roman"/>
            </a:endParaRPr>
          </a:p>
        </p:txBody>
      </p:sp>
      <p:pic>
        <p:nvPicPr>
          <p:cNvPr id="36" name="Google Shape;345;p37"/>
          <p:cNvPicPr preferRelativeResize="0"/>
          <p:nvPr/>
        </p:nvPicPr>
        <p:blipFill>
          <a:blip r:embed="rId6">
            <a:alphaModFix/>
          </a:blip>
          <a:stretch>
            <a:fillRect/>
          </a:stretch>
        </p:blipFill>
        <p:spPr>
          <a:xfrm>
            <a:off x="4854450" y="1772816"/>
            <a:ext cx="3813915" cy="1800200"/>
          </a:xfrm>
          <a:prstGeom prst="rect">
            <a:avLst/>
          </a:prstGeom>
          <a:noFill/>
          <a:ln>
            <a:noFill/>
          </a:ln>
        </p:spPr>
      </p:pic>
      <p:sp>
        <p:nvSpPr>
          <p:cNvPr id="37" name="Google Shape;334;p36"/>
          <p:cNvSpPr txBox="1"/>
          <p:nvPr/>
        </p:nvSpPr>
        <p:spPr>
          <a:xfrm>
            <a:off x="1054293" y="935504"/>
            <a:ext cx="936104" cy="657073"/>
          </a:xfrm>
          <a:prstGeom prst="rect">
            <a:avLst/>
          </a:prstGeom>
          <a:noFill/>
          <a:ln>
            <a:noFill/>
          </a:ln>
        </p:spPr>
        <p:txBody>
          <a:bodyPr spcFirstLastPara="1" wrap="square" lIns="91425" tIns="91425" rIns="91425" bIns="91425" anchor="t" anchorCtr="0">
            <a:spAutoFit/>
          </a:bodyPr>
          <a:lstStyle/>
          <a:p>
            <a:pPr>
              <a:lnSpc>
                <a:spcPct val="115000"/>
              </a:lnSpc>
              <a:spcBef>
                <a:spcPts val="1200"/>
              </a:spcBef>
            </a:pPr>
            <a:r>
              <a:rPr lang="es" b="1" dirty="0">
                <a:solidFill>
                  <a:srgbClr val="FF0000"/>
                </a:solidFill>
                <a:highlight>
                  <a:srgbClr val="FFFFFF"/>
                </a:highlight>
                <a:latin typeface="Calibri" panose="020F0502020204030204" pitchFamily="34" charset="0"/>
                <a:ea typeface="Times New Roman"/>
                <a:cs typeface="Calibri" panose="020F0502020204030204" pitchFamily="34" charset="0"/>
                <a:sym typeface="Times New Roman"/>
              </a:rPr>
              <a:t>Estigma</a:t>
            </a:r>
            <a:endParaRPr b="1" dirty="0">
              <a:solidFill>
                <a:srgbClr val="FF0000"/>
              </a:solidFill>
              <a:highlight>
                <a:srgbClr val="FFFFFF"/>
              </a:highlight>
              <a:latin typeface="Calibri" panose="020F0502020204030204" pitchFamily="34" charset="0"/>
              <a:ea typeface="Times New Roman"/>
              <a:cs typeface="Calibri" panose="020F0502020204030204" pitchFamily="34" charset="0"/>
              <a:sym typeface="Times New Roman"/>
            </a:endParaRPr>
          </a:p>
        </p:txBody>
      </p:sp>
      <p:sp>
        <p:nvSpPr>
          <p:cNvPr id="38" name="Rectángulo 1"/>
          <p:cNvSpPr/>
          <p:nvPr/>
        </p:nvSpPr>
        <p:spPr>
          <a:xfrm>
            <a:off x="6156176" y="1067960"/>
            <a:ext cx="1538947" cy="392159"/>
          </a:xfrm>
          <a:prstGeom prst="rect">
            <a:avLst/>
          </a:prstGeom>
        </p:spPr>
        <p:txBody>
          <a:bodyPr wrap="none">
            <a:spAutoFit/>
          </a:bodyPr>
          <a:lstStyle/>
          <a:p>
            <a:pPr>
              <a:lnSpc>
                <a:spcPct val="115000"/>
              </a:lnSpc>
              <a:spcBef>
                <a:spcPts val="1200"/>
              </a:spcBef>
            </a:pPr>
            <a:r>
              <a:rPr lang="es-ES" b="1" dirty="0">
                <a:solidFill>
                  <a:srgbClr val="FF0000"/>
                </a:solidFill>
                <a:highlight>
                  <a:srgbClr val="FFFFFF"/>
                </a:highlight>
                <a:latin typeface="Calibri" panose="020F0502020204030204" pitchFamily="34" charset="0"/>
                <a:ea typeface="Times New Roman"/>
                <a:cs typeface="Calibri" panose="020F0502020204030204" pitchFamily="34" charset="0"/>
                <a:sym typeface="Times New Roman"/>
              </a:rPr>
              <a:t>Alfabetización</a:t>
            </a:r>
          </a:p>
        </p:txBody>
      </p:sp>
      <p:pic>
        <p:nvPicPr>
          <p:cNvPr id="39" name="Google Shape;372;p39"/>
          <p:cNvPicPr preferRelativeResize="0"/>
          <p:nvPr/>
        </p:nvPicPr>
        <p:blipFill>
          <a:blip r:embed="rId7">
            <a:alphaModFix/>
          </a:blip>
          <a:stretch>
            <a:fillRect/>
          </a:stretch>
        </p:blipFill>
        <p:spPr>
          <a:xfrm>
            <a:off x="1990397" y="4084778"/>
            <a:ext cx="4702250" cy="2190674"/>
          </a:xfrm>
          <a:prstGeom prst="rect">
            <a:avLst/>
          </a:prstGeom>
          <a:noFill/>
          <a:ln>
            <a:noFill/>
          </a:ln>
        </p:spPr>
      </p:pic>
      <p:sp>
        <p:nvSpPr>
          <p:cNvPr id="40" name="Google Shape;334;p36"/>
          <p:cNvSpPr txBox="1"/>
          <p:nvPr/>
        </p:nvSpPr>
        <p:spPr>
          <a:xfrm>
            <a:off x="2692511" y="3325068"/>
            <a:ext cx="3906578" cy="657073"/>
          </a:xfrm>
          <a:prstGeom prst="rect">
            <a:avLst/>
          </a:prstGeom>
          <a:noFill/>
          <a:ln>
            <a:noFill/>
          </a:ln>
        </p:spPr>
        <p:txBody>
          <a:bodyPr spcFirstLastPara="1" wrap="square" lIns="91425" tIns="91425" rIns="91425" bIns="91425" anchor="t" anchorCtr="0">
            <a:spAutoFit/>
          </a:bodyPr>
          <a:lstStyle/>
          <a:p>
            <a:pPr>
              <a:lnSpc>
                <a:spcPct val="115000"/>
              </a:lnSpc>
              <a:spcBef>
                <a:spcPts val="1200"/>
              </a:spcBef>
            </a:pPr>
            <a:r>
              <a:rPr lang="es" b="1" dirty="0">
                <a:solidFill>
                  <a:srgbClr val="FF0000"/>
                </a:solidFill>
                <a:highlight>
                  <a:srgbClr val="FFFFFF"/>
                </a:highlight>
                <a:latin typeface="Calibri" panose="020F0502020204030204" pitchFamily="34" charset="0"/>
                <a:ea typeface="Times New Roman"/>
                <a:cs typeface="Calibri" panose="020F0502020204030204" pitchFamily="34" charset="0"/>
                <a:sym typeface="Times New Roman"/>
              </a:rPr>
              <a:t>Intención de búsqueda de ayuda</a:t>
            </a:r>
            <a:endParaRPr b="1" dirty="0">
              <a:solidFill>
                <a:srgbClr val="FF0000"/>
              </a:solidFill>
              <a:highlight>
                <a:srgbClr val="FFFFFF"/>
              </a:highlight>
              <a:latin typeface="Calibri" panose="020F0502020204030204" pitchFamily="34" charset="0"/>
              <a:ea typeface="Times New Roman"/>
              <a:cs typeface="Calibri" panose="020F0502020204030204" pitchFamily="34" charset="0"/>
              <a:sym typeface="Times New Roman"/>
            </a:endParaRPr>
          </a:p>
        </p:txBody>
      </p:sp>
    </p:spTree>
    <p:extLst>
      <p:ext uri="{BB962C8B-B14F-4D97-AF65-F5344CB8AC3E}">
        <p14:creationId xmlns:p14="http://schemas.microsoft.com/office/powerpoint/2010/main" val="152974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7">
            <a:extLst>
              <a:ext uri="{FF2B5EF4-FFF2-40B4-BE49-F238E27FC236}">
                <a16:creationId xmlns:a16="http://schemas.microsoft.com/office/drawing/2014/main" id="{8421E936-FCB5-C14A-B9CF-422A73221ABD}"/>
              </a:ext>
            </a:extLst>
          </p:cNvPr>
          <p:cNvSpPr>
            <a:spLocks noGrp="1"/>
          </p:cNvSpPr>
          <p:nvPr>
            <p:ph type="title"/>
          </p:nvPr>
        </p:nvSpPr>
        <p:spPr>
          <a:xfrm>
            <a:off x="0" y="-28035"/>
            <a:ext cx="8923498" cy="813147"/>
          </a:xfrm>
        </p:spPr>
        <p:txBody>
          <a:bodyPr rtlCol="0">
            <a:normAutofit/>
          </a:bodyPr>
          <a:lstStyle/>
          <a:p>
            <a:pPr algn="l" rtl="0"/>
            <a:r>
              <a:rPr lang="es-ES" sz="3200" b="1" dirty="0"/>
              <a:t>Apoyo institucional y equipo de trabajo</a:t>
            </a:r>
          </a:p>
        </p:txBody>
      </p:sp>
      <p:pic>
        <p:nvPicPr>
          <p:cNvPr id="7" name="Imagen 6">
            <a:extLst>
              <a:ext uri="{FF2B5EF4-FFF2-40B4-BE49-F238E27FC236}">
                <a16:creationId xmlns:a16="http://schemas.microsoft.com/office/drawing/2014/main" id="{F6E64D13-4839-4284-873A-2511C468E7DE}"/>
              </a:ext>
            </a:extLst>
          </p:cNvPr>
          <p:cNvPicPr>
            <a:picLocks noChangeAspect="1"/>
          </p:cNvPicPr>
          <p:nvPr/>
        </p:nvPicPr>
        <p:blipFill>
          <a:blip r:embed="rId3"/>
          <a:stretch>
            <a:fillRect/>
          </a:stretch>
        </p:blipFill>
        <p:spPr>
          <a:xfrm>
            <a:off x="86367" y="569147"/>
            <a:ext cx="3974937" cy="993734"/>
          </a:xfrm>
          <a:prstGeom prst="rect">
            <a:avLst/>
          </a:prstGeom>
        </p:spPr>
      </p:pic>
      <p:sp>
        <p:nvSpPr>
          <p:cNvPr id="8" name="CuadroTexto 7">
            <a:extLst>
              <a:ext uri="{FF2B5EF4-FFF2-40B4-BE49-F238E27FC236}">
                <a16:creationId xmlns:a16="http://schemas.microsoft.com/office/drawing/2014/main" id="{D2BFABB9-FD6B-4F07-897C-3AE1F317BACB}"/>
              </a:ext>
            </a:extLst>
          </p:cNvPr>
          <p:cNvSpPr txBox="1"/>
          <p:nvPr/>
        </p:nvSpPr>
        <p:spPr>
          <a:xfrm>
            <a:off x="5052620" y="804404"/>
            <a:ext cx="4320480" cy="523220"/>
          </a:xfrm>
          <a:prstGeom prst="rect">
            <a:avLst/>
          </a:prstGeom>
          <a:noFill/>
        </p:spPr>
        <p:txBody>
          <a:bodyPr wrap="square" rtlCol="0">
            <a:spAutoFit/>
          </a:bodyPr>
          <a:lstStyle/>
          <a:p>
            <a:r>
              <a:rPr lang="es-ES" sz="1400" b="1" dirty="0"/>
              <a:t>VICERRRECTORADO DE ESTUDIANTES Y DEPORTES</a:t>
            </a:r>
          </a:p>
          <a:p>
            <a:r>
              <a:rPr lang="es-ES" sz="1400" b="1" dirty="0"/>
              <a:t>OFICINA DE ESTUDIANTES</a:t>
            </a:r>
          </a:p>
        </p:txBody>
      </p:sp>
      <p:pic>
        <p:nvPicPr>
          <p:cNvPr id="9" name="Imagen 8">
            <a:extLst>
              <a:ext uri="{FF2B5EF4-FFF2-40B4-BE49-F238E27FC236}">
                <a16:creationId xmlns:a16="http://schemas.microsoft.com/office/drawing/2014/main" id="{B0CBE48D-F56E-455C-81C2-B8C27A8EEA98}"/>
              </a:ext>
            </a:extLst>
          </p:cNvPr>
          <p:cNvPicPr>
            <a:picLocks noChangeAspect="1"/>
          </p:cNvPicPr>
          <p:nvPr/>
        </p:nvPicPr>
        <p:blipFill>
          <a:blip r:embed="rId4"/>
          <a:stretch>
            <a:fillRect/>
          </a:stretch>
        </p:blipFill>
        <p:spPr>
          <a:xfrm>
            <a:off x="5987688" y="1404840"/>
            <a:ext cx="2950720" cy="865707"/>
          </a:xfrm>
          <a:prstGeom prst="rect">
            <a:avLst/>
          </a:prstGeom>
        </p:spPr>
      </p:pic>
      <p:pic>
        <p:nvPicPr>
          <p:cNvPr id="5" name="Imagen 4">
            <a:extLst>
              <a:ext uri="{FF2B5EF4-FFF2-40B4-BE49-F238E27FC236}">
                <a16:creationId xmlns:a16="http://schemas.microsoft.com/office/drawing/2014/main" id="{6F4787F8-675A-4030-9F39-94BD96EC01B0}"/>
              </a:ext>
            </a:extLst>
          </p:cNvPr>
          <p:cNvPicPr>
            <a:picLocks noChangeAspect="1"/>
          </p:cNvPicPr>
          <p:nvPr/>
        </p:nvPicPr>
        <p:blipFill>
          <a:blip r:embed="rId5"/>
          <a:stretch>
            <a:fillRect/>
          </a:stretch>
        </p:blipFill>
        <p:spPr>
          <a:xfrm>
            <a:off x="549703" y="2524852"/>
            <a:ext cx="3048264" cy="15296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13 CuadroTexto">
            <a:extLst>
              <a:ext uri="{FF2B5EF4-FFF2-40B4-BE49-F238E27FC236}">
                <a16:creationId xmlns:a16="http://schemas.microsoft.com/office/drawing/2014/main" id="{8E814DDB-CB5E-489D-A490-079E1F1F3760}"/>
              </a:ext>
            </a:extLst>
          </p:cNvPr>
          <p:cNvSpPr txBox="1">
            <a:spLocks noChangeArrowheads="1"/>
          </p:cNvSpPr>
          <p:nvPr/>
        </p:nvSpPr>
        <p:spPr bwMode="auto">
          <a:xfrm>
            <a:off x="311423" y="1901215"/>
            <a:ext cx="2193229" cy="36933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ES" altLang="es-ES" dirty="0">
                <a:solidFill>
                  <a:srgbClr val="FFFF00"/>
                </a:solidFill>
                <a:latin typeface="Bernard MT Condensed" panose="02050806060905020404" pitchFamily="18" charset="0"/>
              </a:rPr>
              <a:t>Reuniones  de  trabajo</a:t>
            </a:r>
          </a:p>
        </p:txBody>
      </p:sp>
      <p:pic>
        <p:nvPicPr>
          <p:cNvPr id="10" name="Imagen 9">
            <a:extLst>
              <a:ext uri="{FF2B5EF4-FFF2-40B4-BE49-F238E27FC236}">
                <a16:creationId xmlns:a16="http://schemas.microsoft.com/office/drawing/2014/main" id="{2F0BF7BE-BADC-4FE3-B296-5A6EF6F1EE46}"/>
              </a:ext>
            </a:extLst>
          </p:cNvPr>
          <p:cNvPicPr>
            <a:picLocks noChangeAspect="1"/>
          </p:cNvPicPr>
          <p:nvPr/>
        </p:nvPicPr>
        <p:blipFill>
          <a:blip r:embed="rId6"/>
          <a:stretch>
            <a:fillRect/>
          </a:stretch>
        </p:blipFill>
        <p:spPr>
          <a:xfrm>
            <a:off x="4061304" y="2085881"/>
            <a:ext cx="2139881" cy="2243522"/>
          </a:xfrm>
          <a:prstGeom prst="rect">
            <a:avLst/>
          </a:prstGeom>
        </p:spPr>
      </p:pic>
      <p:pic>
        <p:nvPicPr>
          <p:cNvPr id="11" name="Imagen 10">
            <a:extLst>
              <a:ext uri="{FF2B5EF4-FFF2-40B4-BE49-F238E27FC236}">
                <a16:creationId xmlns:a16="http://schemas.microsoft.com/office/drawing/2014/main" id="{E051148B-50FB-4030-A551-CCA7ACD446B4}"/>
              </a:ext>
            </a:extLst>
          </p:cNvPr>
          <p:cNvPicPr>
            <a:picLocks noChangeAspect="1"/>
          </p:cNvPicPr>
          <p:nvPr/>
        </p:nvPicPr>
        <p:blipFill>
          <a:blip r:embed="rId7"/>
          <a:stretch>
            <a:fillRect/>
          </a:stretch>
        </p:blipFill>
        <p:spPr>
          <a:xfrm>
            <a:off x="5775777" y="4437112"/>
            <a:ext cx="2436792" cy="1627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Share">
            <a:hlinkClick r:id="rId8" tooltip="Los especilistas que se harán cargo de la jornada"/>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63" y="-2230438"/>
            <a:ext cx="1190625" cy="1524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s://www.uma.es/static/merengue/img/multimedia/mediacontents/photo_action_link.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63" y="-2047875"/>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os especilistas que se harán cargo de la jornad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8126" y="4506137"/>
            <a:ext cx="2677770" cy="17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67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70DE527-CBDC-42DA-A4CF-87641C827F14}"/>
              </a:ext>
            </a:extLst>
          </p:cNvPr>
          <p:cNvSpPr/>
          <p:nvPr/>
        </p:nvSpPr>
        <p:spPr>
          <a:xfrm>
            <a:off x="5677786" y="0"/>
            <a:ext cx="3474766" cy="6858000"/>
          </a:xfrm>
          <a:prstGeom prst="rect">
            <a:avLst/>
          </a:prstGeom>
          <a:solidFill>
            <a:srgbClr val="E78057"/>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0" name="CuadroTexto 9">
            <a:extLst>
              <a:ext uri="{FF2B5EF4-FFF2-40B4-BE49-F238E27FC236}">
                <a16:creationId xmlns:a16="http://schemas.microsoft.com/office/drawing/2014/main" id="{EE996349-24D1-4EE0-92DE-9A6F853D0650}"/>
              </a:ext>
            </a:extLst>
          </p:cNvPr>
          <p:cNvSpPr txBox="1"/>
          <p:nvPr/>
        </p:nvSpPr>
        <p:spPr>
          <a:xfrm>
            <a:off x="6276990" y="188640"/>
            <a:ext cx="2994652" cy="31043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8665" tIns="60960" rIns="60960" bIns="60960" numCol="1" spcCol="1270" anchor="ctr" anchorCtr="0">
            <a:noAutofit/>
          </a:bodyPr>
          <a:lstStyle/>
          <a:p>
            <a:pPr lvl="0" algn="l" defTabSz="1066800">
              <a:lnSpc>
                <a:spcPct val="90000"/>
              </a:lnSpc>
              <a:spcBef>
                <a:spcPct val="0"/>
              </a:spcBef>
              <a:spcAft>
                <a:spcPct val="35000"/>
              </a:spcAft>
            </a:pPr>
            <a:r>
              <a:rPr lang="es-ES" sz="2800" b="1" i="1" dirty="0"/>
              <a:t>Actuar hoy, </a:t>
            </a:r>
          </a:p>
          <a:p>
            <a:pPr lvl="0" algn="l" defTabSz="1066800">
              <a:lnSpc>
                <a:spcPct val="90000"/>
              </a:lnSpc>
              <a:spcBef>
                <a:spcPct val="0"/>
              </a:spcBef>
              <a:spcAft>
                <a:spcPct val="35000"/>
              </a:spcAft>
            </a:pPr>
            <a:r>
              <a:rPr lang="es-ES" sz="2800" b="1" i="1" dirty="0"/>
              <a:t>nos permite</a:t>
            </a:r>
          </a:p>
          <a:p>
            <a:pPr lvl="0" algn="l" defTabSz="1066800">
              <a:lnSpc>
                <a:spcPct val="90000"/>
              </a:lnSpc>
              <a:spcBef>
                <a:spcPct val="0"/>
              </a:spcBef>
              <a:spcAft>
                <a:spcPct val="35000"/>
              </a:spcAft>
            </a:pPr>
            <a:r>
              <a:rPr lang="es-ES" sz="2800" b="1" i="1" dirty="0"/>
              <a:t>prevenir </a:t>
            </a:r>
          </a:p>
          <a:p>
            <a:pPr lvl="0" algn="l" defTabSz="1066800">
              <a:lnSpc>
                <a:spcPct val="90000"/>
              </a:lnSpc>
              <a:spcBef>
                <a:spcPct val="0"/>
              </a:spcBef>
              <a:spcAft>
                <a:spcPct val="35000"/>
              </a:spcAft>
            </a:pPr>
            <a:r>
              <a:rPr lang="es-ES" sz="2800" b="1" i="1" dirty="0"/>
              <a:t> mañana</a:t>
            </a:r>
          </a:p>
        </p:txBody>
      </p:sp>
      <p:pic>
        <p:nvPicPr>
          <p:cNvPr id="2" name="Imagen 1">
            <a:extLst>
              <a:ext uri="{FF2B5EF4-FFF2-40B4-BE49-F238E27FC236}">
                <a16:creationId xmlns:a16="http://schemas.microsoft.com/office/drawing/2014/main" id="{2B48A5E1-09E5-4E23-B010-2931526571A4}"/>
              </a:ext>
            </a:extLst>
          </p:cNvPr>
          <p:cNvPicPr>
            <a:picLocks noChangeAspect="1"/>
          </p:cNvPicPr>
          <p:nvPr/>
        </p:nvPicPr>
        <p:blipFill>
          <a:blip r:embed="rId3"/>
          <a:stretch>
            <a:fillRect/>
          </a:stretch>
        </p:blipFill>
        <p:spPr>
          <a:xfrm>
            <a:off x="-108520" y="0"/>
            <a:ext cx="6444208" cy="6858000"/>
          </a:xfrm>
          <a:prstGeom prst="rect">
            <a:avLst/>
          </a:prstGeom>
        </p:spPr>
      </p:pic>
      <p:sp>
        <p:nvSpPr>
          <p:cNvPr id="6" name="CuadroTexto 5">
            <a:extLst>
              <a:ext uri="{FF2B5EF4-FFF2-40B4-BE49-F238E27FC236}">
                <a16:creationId xmlns:a16="http://schemas.microsoft.com/office/drawing/2014/main" id="{EE996349-24D1-4EE0-92DE-9A6F853D0650}"/>
              </a:ext>
            </a:extLst>
          </p:cNvPr>
          <p:cNvSpPr txBox="1"/>
          <p:nvPr/>
        </p:nvSpPr>
        <p:spPr>
          <a:xfrm>
            <a:off x="5765812" y="3414003"/>
            <a:ext cx="3212400" cy="31043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28665" tIns="60960" rIns="60960" bIns="60960" numCol="1" spcCol="1270" anchor="ctr" anchorCtr="0">
            <a:noAutofit/>
          </a:bodyPr>
          <a:lstStyle/>
          <a:p>
            <a:pPr lvl="0" algn="ctr" defTabSz="1066800">
              <a:lnSpc>
                <a:spcPct val="90000"/>
              </a:lnSpc>
              <a:spcBef>
                <a:spcPct val="0"/>
              </a:spcBef>
              <a:spcAft>
                <a:spcPct val="35000"/>
              </a:spcAft>
            </a:pPr>
            <a:r>
              <a:rPr lang="es-ES" sz="2400" b="1" dirty="0"/>
              <a:t>Muchas gracias</a:t>
            </a:r>
          </a:p>
          <a:p>
            <a:pPr lvl="0" algn="ctr" defTabSz="1066800">
              <a:lnSpc>
                <a:spcPct val="90000"/>
              </a:lnSpc>
              <a:spcBef>
                <a:spcPct val="0"/>
              </a:spcBef>
              <a:spcAft>
                <a:spcPct val="35000"/>
              </a:spcAft>
            </a:pPr>
            <a:r>
              <a:rPr lang="es-ES" sz="2400" b="1" i="1" dirty="0"/>
              <a:t>(bertamk@uma.es)</a:t>
            </a:r>
          </a:p>
        </p:txBody>
      </p:sp>
    </p:spTree>
    <p:extLst>
      <p:ext uri="{BB962C8B-B14F-4D97-AF65-F5344CB8AC3E}">
        <p14:creationId xmlns:p14="http://schemas.microsoft.com/office/powerpoint/2010/main" val="738509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CuadroTexto">
            <a:extLst>
              <a:ext uri="{FF2B5EF4-FFF2-40B4-BE49-F238E27FC236}">
                <a16:creationId xmlns:a16="http://schemas.microsoft.com/office/drawing/2014/main" id="{E553A338-F5CD-4C76-BCBB-A9D084B08EB6}"/>
              </a:ext>
            </a:extLst>
          </p:cNvPr>
          <p:cNvSpPr txBox="1"/>
          <p:nvPr/>
        </p:nvSpPr>
        <p:spPr>
          <a:xfrm>
            <a:off x="316686" y="249384"/>
            <a:ext cx="6055514" cy="461665"/>
          </a:xfrm>
          <a:prstGeom prst="rect">
            <a:avLst/>
          </a:prstGeom>
          <a:noFill/>
        </p:spPr>
        <p:txBody>
          <a:bodyPr wrap="square" rtlCol="0">
            <a:spAutoFit/>
          </a:bodyPr>
          <a:lstStyle/>
          <a:p>
            <a:r>
              <a:rPr lang="es-ES" sz="2400" b="1" dirty="0"/>
              <a:t>CIFRAS DE SUICIDIO EN ESPAÑA. AÑO 2020 </a:t>
            </a:r>
          </a:p>
        </p:txBody>
      </p:sp>
      <p:graphicFrame>
        <p:nvGraphicFramePr>
          <p:cNvPr id="15" name="2 Gráfico"/>
          <p:cNvGraphicFramePr>
            <a:graphicFrameLocks/>
          </p:cNvGraphicFramePr>
          <p:nvPr>
            <p:extLst>
              <p:ext uri="{D42A27DB-BD31-4B8C-83A1-F6EECF244321}">
                <p14:modId xmlns:p14="http://schemas.microsoft.com/office/powerpoint/2010/main" val="194682570"/>
              </p:ext>
            </p:extLst>
          </p:nvPr>
        </p:nvGraphicFramePr>
        <p:xfrm>
          <a:off x="418824" y="1838887"/>
          <a:ext cx="6984776"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16" name="CuadroTexto 4"/>
          <p:cNvSpPr txBox="1"/>
          <p:nvPr/>
        </p:nvSpPr>
        <p:spPr>
          <a:xfrm>
            <a:off x="6660649" y="4797152"/>
            <a:ext cx="1800200" cy="369332"/>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s-ES" dirty="0">
                <a:solidFill>
                  <a:schemeClr val="bg1"/>
                </a:solidFill>
              </a:rPr>
              <a:t>Tasa media: 8,4 </a:t>
            </a:r>
          </a:p>
        </p:txBody>
      </p:sp>
      <p:sp>
        <p:nvSpPr>
          <p:cNvPr id="2" name="1 Elipse"/>
          <p:cNvSpPr/>
          <p:nvPr/>
        </p:nvSpPr>
        <p:spPr>
          <a:xfrm>
            <a:off x="1691680" y="6088011"/>
            <a:ext cx="57606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34 Rectángulo"/>
          <p:cNvSpPr/>
          <p:nvPr/>
        </p:nvSpPr>
        <p:spPr>
          <a:xfrm>
            <a:off x="239221" y="1041834"/>
            <a:ext cx="7141925" cy="6074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s-ES" sz="2000" b="1" kern="1200" dirty="0"/>
              <a:t>El suicidio es la 2ª causa de muerte en jóvenes de 15 a 29 años</a:t>
            </a:r>
          </a:p>
        </p:txBody>
      </p:sp>
      <p:sp>
        <p:nvSpPr>
          <p:cNvPr id="11" name="30 Rectángulo redondeado"/>
          <p:cNvSpPr/>
          <p:nvPr/>
        </p:nvSpPr>
        <p:spPr>
          <a:xfrm>
            <a:off x="353106" y="911131"/>
            <a:ext cx="7207643" cy="67312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34 Rectángulo"/>
          <p:cNvSpPr/>
          <p:nvPr/>
        </p:nvSpPr>
        <p:spPr>
          <a:xfrm>
            <a:off x="418824" y="954017"/>
            <a:ext cx="7141925" cy="6074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s-ES" sz="2000" b="1" kern="1200" dirty="0"/>
              <a:t>El suicidio es la 2ª causa de muerte en jóvenes de 15 a 29 años</a:t>
            </a:r>
          </a:p>
        </p:txBody>
      </p:sp>
      <p:pic>
        <p:nvPicPr>
          <p:cNvPr id="13" name="Picture 2" descr="Qué pensiones tienen nuestros vecinos europeos? | BBV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939" y="507802"/>
            <a:ext cx="1151819" cy="1151819"/>
          </a:xfrm>
          <a:prstGeom prst="rect">
            <a:avLst/>
          </a:prstGeom>
          <a:noFill/>
          <a:extLst>
            <a:ext uri="{909E8E84-426E-40DD-AFC4-6F175D3DCCD1}">
              <a14:hiddenFill xmlns:a14="http://schemas.microsoft.com/office/drawing/2010/main">
                <a:solidFill>
                  <a:srgbClr val="FFFFFF"/>
                </a:solidFill>
              </a14:hiddenFill>
            </a:ext>
          </a:extLst>
        </p:spPr>
      </p:pic>
      <p:sp>
        <p:nvSpPr>
          <p:cNvPr id="14" name="13 CuadroTexto"/>
          <p:cNvSpPr txBox="1"/>
          <p:nvPr/>
        </p:nvSpPr>
        <p:spPr>
          <a:xfrm>
            <a:off x="7913798" y="1676040"/>
            <a:ext cx="1039319" cy="346249"/>
          </a:xfrm>
          <a:prstGeom prst="rect">
            <a:avLst/>
          </a:prstGeom>
          <a:noFill/>
        </p:spPr>
        <p:txBody>
          <a:bodyPr wrap="square" rtlCol="0">
            <a:spAutoFit/>
          </a:bodyPr>
          <a:lstStyle/>
          <a:p>
            <a:pPr algn="r" defTabSz="685800"/>
            <a:r>
              <a:rPr lang="es-ES" sz="825" b="1" dirty="0">
                <a:solidFill>
                  <a:prstClr val="black"/>
                </a:solidFill>
                <a:latin typeface="Calibri"/>
              </a:rPr>
              <a:t>Fuente: INE, 2021 </a:t>
            </a:r>
          </a:p>
          <a:p>
            <a:pPr algn="r" defTabSz="685800"/>
            <a:r>
              <a:rPr lang="es-ES" sz="825" b="1" dirty="0">
                <a:solidFill>
                  <a:prstClr val="black"/>
                </a:solidFill>
                <a:latin typeface="Calibri"/>
              </a:rPr>
              <a:t> </a:t>
            </a:r>
          </a:p>
        </p:txBody>
      </p:sp>
    </p:spTree>
    <p:extLst>
      <p:ext uri="{BB962C8B-B14F-4D97-AF65-F5344CB8AC3E}">
        <p14:creationId xmlns:p14="http://schemas.microsoft.com/office/powerpoint/2010/main" val="319514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6"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54" t="418" r="10744" b="17917"/>
          <a:stretch/>
        </p:blipFill>
        <p:spPr bwMode="auto">
          <a:xfrm>
            <a:off x="1248706" y="1772816"/>
            <a:ext cx="6419638" cy="4627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644008" y="3856564"/>
            <a:ext cx="2570097" cy="1631216"/>
          </a:xfrm>
          <a:prstGeom prst="rect">
            <a:avLst/>
          </a:prstGeom>
          <a:noFill/>
        </p:spPr>
        <p:txBody>
          <a:bodyPr wrap="square" rtlCol="0">
            <a:spAutoFit/>
          </a:bodyPr>
          <a:lstStyle/>
          <a:p>
            <a:r>
              <a:rPr lang="es-ES" sz="2000" b="1" dirty="0">
                <a:solidFill>
                  <a:schemeClr val="bg1"/>
                </a:solidFill>
              </a:rPr>
              <a:t>Intentos de suicidio</a:t>
            </a:r>
          </a:p>
          <a:p>
            <a:endParaRPr lang="es-ES" sz="2000" b="1" dirty="0">
              <a:solidFill>
                <a:schemeClr val="bg1"/>
              </a:solidFill>
            </a:endParaRPr>
          </a:p>
          <a:p>
            <a:r>
              <a:rPr lang="es-ES" sz="2000" b="1" dirty="0">
                <a:solidFill>
                  <a:schemeClr val="bg1"/>
                </a:solidFill>
              </a:rPr>
              <a:t>Planificación</a:t>
            </a:r>
          </a:p>
          <a:p>
            <a:endParaRPr lang="es-ES" sz="2000" b="1" dirty="0">
              <a:solidFill>
                <a:schemeClr val="bg1"/>
              </a:solidFill>
            </a:endParaRPr>
          </a:p>
          <a:p>
            <a:r>
              <a:rPr lang="es-ES" sz="2000" b="1" dirty="0">
                <a:solidFill>
                  <a:schemeClr val="bg1"/>
                </a:solidFill>
              </a:rPr>
              <a:t>Ideas suicidas</a:t>
            </a:r>
          </a:p>
        </p:txBody>
      </p:sp>
      <p:sp>
        <p:nvSpPr>
          <p:cNvPr id="13" name="12 CuadroTexto"/>
          <p:cNvSpPr txBox="1"/>
          <p:nvPr/>
        </p:nvSpPr>
        <p:spPr>
          <a:xfrm>
            <a:off x="4644008" y="2132856"/>
            <a:ext cx="2781410" cy="400110"/>
          </a:xfrm>
          <a:prstGeom prst="rect">
            <a:avLst/>
          </a:prstGeom>
          <a:noFill/>
        </p:spPr>
        <p:txBody>
          <a:bodyPr wrap="square" rtlCol="0">
            <a:spAutoFit/>
          </a:bodyPr>
          <a:lstStyle/>
          <a:p>
            <a:r>
              <a:rPr lang="es-ES" sz="2000" b="1" dirty="0">
                <a:solidFill>
                  <a:schemeClr val="bg1"/>
                </a:solidFill>
              </a:rPr>
              <a:t>Suicidio consumado</a:t>
            </a:r>
          </a:p>
        </p:txBody>
      </p:sp>
      <p:sp>
        <p:nvSpPr>
          <p:cNvPr id="14" name="13 CuadroTexto">
            <a:extLst>
              <a:ext uri="{FF2B5EF4-FFF2-40B4-BE49-F238E27FC236}">
                <a16:creationId xmlns:a16="http://schemas.microsoft.com/office/drawing/2014/main" id="{27D506C4-C2FD-4B4C-98A0-1E64559A8970}"/>
              </a:ext>
            </a:extLst>
          </p:cNvPr>
          <p:cNvSpPr txBox="1"/>
          <p:nvPr/>
        </p:nvSpPr>
        <p:spPr>
          <a:xfrm>
            <a:off x="0" y="516595"/>
            <a:ext cx="8462498" cy="923330"/>
          </a:xfrm>
          <a:prstGeom prst="rect">
            <a:avLst/>
          </a:prstGeom>
          <a:noFill/>
        </p:spPr>
        <p:txBody>
          <a:bodyPr wrap="square" rtlCol="0">
            <a:spAutoFit/>
          </a:bodyPr>
          <a:lstStyle/>
          <a:p>
            <a:pPr>
              <a:buClr>
                <a:schemeClr val="accent1"/>
              </a:buClr>
            </a:pPr>
            <a:r>
              <a:rPr lang="es-ES" dirty="0">
                <a:latin typeface="Bahnschrift SemiBold" panose="020B0502040204020203" pitchFamily="34" charset="0"/>
                <a:sym typeface="Wingdings" pitchFamily="2" charset="2"/>
              </a:rPr>
              <a:t>Las cifras oficiales se refieren al suicidio consumado …. pero sabemos que por cada suicidio, </a:t>
            </a:r>
            <a:r>
              <a:rPr lang="es-ES" dirty="0">
                <a:solidFill>
                  <a:schemeClr val="accent1">
                    <a:lumMod val="75000"/>
                  </a:schemeClr>
                </a:solidFill>
                <a:latin typeface="Bahnschrift SemiBold" panose="020B0502040204020203" pitchFamily="34" charset="0"/>
                <a:sym typeface="Wingdings" pitchFamily="2" charset="2"/>
              </a:rPr>
              <a:t>20 personas realizan una tentativa de suicidio</a:t>
            </a:r>
            <a:endParaRPr lang="es-ES" dirty="0">
              <a:latin typeface="Bahnschrift SemiBold" panose="020B0502040204020203" pitchFamily="34" charset="0"/>
              <a:sym typeface="Wingdings" pitchFamily="2" charset="2"/>
            </a:endParaRPr>
          </a:p>
          <a:p>
            <a:pPr>
              <a:buClr>
                <a:schemeClr val="accent1"/>
              </a:buClr>
            </a:pPr>
            <a:r>
              <a:rPr lang="es-ES" dirty="0">
                <a:latin typeface="Bahnschrift SemiBold" panose="020B0502040204020203" pitchFamily="34" charset="0"/>
                <a:sym typeface="Wingdings" pitchFamily="2" charset="2"/>
              </a:rPr>
              <a:t> </a:t>
            </a:r>
          </a:p>
        </p:txBody>
      </p:sp>
    </p:spTree>
    <p:extLst>
      <p:ext uri="{BB962C8B-B14F-4D97-AF65-F5344CB8AC3E}">
        <p14:creationId xmlns:p14="http://schemas.microsoft.com/office/powerpoint/2010/main" val="1841516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id="{D4FE3B7E-7D31-45D8-906B-B88FCA71B5E1}"/>
              </a:ext>
            </a:extLst>
          </p:cNvPr>
          <p:cNvGraphicFramePr>
            <a:graphicFrameLocks/>
          </p:cNvGraphicFramePr>
          <p:nvPr>
            <p:extLst>
              <p:ext uri="{D42A27DB-BD31-4B8C-83A1-F6EECF244321}">
                <p14:modId xmlns:p14="http://schemas.microsoft.com/office/powerpoint/2010/main" val="726484678"/>
              </p:ext>
            </p:extLst>
          </p:nvPr>
        </p:nvGraphicFramePr>
        <p:xfrm>
          <a:off x="467544" y="836254"/>
          <a:ext cx="8001910" cy="4897001"/>
        </p:xfrm>
        <a:graphic>
          <a:graphicData uri="http://schemas.openxmlformats.org/drawingml/2006/chart">
            <c:chart xmlns:c="http://schemas.openxmlformats.org/drawingml/2006/chart" xmlns:r="http://schemas.openxmlformats.org/officeDocument/2006/relationships" r:id="rId3"/>
          </a:graphicData>
        </a:graphic>
      </p:graphicFrame>
      <p:sp>
        <p:nvSpPr>
          <p:cNvPr id="6" name="5 CuadroTexto">
            <a:extLst>
              <a:ext uri="{FF2B5EF4-FFF2-40B4-BE49-F238E27FC236}">
                <a16:creationId xmlns:a16="http://schemas.microsoft.com/office/drawing/2014/main" id="{94307486-EDE2-4D8E-9345-0F7B1B545685}"/>
              </a:ext>
            </a:extLst>
          </p:cNvPr>
          <p:cNvSpPr txBox="1"/>
          <p:nvPr/>
        </p:nvSpPr>
        <p:spPr>
          <a:xfrm>
            <a:off x="29916" y="236089"/>
            <a:ext cx="8712968" cy="400110"/>
          </a:xfrm>
          <a:prstGeom prst="rect">
            <a:avLst/>
          </a:prstGeom>
          <a:noFill/>
        </p:spPr>
        <p:txBody>
          <a:bodyPr wrap="square" rtlCol="0">
            <a:spAutoFit/>
          </a:bodyPr>
          <a:lstStyle/>
          <a:p>
            <a:r>
              <a:rPr lang="es-ES" sz="2000" b="1" dirty="0"/>
              <a:t>CIFRAS DE SUICIDIO Y DE CONDUCTA SUICIDA NO LETAL </a:t>
            </a:r>
            <a:r>
              <a:rPr lang="es-ES" sz="2000" b="1" dirty="0">
                <a:solidFill>
                  <a:srgbClr val="FF0000"/>
                </a:solidFill>
              </a:rPr>
              <a:t>EN MÁLAGA</a:t>
            </a:r>
            <a:r>
              <a:rPr lang="es-ES" sz="2000" b="1" dirty="0"/>
              <a:t>. AÑO 2020</a:t>
            </a:r>
          </a:p>
        </p:txBody>
      </p:sp>
      <p:sp>
        <p:nvSpPr>
          <p:cNvPr id="7" name="CuadroTexto 6">
            <a:extLst>
              <a:ext uri="{FF2B5EF4-FFF2-40B4-BE49-F238E27FC236}">
                <a16:creationId xmlns:a16="http://schemas.microsoft.com/office/drawing/2014/main" id="{F71A1AAB-3B8B-4E2F-86C3-26DBE89D081A}"/>
              </a:ext>
            </a:extLst>
          </p:cNvPr>
          <p:cNvSpPr txBox="1"/>
          <p:nvPr/>
        </p:nvSpPr>
        <p:spPr>
          <a:xfrm>
            <a:off x="29916" y="5885085"/>
            <a:ext cx="8892480" cy="830997"/>
          </a:xfrm>
          <a:prstGeom prst="rect">
            <a:avLst/>
          </a:prstGeom>
          <a:noFill/>
        </p:spPr>
        <p:txBody>
          <a:bodyPr wrap="square" rtlCol="0">
            <a:spAutoFit/>
          </a:bodyPr>
          <a:lstStyle/>
          <a:p>
            <a:r>
              <a:rPr lang="es-ES" sz="1200" dirty="0">
                <a:solidFill>
                  <a:schemeClr val="tx2"/>
                </a:solidFill>
              </a:rPr>
              <a:t>CIFRAS DE SUICIDIO. Fuente: INE, 2021</a:t>
            </a:r>
          </a:p>
          <a:p>
            <a:r>
              <a:rPr lang="es-ES" sz="1200" dirty="0">
                <a:solidFill>
                  <a:srgbClr val="C00000"/>
                </a:solidFill>
              </a:rPr>
              <a:t>CIRFRAS DE CONDUCTA SUICIDA NO LETAL (CSNL): Ideación, planificación e intentos suicidio </a:t>
            </a:r>
          </a:p>
          <a:p>
            <a:r>
              <a:rPr lang="es-ES" sz="1200" dirty="0">
                <a:solidFill>
                  <a:srgbClr val="C00000"/>
                </a:solidFill>
              </a:rPr>
              <a:t>Fuente:  Proyecto de Investigación «Demandas al 061 por ideación, planificación o intento de suicidio en Málaga (Consejería de Salud y Familia)» </a:t>
            </a:r>
          </a:p>
        </p:txBody>
      </p:sp>
      <p:sp>
        <p:nvSpPr>
          <p:cNvPr id="5" name="1 Elipse"/>
          <p:cNvSpPr/>
          <p:nvPr/>
        </p:nvSpPr>
        <p:spPr>
          <a:xfrm>
            <a:off x="2123728" y="2564904"/>
            <a:ext cx="8640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s-ES"/>
          </a:p>
        </p:txBody>
      </p:sp>
    </p:spTree>
    <p:extLst>
      <p:ext uri="{BB962C8B-B14F-4D97-AF65-F5344CB8AC3E}">
        <p14:creationId xmlns:p14="http://schemas.microsoft.com/office/powerpoint/2010/main" val="491590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esquinas redondeadas 23">
            <a:extLst>
              <a:ext uri="{FF2B5EF4-FFF2-40B4-BE49-F238E27FC236}">
                <a16:creationId xmlns:a16="http://schemas.microsoft.com/office/drawing/2014/main" id="{12F58055-6C5E-4B01-9674-F3771FC7558A}"/>
              </a:ext>
            </a:extLst>
          </p:cNvPr>
          <p:cNvSpPr/>
          <p:nvPr/>
        </p:nvSpPr>
        <p:spPr>
          <a:xfrm rot="5400000">
            <a:off x="3930236" y="-3241717"/>
            <a:ext cx="1151630" cy="8847416"/>
          </a:xfrm>
          <a:prstGeom prst="roundRect">
            <a:avLst/>
          </a:prstGeom>
          <a:solidFill>
            <a:schemeClr val="accent1"/>
          </a:solidFill>
          <a:ln w="3810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sp>
        <p:nvSpPr>
          <p:cNvPr id="22" name="Rectángulo: esquinas redondeadas 21">
            <a:extLst>
              <a:ext uri="{FF2B5EF4-FFF2-40B4-BE49-F238E27FC236}">
                <a16:creationId xmlns:a16="http://schemas.microsoft.com/office/drawing/2014/main" id="{FED1F89F-321A-49FF-836A-B36A16B4FE9D}"/>
              </a:ext>
            </a:extLst>
          </p:cNvPr>
          <p:cNvSpPr/>
          <p:nvPr/>
        </p:nvSpPr>
        <p:spPr>
          <a:xfrm rot="16200000">
            <a:off x="4081747" y="-1573896"/>
            <a:ext cx="1044336" cy="8488850"/>
          </a:xfrm>
          <a:prstGeom prst="roundRect">
            <a:avLst>
              <a:gd name="adj" fmla="val 17485"/>
            </a:avLst>
          </a:prstGeom>
          <a:solidFill>
            <a:schemeClr val="accent1"/>
          </a:solidFill>
          <a:ln w="3810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50" dirty="0"/>
              <a:t> </a:t>
            </a:r>
          </a:p>
        </p:txBody>
      </p:sp>
      <p:sp>
        <p:nvSpPr>
          <p:cNvPr id="9" name="Rectángulo 12">
            <a:extLst>
              <a:ext uri="{FF2B5EF4-FFF2-40B4-BE49-F238E27FC236}">
                <a16:creationId xmlns:a16="http://schemas.microsoft.com/office/drawing/2014/main" id="{4F5226E0-5ECE-EC45-9C14-48B51B0C74AF}"/>
              </a:ext>
            </a:extLst>
          </p:cNvPr>
          <p:cNvSpPr/>
          <p:nvPr/>
        </p:nvSpPr>
        <p:spPr>
          <a:xfrm>
            <a:off x="359490" y="751485"/>
            <a:ext cx="8488850" cy="830997"/>
          </a:xfrm>
          <a:prstGeom prst="rect">
            <a:avLst/>
          </a:prstGeom>
        </p:spPr>
        <p:txBody>
          <a:bodyPr wrap="square">
            <a:spAutoFit/>
          </a:bodyPr>
          <a:lstStyle/>
          <a:p>
            <a:pPr algn="r"/>
            <a:r>
              <a:rPr lang="es-ES" sz="2400" b="1" dirty="0">
                <a:solidFill>
                  <a:schemeClr val="bg1"/>
                </a:solidFill>
              </a:rPr>
              <a:t>El ingreso en la universidad podría considerarse como un periodo que puede generar un alto nivel de estrés</a:t>
            </a:r>
            <a:r>
              <a:rPr lang="es-ES" sz="2400" b="1" baseline="30000" dirty="0">
                <a:solidFill>
                  <a:schemeClr val="bg1"/>
                </a:solidFill>
              </a:rPr>
              <a:t>1</a:t>
            </a:r>
            <a:r>
              <a:rPr lang="es-ES" sz="2400" b="1" dirty="0">
                <a:solidFill>
                  <a:schemeClr val="bg1"/>
                </a:solidFill>
              </a:rPr>
              <a:t> </a:t>
            </a:r>
          </a:p>
        </p:txBody>
      </p:sp>
      <p:sp>
        <p:nvSpPr>
          <p:cNvPr id="19" name="Rectángulo 37">
            <a:extLst>
              <a:ext uri="{FF2B5EF4-FFF2-40B4-BE49-F238E27FC236}">
                <a16:creationId xmlns:a16="http://schemas.microsoft.com/office/drawing/2014/main" id="{5BAF2E1D-567A-524C-B952-031CE39CE1C7}"/>
              </a:ext>
            </a:extLst>
          </p:cNvPr>
          <p:cNvSpPr/>
          <p:nvPr/>
        </p:nvSpPr>
        <p:spPr>
          <a:xfrm>
            <a:off x="6989205" y="4224384"/>
            <a:ext cx="788776" cy="600164"/>
          </a:xfrm>
          <a:prstGeom prst="rect">
            <a:avLst/>
          </a:prstGeom>
        </p:spPr>
        <p:txBody>
          <a:bodyPr wrap="square">
            <a:spAutoFit/>
          </a:bodyPr>
          <a:lstStyle/>
          <a:p>
            <a:pPr algn="ctr"/>
            <a:r>
              <a:rPr lang="es-ES" sz="2100" b="1" dirty="0">
                <a:solidFill>
                  <a:schemeClr val="bg1"/>
                </a:solidFill>
              </a:rPr>
              <a:t>1011</a:t>
            </a:r>
          </a:p>
          <a:p>
            <a:pPr algn="ctr"/>
            <a:r>
              <a:rPr lang="es-ES" sz="1200" b="1" dirty="0">
                <a:solidFill>
                  <a:schemeClr val="bg1"/>
                </a:solidFill>
              </a:rPr>
              <a:t>mujeres</a:t>
            </a:r>
          </a:p>
        </p:txBody>
      </p:sp>
      <p:sp>
        <p:nvSpPr>
          <p:cNvPr id="20" name="CuadroTexto 19">
            <a:extLst>
              <a:ext uri="{FF2B5EF4-FFF2-40B4-BE49-F238E27FC236}">
                <a16:creationId xmlns:a16="http://schemas.microsoft.com/office/drawing/2014/main" id="{C9B2B347-AEF2-41C7-A721-C022555FFD7F}"/>
              </a:ext>
            </a:extLst>
          </p:cNvPr>
          <p:cNvSpPr txBox="1"/>
          <p:nvPr/>
        </p:nvSpPr>
        <p:spPr>
          <a:xfrm>
            <a:off x="82343" y="6066902"/>
            <a:ext cx="8847415" cy="684803"/>
          </a:xfrm>
          <a:prstGeom prst="rect">
            <a:avLst/>
          </a:prstGeom>
          <a:noFill/>
        </p:spPr>
        <p:txBody>
          <a:bodyPr wrap="square">
            <a:spAutoFit/>
          </a:bodyPr>
          <a:lstStyle/>
          <a:p>
            <a:pPr marL="257175" indent="-257175" algn="r">
              <a:buAutoNum type="arabicPeriod"/>
            </a:pPr>
            <a:endParaRPr lang="es-ES" sz="1050" dirty="0">
              <a:ea typeface="Calibri" panose="020F0502020204030204" pitchFamily="34" charset="0"/>
              <a:cs typeface="Times New Roman" panose="02020603050405020304" pitchFamily="18" charset="0"/>
            </a:endParaRPr>
          </a:p>
          <a:p>
            <a:r>
              <a:rPr lang="es-ES" sz="1400" dirty="0">
                <a:ea typeface="Calibri" panose="020F0502020204030204" pitchFamily="34" charset="0"/>
                <a:cs typeface="Times New Roman" panose="02020603050405020304" pitchFamily="18" charset="0"/>
              </a:rPr>
              <a:t>1) </a:t>
            </a:r>
            <a:r>
              <a:rPr lang="es-ES" sz="1400" dirty="0" err="1">
                <a:ea typeface="Calibri" panose="020F0502020204030204" pitchFamily="34" charset="0"/>
                <a:cs typeface="Times New Roman" panose="02020603050405020304" pitchFamily="18" charset="0"/>
              </a:rPr>
              <a:t>Stallman</a:t>
            </a:r>
            <a:r>
              <a:rPr lang="es-ES" sz="1400" dirty="0">
                <a:ea typeface="Calibri" panose="020F0502020204030204" pitchFamily="34" charset="0"/>
                <a:cs typeface="Times New Roman" panose="02020603050405020304" pitchFamily="18" charset="0"/>
              </a:rPr>
              <a:t>  et al., </a:t>
            </a:r>
            <a:r>
              <a:rPr lang="es-ES" sz="1400" dirty="0" err="1">
                <a:ea typeface="Calibri" panose="020F0502020204030204" pitchFamily="34" charset="0"/>
                <a:cs typeface="Times New Roman" panose="02020603050405020304" pitchFamily="18" charset="0"/>
              </a:rPr>
              <a:t>Australian</a:t>
            </a:r>
            <a:r>
              <a:rPr lang="es-ES" sz="1400" dirty="0">
                <a:ea typeface="Calibri" panose="020F0502020204030204" pitchFamily="34" charset="0"/>
                <a:cs typeface="Times New Roman" panose="02020603050405020304" pitchFamily="18" charset="0"/>
              </a:rPr>
              <a:t> </a:t>
            </a:r>
            <a:r>
              <a:rPr lang="es-ES" sz="1400" dirty="0" err="1">
                <a:ea typeface="Calibri" panose="020F0502020204030204" pitchFamily="34" charset="0"/>
                <a:cs typeface="Times New Roman" panose="02020603050405020304" pitchFamily="18" charset="0"/>
              </a:rPr>
              <a:t>Psychologist</a:t>
            </a:r>
            <a:r>
              <a:rPr lang="es-ES" sz="1400" dirty="0">
                <a:ea typeface="Calibri" panose="020F0502020204030204" pitchFamily="34" charset="0"/>
                <a:cs typeface="Times New Roman" panose="02020603050405020304" pitchFamily="18" charset="0"/>
              </a:rPr>
              <a:t>, 2010;  2) </a:t>
            </a:r>
            <a:r>
              <a:rPr lang="es-ES" sz="1400" dirty="0" err="1">
                <a:cs typeface="Times New Roman" panose="02020603050405020304" pitchFamily="18" charset="0"/>
              </a:rPr>
              <a:t>Liu</a:t>
            </a:r>
            <a:r>
              <a:rPr lang="es-ES" sz="1400" dirty="0">
                <a:cs typeface="Times New Roman" panose="02020603050405020304" pitchFamily="18" charset="0"/>
              </a:rPr>
              <a:t>  et al., </a:t>
            </a:r>
            <a:r>
              <a:rPr lang="es-ES" sz="1400" dirty="0" err="1">
                <a:cs typeface="Times New Roman" panose="02020603050405020304" pitchFamily="18" charset="0"/>
              </a:rPr>
              <a:t>Anxiety</a:t>
            </a:r>
            <a:r>
              <a:rPr lang="es-ES" sz="1400" dirty="0">
                <a:cs typeface="Times New Roman" panose="02020603050405020304" pitchFamily="18" charset="0"/>
              </a:rPr>
              <a:t> and </a:t>
            </a:r>
            <a:r>
              <a:rPr lang="es-ES" sz="1400" dirty="0" err="1">
                <a:cs typeface="Times New Roman" panose="02020603050405020304" pitchFamily="18" charset="0"/>
              </a:rPr>
              <a:t>Depression</a:t>
            </a:r>
            <a:r>
              <a:rPr lang="es-ES" sz="1400" dirty="0">
                <a:cs typeface="Times New Roman" panose="02020603050405020304" pitchFamily="18" charset="0"/>
              </a:rPr>
              <a:t>, 2019; 3) </a:t>
            </a:r>
            <a:r>
              <a:rPr lang="es-ES" sz="1400" dirty="0" err="1">
                <a:cs typeface="Times New Roman" panose="02020603050405020304" pitchFamily="18" charset="0"/>
              </a:rPr>
              <a:t>Bruffaerts</a:t>
            </a:r>
            <a:r>
              <a:rPr lang="es-ES" sz="1400" dirty="0">
                <a:cs typeface="Times New Roman" panose="02020603050405020304" pitchFamily="18" charset="0"/>
              </a:rPr>
              <a:t> et al., J </a:t>
            </a:r>
            <a:r>
              <a:rPr lang="es-ES" sz="1400" dirty="0" err="1">
                <a:cs typeface="Times New Roman" panose="02020603050405020304" pitchFamily="18" charset="0"/>
              </a:rPr>
              <a:t>Affective</a:t>
            </a:r>
            <a:r>
              <a:rPr lang="es-ES" sz="1400" dirty="0">
                <a:cs typeface="Times New Roman" panose="02020603050405020304" pitchFamily="18" charset="0"/>
              </a:rPr>
              <a:t> </a:t>
            </a:r>
            <a:r>
              <a:rPr lang="es-ES" sz="1400" dirty="0" err="1">
                <a:cs typeface="Times New Roman" panose="02020603050405020304" pitchFamily="18" charset="0"/>
              </a:rPr>
              <a:t>Disorders</a:t>
            </a:r>
            <a:r>
              <a:rPr lang="es-ES" sz="1400" dirty="0">
                <a:cs typeface="Times New Roman" panose="02020603050405020304" pitchFamily="18" charset="0"/>
              </a:rPr>
              <a:t>, 2019; 4) </a:t>
            </a:r>
            <a:r>
              <a:rPr lang="es-ES" sz="1400" dirty="0" err="1">
                <a:cs typeface="Times New Roman" panose="02020603050405020304" pitchFamily="18" charset="0"/>
              </a:rPr>
              <a:t>Mortier</a:t>
            </a:r>
            <a:r>
              <a:rPr lang="es-ES" sz="1400" dirty="0">
                <a:cs typeface="Times New Roman" panose="02020603050405020304" pitchFamily="18" charset="0"/>
              </a:rPr>
              <a:t> et al., 2018 (“Estudio Universal”)</a:t>
            </a:r>
          </a:p>
        </p:txBody>
      </p:sp>
      <p:sp>
        <p:nvSpPr>
          <p:cNvPr id="30" name="Title 1"/>
          <p:cNvSpPr txBox="1">
            <a:spLocks/>
          </p:cNvSpPr>
          <p:nvPr/>
        </p:nvSpPr>
        <p:spPr>
          <a:xfrm>
            <a:off x="682199" y="996731"/>
            <a:ext cx="6847315" cy="99210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000" b="1" dirty="0">
              <a:solidFill>
                <a:schemeClr val="bg1"/>
              </a:solidFill>
              <a:latin typeface="+mn-lt"/>
            </a:endParaRPr>
          </a:p>
        </p:txBody>
      </p:sp>
      <p:sp>
        <p:nvSpPr>
          <p:cNvPr id="3" name="Flecha abajo 2"/>
          <p:cNvSpPr/>
          <p:nvPr/>
        </p:nvSpPr>
        <p:spPr>
          <a:xfrm>
            <a:off x="878864" y="1449032"/>
            <a:ext cx="674760" cy="701566"/>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6" name="Rectángulo redondeado 5"/>
          <p:cNvSpPr/>
          <p:nvPr/>
        </p:nvSpPr>
        <p:spPr>
          <a:xfrm>
            <a:off x="124998" y="3532504"/>
            <a:ext cx="8804762" cy="1209823"/>
          </a:xfrm>
          <a:prstGeom prst="roundRect">
            <a:avLst/>
          </a:prstGeom>
          <a:solidFill>
            <a:schemeClr val="accent1"/>
          </a:solidFill>
          <a:ln>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w="38100">
                <a:solidFill>
                  <a:schemeClr val="tx1"/>
                </a:solidFill>
              </a:ln>
            </a:endParaRPr>
          </a:p>
        </p:txBody>
      </p:sp>
      <p:sp>
        <p:nvSpPr>
          <p:cNvPr id="23" name="Rectángulo 13">
            <a:extLst>
              <a:ext uri="{FF2B5EF4-FFF2-40B4-BE49-F238E27FC236}">
                <a16:creationId xmlns:a16="http://schemas.microsoft.com/office/drawing/2014/main" id="{0381D744-A0F7-D34F-A409-32B30D467095}"/>
              </a:ext>
            </a:extLst>
          </p:cNvPr>
          <p:cNvSpPr/>
          <p:nvPr/>
        </p:nvSpPr>
        <p:spPr>
          <a:xfrm>
            <a:off x="467544" y="2284221"/>
            <a:ext cx="8664095" cy="830997"/>
          </a:xfrm>
          <a:prstGeom prst="rect">
            <a:avLst/>
          </a:prstGeom>
        </p:spPr>
        <p:txBody>
          <a:bodyPr wrap="square">
            <a:spAutoFit/>
          </a:bodyPr>
          <a:lstStyle/>
          <a:p>
            <a:r>
              <a:rPr lang="es-ES_tradnl" sz="2400" b="1" dirty="0">
                <a:solidFill>
                  <a:schemeClr val="bg1"/>
                </a:solidFill>
              </a:rPr>
              <a:t>E</a:t>
            </a:r>
            <a:r>
              <a:rPr lang="es-ES" sz="2400" b="1" dirty="0">
                <a:solidFill>
                  <a:schemeClr val="bg1"/>
                </a:solidFill>
              </a:rPr>
              <a:t>l estrés influye en diferentes aspectos de la vida, como la salud mental</a:t>
            </a:r>
            <a:r>
              <a:rPr lang="es-ES" sz="2400" b="1" baseline="30000" dirty="0">
                <a:solidFill>
                  <a:schemeClr val="bg1"/>
                </a:solidFill>
              </a:rPr>
              <a:t>2</a:t>
            </a:r>
            <a:endParaRPr lang="es-ES_tradnl" sz="2400" b="1" dirty="0">
              <a:solidFill>
                <a:schemeClr val="bg1"/>
              </a:solidFill>
            </a:endParaRPr>
          </a:p>
        </p:txBody>
      </p:sp>
      <p:sp>
        <p:nvSpPr>
          <p:cNvPr id="25" name="Rectángulo 13">
            <a:extLst>
              <a:ext uri="{FF2B5EF4-FFF2-40B4-BE49-F238E27FC236}">
                <a16:creationId xmlns:a16="http://schemas.microsoft.com/office/drawing/2014/main" id="{0381D744-A0F7-D34F-A409-32B30D467095}"/>
              </a:ext>
            </a:extLst>
          </p:cNvPr>
          <p:cNvSpPr/>
          <p:nvPr/>
        </p:nvSpPr>
        <p:spPr>
          <a:xfrm>
            <a:off x="359491" y="3657224"/>
            <a:ext cx="8637852" cy="830997"/>
          </a:xfrm>
          <a:prstGeom prst="rect">
            <a:avLst/>
          </a:prstGeom>
        </p:spPr>
        <p:txBody>
          <a:bodyPr wrap="square">
            <a:spAutoFit/>
          </a:bodyPr>
          <a:lstStyle/>
          <a:p>
            <a:r>
              <a:rPr lang="es-ES_tradnl" sz="2400" b="1" dirty="0">
                <a:solidFill>
                  <a:schemeClr val="bg1"/>
                </a:solidFill>
              </a:rPr>
              <a:t>Los trastornos mentales en esta época, pueden tener un peor pronóstico y como consecuencia, mayor riesgo de suicidio</a:t>
            </a:r>
            <a:r>
              <a:rPr lang="es-ES" sz="2400" b="1" baseline="30000" dirty="0">
                <a:solidFill>
                  <a:schemeClr val="bg1"/>
                </a:solidFill>
              </a:rPr>
              <a:t>3</a:t>
            </a:r>
            <a:endParaRPr lang="es-ES_tradnl" sz="2400" b="1" dirty="0">
              <a:solidFill>
                <a:schemeClr val="bg1"/>
              </a:solidFill>
            </a:endParaRPr>
          </a:p>
        </p:txBody>
      </p:sp>
      <p:sp>
        <p:nvSpPr>
          <p:cNvPr id="16" name="15 CuadroTexto">
            <a:extLst>
              <a:ext uri="{FF2B5EF4-FFF2-40B4-BE49-F238E27FC236}">
                <a16:creationId xmlns:a16="http://schemas.microsoft.com/office/drawing/2014/main" id="{94307486-EDE2-4D8E-9345-0F7B1B545685}"/>
              </a:ext>
            </a:extLst>
          </p:cNvPr>
          <p:cNvSpPr txBox="1"/>
          <p:nvPr/>
        </p:nvSpPr>
        <p:spPr>
          <a:xfrm>
            <a:off x="82344" y="99192"/>
            <a:ext cx="6556587" cy="400110"/>
          </a:xfrm>
          <a:prstGeom prst="rect">
            <a:avLst/>
          </a:prstGeom>
          <a:noFill/>
        </p:spPr>
        <p:txBody>
          <a:bodyPr wrap="square" rtlCol="0">
            <a:spAutoFit/>
          </a:bodyPr>
          <a:lstStyle/>
          <a:p>
            <a:r>
              <a:rPr lang="es-ES" sz="2000" b="1" dirty="0"/>
              <a:t>EN EL GRUPO DE JÓVENES DE 15 A 24 AÑOS </a:t>
            </a:r>
            <a:endParaRPr lang="es-ES" sz="2000" b="1" dirty="0">
              <a:solidFill>
                <a:srgbClr val="FF0000"/>
              </a:solidFill>
            </a:endParaRPr>
          </a:p>
        </p:txBody>
      </p:sp>
      <p:sp>
        <p:nvSpPr>
          <p:cNvPr id="18" name="Rectángulo redondeado 17"/>
          <p:cNvSpPr/>
          <p:nvPr/>
        </p:nvSpPr>
        <p:spPr>
          <a:xfrm>
            <a:off x="124998" y="5037732"/>
            <a:ext cx="8657870" cy="775064"/>
          </a:xfrm>
          <a:prstGeom prst="roundRect">
            <a:avLst/>
          </a:prstGeom>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w="38100">
                <a:solidFill>
                  <a:schemeClr val="tx1"/>
                </a:solidFill>
              </a:ln>
            </a:endParaRPr>
          </a:p>
        </p:txBody>
      </p:sp>
      <p:sp>
        <p:nvSpPr>
          <p:cNvPr id="21" name="Rectángulo 13">
            <a:extLst>
              <a:ext uri="{FF2B5EF4-FFF2-40B4-BE49-F238E27FC236}">
                <a16:creationId xmlns:a16="http://schemas.microsoft.com/office/drawing/2014/main" id="{0381D744-A0F7-D34F-A409-32B30D467095}"/>
              </a:ext>
            </a:extLst>
          </p:cNvPr>
          <p:cNvSpPr/>
          <p:nvPr/>
        </p:nvSpPr>
        <p:spPr>
          <a:xfrm>
            <a:off x="124997" y="5132290"/>
            <a:ext cx="8666187" cy="461665"/>
          </a:xfrm>
          <a:prstGeom prst="rect">
            <a:avLst/>
          </a:prstGeom>
        </p:spPr>
        <p:txBody>
          <a:bodyPr wrap="square">
            <a:spAutoFit/>
          </a:bodyPr>
          <a:lstStyle/>
          <a:p>
            <a:r>
              <a:rPr lang="es-ES_tradnl" sz="2400" b="1" dirty="0">
                <a:solidFill>
                  <a:schemeClr val="bg1"/>
                </a:solidFill>
              </a:rPr>
              <a:t>Alta incidencia de conducta suicida en los universitarios en España</a:t>
            </a:r>
            <a:r>
              <a:rPr lang="es-ES" sz="2400" b="1" baseline="30000" dirty="0">
                <a:solidFill>
                  <a:schemeClr val="bg1"/>
                </a:solidFill>
              </a:rPr>
              <a:t>4</a:t>
            </a:r>
            <a:endParaRPr lang="es-ES_tradnl" sz="2400" b="1" dirty="0">
              <a:solidFill>
                <a:schemeClr val="bg1"/>
              </a:solidFill>
            </a:endParaRPr>
          </a:p>
        </p:txBody>
      </p:sp>
      <p:sp>
        <p:nvSpPr>
          <p:cNvPr id="26" name="Flecha abajo 25"/>
          <p:cNvSpPr/>
          <p:nvPr/>
        </p:nvSpPr>
        <p:spPr>
          <a:xfrm>
            <a:off x="7777981" y="4507573"/>
            <a:ext cx="674760" cy="701566"/>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7" name="Flecha abajo 26"/>
          <p:cNvSpPr/>
          <p:nvPr/>
        </p:nvSpPr>
        <p:spPr>
          <a:xfrm>
            <a:off x="3405308" y="2893298"/>
            <a:ext cx="700548" cy="701566"/>
          </a:xfrm>
          <a:prstGeom prst="down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Tree>
    <p:extLst>
      <p:ext uri="{BB962C8B-B14F-4D97-AF65-F5344CB8AC3E}">
        <p14:creationId xmlns:p14="http://schemas.microsoft.com/office/powerpoint/2010/main" val="63802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animBg="1"/>
      <p:bldP spid="9" grpId="0"/>
      <p:bldP spid="20" grpId="0"/>
      <p:bldP spid="3" grpId="0" animBg="1"/>
      <p:bldP spid="6" grpId="0" animBg="1"/>
      <p:bldP spid="23" grpId="0"/>
      <p:bldP spid="25" grpId="0"/>
      <p:bldP spid="18" grpId="0" animBg="1"/>
      <p:bldP spid="21" grpId="0"/>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9529"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ES" sz="1350">
              <a:solidFill>
                <a:prstClr val="white"/>
              </a:solidFill>
              <a:latin typeface="Calibri"/>
            </a:endParaRPr>
          </a:p>
        </p:txBody>
      </p:sp>
      <p:sp>
        <p:nvSpPr>
          <p:cNvPr id="4" name="3 Marcador de número de diapositiva"/>
          <p:cNvSpPr>
            <a:spLocks noGrp="1"/>
          </p:cNvSpPr>
          <p:nvPr>
            <p:ph type="sldNum" sz="quarter" idx="12"/>
          </p:nvPr>
        </p:nvSpPr>
        <p:spPr/>
        <p:txBody>
          <a:bodyPr/>
          <a:lstStyle/>
          <a:p>
            <a:pPr defTabSz="685800">
              <a:defRPr/>
            </a:pPr>
            <a:fld id="{4EA8CD8B-E591-4041-8EC9-194FF4C35F05}" type="slidenum">
              <a:rPr lang="es-ES">
                <a:solidFill>
                  <a:prstClr val="black">
                    <a:tint val="75000"/>
                  </a:prstClr>
                </a:solidFill>
                <a:latin typeface="Calibri"/>
              </a:rPr>
              <a:pPr defTabSz="685800">
                <a:defRPr/>
              </a:pPr>
              <a:t>7</a:t>
            </a:fld>
            <a:endParaRPr lang="es-ES">
              <a:solidFill>
                <a:prstClr val="black">
                  <a:tint val="75000"/>
                </a:prstClr>
              </a:solidFill>
              <a:latin typeface="Calibri"/>
            </a:endParaRP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85" y="-1"/>
            <a:ext cx="9157314" cy="672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290396" y="5035411"/>
            <a:ext cx="8568952" cy="1754326"/>
          </a:xfrm>
          <a:prstGeom prst="rect">
            <a:avLst/>
          </a:prstGeom>
          <a:noFill/>
        </p:spPr>
        <p:txBody>
          <a:bodyPr wrap="square" rtlCol="0">
            <a:spAutoFit/>
          </a:bodyPr>
          <a:lstStyle/>
          <a:p>
            <a:pPr defTabSz="685800"/>
            <a:endParaRPr lang="es-ES" sz="2700" b="1" dirty="0">
              <a:solidFill>
                <a:prstClr val="black"/>
              </a:solidFill>
              <a:latin typeface="Calibri"/>
            </a:endParaRPr>
          </a:p>
          <a:p>
            <a:pPr defTabSz="685800"/>
            <a:r>
              <a:rPr lang="es-ES" sz="2700" b="1" dirty="0">
                <a:solidFill>
                  <a:schemeClr val="bg1"/>
                </a:solidFill>
                <a:latin typeface="Calibri"/>
              </a:rPr>
              <a:t>NECESIDAD DE ABORDAJE PREVENTIVO EN SUICIDIO EN EL CONTEXTO UNIVERSITARIO</a:t>
            </a:r>
          </a:p>
          <a:p>
            <a:pPr defTabSz="685800"/>
            <a:endParaRPr lang="es-ES" sz="2700" b="1" dirty="0">
              <a:solidFill>
                <a:prstClr val="black"/>
              </a:solidFill>
              <a:latin typeface="Calibri"/>
            </a:endParaRPr>
          </a:p>
        </p:txBody>
      </p:sp>
    </p:spTree>
    <p:extLst>
      <p:ext uri="{BB962C8B-B14F-4D97-AF65-F5344CB8AC3E}">
        <p14:creationId xmlns:p14="http://schemas.microsoft.com/office/powerpoint/2010/main" val="69332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noChangeAspect="1"/>
          </p:cNvSpPr>
          <p:nvPr>
            <p:ph type="title"/>
          </p:nvPr>
        </p:nvSpPr>
        <p:spPr>
          <a:xfrm>
            <a:off x="368156" y="264416"/>
            <a:ext cx="1494920" cy="1317584"/>
          </a:xfrm>
          <a:prstGeom prst="ellipse">
            <a:avLst/>
          </a:prstGeom>
          <a:solidFill>
            <a:srgbClr val="262626"/>
          </a:solidFill>
          <a:ln w="174625" cmpd="thinThick">
            <a:solidFill>
              <a:srgbClr val="262626"/>
            </a:solidFill>
          </a:ln>
        </p:spPr>
        <p:txBody>
          <a:bodyPr wrap="none" anchor="ctr">
            <a:normAutofit fontScale="90000"/>
          </a:bodyPr>
          <a:lstStyle/>
          <a:p>
            <a:pPr algn="ctr"/>
            <a:r>
              <a:rPr lang="es-ES" sz="1875" b="1" dirty="0">
                <a:solidFill>
                  <a:schemeClr val="bg1"/>
                </a:solidFill>
              </a:rPr>
              <a:t>Abordaje</a:t>
            </a:r>
            <a:br>
              <a:rPr lang="es-ES" sz="1875" b="1" dirty="0">
                <a:solidFill>
                  <a:schemeClr val="bg1"/>
                </a:solidFill>
              </a:rPr>
            </a:br>
            <a:r>
              <a:rPr lang="es-ES" sz="1875" b="1" dirty="0">
                <a:solidFill>
                  <a:schemeClr val="bg1"/>
                </a:solidFill>
              </a:rPr>
              <a:t>preventivo del</a:t>
            </a:r>
            <a:br>
              <a:rPr lang="es-ES" sz="1875" b="1" dirty="0">
                <a:solidFill>
                  <a:schemeClr val="bg1"/>
                </a:solidFill>
              </a:rPr>
            </a:br>
            <a:r>
              <a:rPr lang="es-ES" sz="1875" b="1" dirty="0">
                <a:solidFill>
                  <a:schemeClr val="bg1"/>
                </a:solidFill>
              </a:rPr>
              <a:t>suicidio</a:t>
            </a:r>
            <a:endParaRPr lang="es-ES" altLang="es-ES" sz="1875" b="1" dirty="0">
              <a:solidFill>
                <a:schemeClr val="bg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52909"/>
            <a:ext cx="2779547" cy="3992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Elipse 32">
            <a:extLst>
              <a:ext uri="{FF2B5EF4-FFF2-40B4-BE49-F238E27FC236}">
                <a16:creationId xmlns:a16="http://schemas.microsoft.com/office/drawing/2014/main" id="{D9A9B90D-A98A-4EAC-B239-A1AA81F4A888}"/>
              </a:ext>
            </a:extLst>
          </p:cNvPr>
          <p:cNvSpPr/>
          <p:nvPr/>
        </p:nvSpPr>
        <p:spPr>
          <a:xfrm>
            <a:off x="1623859" y="1927789"/>
            <a:ext cx="7164288" cy="995519"/>
          </a:xfrm>
          <a:prstGeom prst="roundRect">
            <a:avLst/>
          </a:prstGeom>
          <a:solidFill>
            <a:schemeClr val="accent5">
              <a:lumMod val="50000"/>
            </a:schemeClr>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500" dirty="0"/>
          </a:p>
        </p:txBody>
      </p:sp>
      <p:sp>
        <p:nvSpPr>
          <p:cNvPr id="13" name="CuadroTexto 8">
            <a:extLst>
              <a:ext uri="{FF2B5EF4-FFF2-40B4-BE49-F238E27FC236}">
                <a16:creationId xmlns:a16="http://schemas.microsoft.com/office/drawing/2014/main" id="{FDFE1455-7B38-44F2-9E7F-7A59D36F67ED}"/>
              </a:ext>
            </a:extLst>
          </p:cNvPr>
          <p:cNvSpPr txBox="1"/>
          <p:nvPr/>
        </p:nvSpPr>
        <p:spPr>
          <a:xfrm>
            <a:off x="1863076" y="2071605"/>
            <a:ext cx="6840759" cy="707886"/>
          </a:xfrm>
          <a:prstGeom prst="rect">
            <a:avLst/>
          </a:prstGeom>
          <a:noFill/>
        </p:spPr>
        <p:txBody>
          <a:bodyPr wrap="square">
            <a:spAutoFit/>
          </a:bodyPr>
          <a:lstStyle/>
          <a:p>
            <a:r>
              <a:rPr lang="es-ES" sz="2000" b="1" dirty="0">
                <a:solidFill>
                  <a:schemeClr val="bg1"/>
                </a:solidFill>
              </a:rPr>
              <a:t>Línea estratégica 3. </a:t>
            </a:r>
          </a:p>
          <a:p>
            <a:r>
              <a:rPr lang="es-ES" sz="2000" b="1" dirty="0">
                <a:solidFill>
                  <a:schemeClr val="bg1"/>
                </a:solidFill>
              </a:rPr>
              <a:t>Prevención, detección precoz y atención a la conducta suicida</a:t>
            </a:r>
          </a:p>
        </p:txBody>
      </p:sp>
      <p:sp>
        <p:nvSpPr>
          <p:cNvPr id="9" name="CuadroTexto 8">
            <a:extLst>
              <a:ext uri="{FF2B5EF4-FFF2-40B4-BE49-F238E27FC236}">
                <a16:creationId xmlns:a16="http://schemas.microsoft.com/office/drawing/2014/main" id="{FDFE1455-7B38-44F2-9E7F-7A59D36F67ED}"/>
              </a:ext>
            </a:extLst>
          </p:cNvPr>
          <p:cNvSpPr txBox="1"/>
          <p:nvPr/>
        </p:nvSpPr>
        <p:spPr>
          <a:xfrm>
            <a:off x="355659" y="2923308"/>
            <a:ext cx="8612193" cy="1384995"/>
          </a:xfrm>
          <a:prstGeom prst="rect">
            <a:avLst/>
          </a:prstGeom>
          <a:solidFill>
            <a:schemeClr val="bg1"/>
          </a:solidFill>
        </p:spPr>
        <p:txBody>
          <a:bodyPr wrap="square">
            <a:spAutoFit/>
          </a:bodyPr>
          <a:lstStyle/>
          <a:p>
            <a:r>
              <a:rPr lang="es-ES" sz="1400" b="1" dirty="0"/>
              <a:t>3.1 Detectar de forma precoz y prevenir las conductas suicida</a:t>
            </a:r>
          </a:p>
          <a:p>
            <a:pPr marL="742950" lvl="1" indent="-285750">
              <a:buFont typeface="Arial" pitchFamily="34" charset="0"/>
              <a:buChar char="•"/>
            </a:pPr>
            <a:r>
              <a:rPr lang="es-ES" sz="1400" b="1" dirty="0"/>
              <a:t>3.1.1. Sensibilizar, concienciar y mejorar a la población general a través de </a:t>
            </a:r>
            <a:r>
              <a:rPr lang="es-ES" sz="1400" b="1" dirty="0">
                <a:solidFill>
                  <a:srgbClr val="FF0000"/>
                </a:solidFill>
              </a:rPr>
              <a:t>acciones dirigidas desde instituciones públicas</a:t>
            </a:r>
          </a:p>
          <a:p>
            <a:pPr marL="742950" lvl="1" indent="-285750">
              <a:buFont typeface="Arial" pitchFamily="34" charset="0"/>
              <a:buChar char="•"/>
            </a:pPr>
            <a:endParaRPr lang="es-ES" sz="1400" b="1" dirty="0">
              <a:solidFill>
                <a:srgbClr val="FF0000"/>
              </a:solidFill>
            </a:endParaRPr>
          </a:p>
          <a:p>
            <a:pPr marL="742950" lvl="1" indent="-285750">
              <a:buFont typeface="Arial" pitchFamily="34" charset="0"/>
              <a:buChar char="•"/>
            </a:pPr>
            <a:endParaRPr lang="es-ES" sz="1400" b="1" dirty="0">
              <a:solidFill>
                <a:srgbClr val="FF0000"/>
              </a:solidFill>
            </a:endParaRPr>
          </a:p>
          <a:p>
            <a:pPr marL="742950" lvl="1" indent="-285750">
              <a:buFont typeface="Arial" pitchFamily="34" charset="0"/>
              <a:buChar char="•"/>
            </a:pPr>
            <a:endParaRPr lang="es-ES" sz="1400" b="1" dirty="0">
              <a:solidFill>
                <a:srgbClr val="FF0000"/>
              </a:solidFill>
            </a:endParaRPr>
          </a:p>
        </p:txBody>
      </p:sp>
      <p:sp>
        <p:nvSpPr>
          <p:cNvPr id="14" name="2 Marcador de contenido"/>
          <p:cNvSpPr txBox="1">
            <a:spLocks/>
          </p:cNvSpPr>
          <p:nvPr/>
        </p:nvSpPr>
        <p:spPr>
          <a:xfrm>
            <a:off x="188920" y="5085184"/>
            <a:ext cx="8964487" cy="1081274"/>
          </a:xfrm>
          <a:prstGeom prst="rect">
            <a:avLst/>
          </a:prstGeom>
          <a:effectLst>
            <a:outerShdw blurRad="76200" dir="13500000" sy="23000" kx="1200000" algn="br" rotWithShape="0">
              <a:prstClr val="black">
                <a:alpha val="20000"/>
              </a:prstClr>
            </a:outerShdw>
          </a:effectLst>
        </p:spPr>
        <p:txBody>
          <a:bodyPr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defRPr/>
            </a:pPr>
            <a:r>
              <a:rPr lang="es-ES" sz="5600" b="1" dirty="0"/>
              <a:t>9.3 Establecer planes formativos en relación a la atención de las personas con riesgo  suicida para los diferentes sectores implicados</a:t>
            </a:r>
          </a:p>
          <a:p>
            <a:pPr lvl="1">
              <a:lnSpc>
                <a:spcPct val="120000"/>
              </a:lnSpc>
              <a:spcBef>
                <a:spcPts val="0"/>
              </a:spcBef>
              <a:defRPr/>
            </a:pPr>
            <a:r>
              <a:rPr lang="es-ES" sz="5600" b="1" dirty="0"/>
              <a:t>9.3.2 Formar y capacitar a profesionales como </a:t>
            </a:r>
            <a:r>
              <a:rPr lang="es-ES" sz="5600" b="1" dirty="0">
                <a:solidFill>
                  <a:srgbClr val="FF0000"/>
                </a:solidFill>
              </a:rPr>
              <a:t>profesores, educadores, </a:t>
            </a:r>
            <a:r>
              <a:rPr lang="es-ES" sz="5600" b="1" dirty="0"/>
              <a:t>… con el fin</a:t>
            </a:r>
          </a:p>
          <a:p>
            <a:pPr marL="457200" lvl="1" indent="0">
              <a:lnSpc>
                <a:spcPct val="120000"/>
              </a:lnSpc>
              <a:spcBef>
                <a:spcPts val="0"/>
              </a:spcBef>
              <a:buNone/>
              <a:defRPr/>
            </a:pPr>
            <a:r>
              <a:rPr lang="es-ES" sz="5600" b="1" dirty="0"/>
              <a:t> de mejorar la detección de personas en riesgo suicida y su derivación a los servicios disponibles</a:t>
            </a:r>
          </a:p>
          <a:p>
            <a:pPr marL="0" indent="0">
              <a:buNone/>
              <a:defRPr/>
            </a:pPr>
            <a:endParaRPr lang="es-ES" sz="5600" dirty="0"/>
          </a:p>
          <a:p>
            <a:pPr marL="0" indent="0">
              <a:buNone/>
              <a:defRPr/>
            </a:pPr>
            <a:endParaRPr lang="es-ES" sz="7200" dirty="0"/>
          </a:p>
          <a:p>
            <a:pPr marL="0" indent="0">
              <a:buNone/>
              <a:defRPr/>
            </a:pPr>
            <a:endParaRPr lang="es-ES" sz="7200" dirty="0"/>
          </a:p>
          <a:p>
            <a:pPr marL="0" indent="0">
              <a:buNone/>
              <a:defRPr/>
            </a:pPr>
            <a:r>
              <a:rPr lang="es-ES" altLang="es-ES" sz="2100" dirty="0"/>
              <a:t>	</a:t>
            </a:r>
          </a:p>
        </p:txBody>
      </p:sp>
      <p:sp>
        <p:nvSpPr>
          <p:cNvPr id="11" name="Elipse 32">
            <a:extLst>
              <a:ext uri="{FF2B5EF4-FFF2-40B4-BE49-F238E27FC236}">
                <a16:creationId xmlns:a16="http://schemas.microsoft.com/office/drawing/2014/main" id="{D9A9B90D-A98A-4EAC-B239-A1AA81F4A888}"/>
              </a:ext>
            </a:extLst>
          </p:cNvPr>
          <p:cNvSpPr/>
          <p:nvPr/>
        </p:nvSpPr>
        <p:spPr>
          <a:xfrm>
            <a:off x="489368" y="4182405"/>
            <a:ext cx="4032448" cy="690769"/>
          </a:xfrm>
          <a:prstGeom prst="roundRect">
            <a:avLst/>
          </a:prstGeom>
          <a:solidFill>
            <a:schemeClr val="accent5">
              <a:lumMod val="50000"/>
            </a:schemeClr>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500" dirty="0"/>
          </a:p>
        </p:txBody>
      </p:sp>
      <p:sp>
        <p:nvSpPr>
          <p:cNvPr id="15" name="2 Marcador de contenido"/>
          <p:cNvSpPr txBox="1">
            <a:spLocks/>
          </p:cNvSpPr>
          <p:nvPr/>
        </p:nvSpPr>
        <p:spPr>
          <a:xfrm>
            <a:off x="461765" y="4308303"/>
            <a:ext cx="4328132" cy="421152"/>
          </a:xfrm>
          <a:prstGeom prst="rect">
            <a:avLst/>
          </a:prstGeom>
          <a:effectLst>
            <a:outerShdw blurRad="76200" dir="13500000" sy="23000" kx="1200000" algn="br" rotWithShape="0">
              <a:prstClr val="black">
                <a:alpha val="20000"/>
              </a:prstClr>
            </a:outerShdw>
          </a:effectLst>
        </p:spPr>
        <p:txBody>
          <a:bodyPr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s-ES" sz="8000" b="1" dirty="0">
                <a:solidFill>
                  <a:schemeClr val="bg1"/>
                </a:solidFill>
              </a:rPr>
              <a:t>Línea estratégica 9. Formación</a:t>
            </a:r>
          </a:p>
          <a:p>
            <a:pPr marL="0" indent="0">
              <a:buNone/>
              <a:defRPr/>
            </a:pPr>
            <a:endParaRPr lang="es-ES" sz="8000" dirty="0"/>
          </a:p>
          <a:p>
            <a:pPr marL="0" indent="0">
              <a:buNone/>
              <a:defRPr/>
            </a:pPr>
            <a:endParaRPr lang="es-ES" sz="7200" dirty="0"/>
          </a:p>
          <a:p>
            <a:pPr marL="0" indent="0">
              <a:buNone/>
              <a:defRPr/>
            </a:pPr>
            <a:endParaRPr lang="es-ES" sz="7200" dirty="0"/>
          </a:p>
          <a:p>
            <a:pPr marL="0" indent="0">
              <a:buNone/>
              <a:defRPr/>
            </a:pPr>
            <a:r>
              <a:rPr lang="es-ES" altLang="es-ES" sz="2100" dirty="0"/>
              <a:t>	</a:t>
            </a:r>
          </a:p>
        </p:txBody>
      </p:sp>
    </p:spTree>
    <p:extLst>
      <p:ext uri="{BB962C8B-B14F-4D97-AF65-F5344CB8AC3E}">
        <p14:creationId xmlns:p14="http://schemas.microsoft.com/office/powerpoint/2010/main" val="667393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32">
            <a:extLst>
              <a:ext uri="{FF2B5EF4-FFF2-40B4-BE49-F238E27FC236}">
                <a16:creationId xmlns:a16="http://schemas.microsoft.com/office/drawing/2014/main" id="{D9A9B90D-A98A-4EAC-B239-A1AA81F4A888}"/>
              </a:ext>
            </a:extLst>
          </p:cNvPr>
          <p:cNvSpPr/>
          <p:nvPr/>
        </p:nvSpPr>
        <p:spPr>
          <a:xfrm>
            <a:off x="323528" y="116632"/>
            <a:ext cx="8424935" cy="864096"/>
          </a:xfrm>
          <a:prstGeom prst="roundRect">
            <a:avLst/>
          </a:prstGeom>
          <a:solidFill>
            <a:schemeClr val="accent2"/>
          </a:solidFill>
          <a:ln>
            <a:solidFill>
              <a:schemeClr val="bg1"/>
            </a:solidFill>
          </a:ln>
          <a:effectLst>
            <a:outerShdw blurRad="76200" dir="13500000" sy="23000" kx="1200000" algn="br" rotWithShape="0">
              <a:prstClr val="black">
                <a:alpha val="20000"/>
              </a:prstClr>
            </a:outerShdw>
          </a:effectLst>
          <a:scene3d>
            <a:camera prst="orthographicFront"/>
            <a:lightRig rig="threePt" dir="t"/>
          </a:scene3d>
          <a:sp3d>
            <a:bevelT prst="angle"/>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1125" dirty="0"/>
          </a:p>
        </p:txBody>
      </p:sp>
      <p:sp>
        <p:nvSpPr>
          <p:cNvPr id="9" name="CuadroTexto 8">
            <a:extLst>
              <a:ext uri="{FF2B5EF4-FFF2-40B4-BE49-F238E27FC236}">
                <a16:creationId xmlns:a16="http://schemas.microsoft.com/office/drawing/2014/main" id="{FDFE1455-7B38-44F2-9E7F-7A59D36F67ED}"/>
              </a:ext>
            </a:extLst>
          </p:cNvPr>
          <p:cNvSpPr txBox="1"/>
          <p:nvPr/>
        </p:nvSpPr>
        <p:spPr>
          <a:xfrm>
            <a:off x="448790" y="225514"/>
            <a:ext cx="8496944" cy="646331"/>
          </a:xfrm>
          <a:prstGeom prst="rect">
            <a:avLst/>
          </a:prstGeom>
          <a:noFill/>
        </p:spPr>
        <p:txBody>
          <a:bodyPr wrap="square">
            <a:spAutoFit/>
          </a:bodyPr>
          <a:lstStyle/>
          <a:p>
            <a:pPr algn="ctr"/>
            <a:r>
              <a:rPr lang="es-ES" b="1" dirty="0">
                <a:solidFill>
                  <a:schemeClr val="bg1"/>
                </a:solidFill>
              </a:rPr>
              <a:t>PROTOCOLOS DE ACTUACIÓN/PREVENCIÓN DEL SUICIDIO EN EL ÁMBITO ESCOLAR </a:t>
            </a:r>
          </a:p>
          <a:p>
            <a:pPr algn="ctr"/>
            <a:r>
              <a:rPr lang="es-ES" b="1" dirty="0">
                <a:solidFill>
                  <a:schemeClr val="bg1"/>
                </a:solidFill>
              </a:rPr>
              <a:t>EN ESPAÑA</a:t>
            </a:r>
          </a:p>
        </p:txBody>
      </p:sp>
      <p:pic>
        <p:nvPicPr>
          <p:cNvPr id="12" name="Imagen 9"/>
          <p:cNvPicPr/>
          <p:nvPr/>
        </p:nvPicPr>
        <p:blipFill rotWithShape="1">
          <a:blip r:embed="rId3"/>
          <a:srcRect l="33329" t="10354" r="34570" b="10651"/>
          <a:stretch/>
        </p:blipFill>
        <p:spPr bwMode="auto">
          <a:xfrm>
            <a:off x="467544" y="3980389"/>
            <a:ext cx="1376792" cy="189660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3" name="Imagen 12"/>
          <p:cNvPicPr/>
          <p:nvPr/>
        </p:nvPicPr>
        <p:blipFill rotWithShape="1">
          <a:blip r:embed="rId4" cstate="print">
            <a:extLst>
              <a:ext uri="{28A0092B-C50C-407E-A947-70E740481C1C}">
                <a14:useLocalDpi xmlns:a14="http://schemas.microsoft.com/office/drawing/2010/main" val="0"/>
              </a:ext>
            </a:extLst>
          </a:blip>
          <a:srcRect l="33871" t="10836" r="34841" b="11133"/>
          <a:stretch/>
        </p:blipFill>
        <p:spPr bwMode="auto">
          <a:xfrm>
            <a:off x="3726663" y="4057079"/>
            <a:ext cx="1541560" cy="205326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4" name="Imagen 15"/>
          <p:cNvPicPr/>
          <p:nvPr/>
        </p:nvPicPr>
        <p:blipFill rotWithShape="1">
          <a:blip r:embed="rId5"/>
          <a:srcRect l="15443" t="10114" r="19391" b="12340"/>
          <a:stretch/>
        </p:blipFill>
        <p:spPr bwMode="auto">
          <a:xfrm>
            <a:off x="1453131" y="1351321"/>
            <a:ext cx="2016078" cy="254934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5" name="11 Imagen"/>
          <p:cNvPicPr/>
          <p:nvPr/>
        </p:nvPicPr>
        <p:blipFill rotWithShape="1">
          <a:blip r:embed="rId6"/>
          <a:srcRect l="28921" t="10796" r="30172" b="12216"/>
          <a:stretch/>
        </p:blipFill>
        <p:spPr bwMode="auto">
          <a:xfrm>
            <a:off x="7179085" y="1628800"/>
            <a:ext cx="1569378" cy="209992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6" name="13 Imagen"/>
          <p:cNvPicPr/>
          <p:nvPr/>
        </p:nvPicPr>
        <p:blipFill rotWithShape="1">
          <a:blip r:embed="rId7"/>
          <a:srcRect l="32437" t="10227" r="32569" b="11648"/>
          <a:stretch/>
        </p:blipFill>
        <p:spPr bwMode="auto">
          <a:xfrm>
            <a:off x="4334753" y="1327724"/>
            <a:ext cx="1787563" cy="226841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7" name="14 Imagen"/>
          <p:cNvPicPr/>
          <p:nvPr/>
        </p:nvPicPr>
        <p:blipFill rotWithShape="1">
          <a:blip r:embed="rId8"/>
          <a:srcRect l="33556" t="9943" r="34646" b="21308"/>
          <a:stretch/>
        </p:blipFill>
        <p:spPr bwMode="auto">
          <a:xfrm>
            <a:off x="6122316" y="3900665"/>
            <a:ext cx="1541560" cy="204750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8" name="8 CuadroTexto"/>
          <p:cNvSpPr txBox="1"/>
          <p:nvPr/>
        </p:nvSpPr>
        <p:spPr>
          <a:xfrm>
            <a:off x="816283" y="6343697"/>
            <a:ext cx="6327877" cy="300082"/>
          </a:xfrm>
          <a:prstGeom prst="rect">
            <a:avLst/>
          </a:prstGeom>
          <a:noFill/>
        </p:spPr>
        <p:txBody>
          <a:bodyPr wrap="square" rtlCol="0">
            <a:spAutoFit/>
          </a:bodyPr>
          <a:lstStyle/>
          <a:p>
            <a:r>
              <a:rPr lang="es-ES" sz="1350" b="1" dirty="0"/>
              <a:t>Castilla La Mancha, Extremadura, C. Valenciana , C, Gallega, Aragón, Islas Baleares</a:t>
            </a:r>
          </a:p>
        </p:txBody>
      </p:sp>
    </p:spTree>
    <p:extLst>
      <p:ext uri="{BB962C8B-B14F-4D97-AF65-F5344CB8AC3E}">
        <p14:creationId xmlns:p14="http://schemas.microsoft.com/office/powerpoint/2010/main" val="172516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2127</TotalTime>
  <Words>4762</Words>
  <Application>Microsoft Office PowerPoint</Application>
  <PresentationFormat>Presentación en pantalla (4:3)</PresentationFormat>
  <Paragraphs>341</Paragraphs>
  <Slides>29</Slides>
  <Notes>26</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29</vt:i4>
      </vt:variant>
    </vt:vector>
  </HeadingPairs>
  <TitlesOfParts>
    <vt:vector size="43" baseType="lpstr">
      <vt:lpstr>Arial</vt:lpstr>
      <vt:lpstr>Arial Narrow</vt:lpstr>
      <vt:lpstr>Bahnschrift SemiBold</vt:lpstr>
      <vt:lpstr>Bernard MT Condensed</vt:lpstr>
      <vt:lpstr>Calibri</vt:lpstr>
      <vt:lpstr>Calibri Light</vt:lpstr>
      <vt:lpstr>Helvetica</vt:lpstr>
      <vt:lpstr>Helvetica Neue Medium</vt:lpstr>
      <vt:lpstr>Meiryo</vt:lpstr>
      <vt:lpstr>TiemposText-Regular</vt:lpstr>
      <vt:lpstr>Times New Roman</vt:lpstr>
      <vt:lpstr>Wingdings</vt:lpstr>
      <vt:lpstr>Tema de Office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Abordaje preventivo del suicidio</vt:lpstr>
      <vt:lpstr>Presentación de PowerPoint</vt:lpstr>
      <vt:lpstr>El rol de las universidades en la prevención y promoción de la salud</vt:lpstr>
      <vt:lpstr>Presentación de PowerPoint</vt:lpstr>
      <vt:lpstr>ANÁLISIS DE REALIDAD EN LA UMA </vt:lpstr>
      <vt:lpstr>Justificación de un Plan Prevención Suicidio en la Universidad de Málaga</vt:lpstr>
      <vt:lpstr>Presentación de PowerPoint</vt:lpstr>
      <vt:lpstr>Estructura del Plan</vt:lpstr>
      <vt:lpstr>Línea estratégica 1</vt:lpstr>
      <vt:lpstr>Línea estratégica 2</vt:lpstr>
      <vt:lpstr>Línea estratégica 3</vt:lpstr>
      <vt:lpstr>Línea estratégica 4</vt:lpstr>
      <vt:lpstr>Línea estratégica 5</vt:lpstr>
      <vt:lpstr>Presentación de PowerPoint</vt:lpstr>
      <vt:lpstr>Línea estratégica 6</vt:lpstr>
      <vt:lpstr>Cronograma del Plan (2022-2024)</vt:lpstr>
      <vt:lpstr>Presentación de PowerPoint</vt:lpstr>
      <vt:lpstr>Presentación de PowerPoint</vt:lpstr>
      <vt:lpstr>Evaluación del Plan</vt:lpstr>
      <vt:lpstr>Presentación de PowerPoint</vt:lpstr>
      <vt:lpstr>Apoyo institucional y equipo de trabajo</vt:lpstr>
      <vt:lpstr>Presentación de PowerPoint</vt:lpstr>
    </vt:vector>
  </TitlesOfParts>
  <Company>Luffi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Berta Moreno</dc:creator>
  <cp:lastModifiedBy>Perez Arango. Natalia</cp:lastModifiedBy>
  <cp:revision>170</cp:revision>
  <cp:lastPrinted>2022-05-25T11:46:24Z</cp:lastPrinted>
  <dcterms:created xsi:type="dcterms:W3CDTF">2022-04-27T07:53:30Z</dcterms:created>
  <dcterms:modified xsi:type="dcterms:W3CDTF">2022-09-18T16:20:05Z</dcterms:modified>
</cp:coreProperties>
</file>