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5"/>
  </p:notesMasterIdLst>
  <p:sldIdLst>
    <p:sldId id="256" r:id="rId3"/>
    <p:sldId id="295" r:id="rId4"/>
    <p:sldId id="293" r:id="rId5"/>
    <p:sldId id="298" r:id="rId6"/>
    <p:sldId id="257" r:id="rId7"/>
    <p:sldId id="291" r:id="rId8"/>
    <p:sldId id="261" r:id="rId9"/>
    <p:sldId id="260" r:id="rId10"/>
    <p:sldId id="262" r:id="rId11"/>
    <p:sldId id="263" r:id="rId12"/>
    <p:sldId id="264" r:id="rId13"/>
    <p:sldId id="265" r:id="rId14"/>
    <p:sldId id="292" r:id="rId15"/>
    <p:sldId id="297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7" r:id="rId24"/>
    <p:sldId id="278" r:id="rId25"/>
    <p:sldId id="279" r:id="rId26"/>
    <p:sldId id="281" r:id="rId27"/>
    <p:sldId id="282" r:id="rId28"/>
    <p:sldId id="283" r:id="rId29"/>
    <p:sldId id="296" r:id="rId30"/>
    <p:sldId id="286" r:id="rId31"/>
    <p:sldId id="287" r:id="rId32"/>
    <p:sldId id="284" r:id="rId33"/>
    <p:sldId id="285" r:id="rId34"/>
  </p:sldIdLst>
  <p:sldSz cx="9144000" cy="6858000" type="screen4x3"/>
  <p:notesSz cx="7104063" cy="10234613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hnschrift Light SemiCondensed" pitchFamily="34" charset="0"/>
        <a:ea typeface="+mn-ea"/>
        <a:cs typeface="DejaVu Sans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hnschrift Light SemiCondensed" pitchFamily="34" charset="0"/>
        <a:ea typeface="+mn-ea"/>
        <a:cs typeface="DejaVu Sans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hnschrift Light SemiCondensed" pitchFamily="34" charset="0"/>
        <a:ea typeface="+mn-ea"/>
        <a:cs typeface="DejaVu Sans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hnschrift Light SemiCondensed" pitchFamily="34" charset="0"/>
        <a:ea typeface="+mn-ea"/>
        <a:cs typeface="DejaVu Sans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hnschrift Light SemiCondensed" pitchFamily="34" charset="0"/>
        <a:ea typeface="+mn-ea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ahnschrift Light SemiCondensed" pitchFamily="34" charset="0"/>
        <a:ea typeface="+mn-ea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ahnschrift Light SemiCondensed" pitchFamily="34" charset="0"/>
        <a:ea typeface="+mn-ea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ahnschrift Light SemiCondensed" pitchFamily="34" charset="0"/>
        <a:ea typeface="+mn-ea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ahnschrift Light SemiCondensed" pitchFamily="34" charset="0"/>
        <a:ea typeface="+mn-ea"/>
        <a:cs typeface="DejaVu Sans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8" autoAdjust="0"/>
    <p:restoredTop sz="94660"/>
  </p:normalViewPr>
  <p:slideViewPr>
    <p:cSldViewPr>
      <p:cViewPr varScale="1">
        <p:scale>
          <a:sx n="40" d="100"/>
          <a:sy n="40" d="100"/>
        </p:scale>
        <p:origin x="153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857733-5D44-4CF1-A018-8061D1FB4B15}" type="doc">
      <dgm:prSet loTypeId="urn:microsoft.com/office/officeart/2005/8/layout/equation2" loCatId="process" qsTypeId="urn:microsoft.com/office/officeart/2005/8/quickstyle/3d7" qsCatId="3D" csTypeId="urn:microsoft.com/office/officeart/2005/8/colors/colorful5" csCatId="colorful" phldr="1"/>
      <dgm:spPr/>
    </dgm:pt>
    <dgm:pt modelId="{779BA162-9543-46E8-A0F4-C42210045CCA}">
      <dgm:prSet phldrT="[Texto]"/>
      <dgm:spPr/>
      <dgm:t>
        <a:bodyPr/>
        <a:lstStyle/>
        <a:p>
          <a:r>
            <a:rPr lang="es-ES" dirty="0"/>
            <a:t>159 hombres </a:t>
          </a:r>
        </a:p>
      </dgm:t>
    </dgm:pt>
    <dgm:pt modelId="{A3856D20-970E-4FE3-BECC-B8EC1B06B5ED}" type="parTrans" cxnId="{354F040B-66AC-46E3-A15A-47D2204B03D8}">
      <dgm:prSet/>
      <dgm:spPr/>
      <dgm:t>
        <a:bodyPr/>
        <a:lstStyle/>
        <a:p>
          <a:endParaRPr lang="es-ES"/>
        </a:p>
      </dgm:t>
    </dgm:pt>
    <dgm:pt modelId="{8373250B-1F26-4E66-BEA4-7419FCAF1F7A}" type="sibTrans" cxnId="{354F040B-66AC-46E3-A15A-47D2204B03D8}">
      <dgm:prSet/>
      <dgm:spPr/>
      <dgm:t>
        <a:bodyPr/>
        <a:lstStyle/>
        <a:p>
          <a:endParaRPr lang="es-ES"/>
        </a:p>
      </dgm:t>
    </dgm:pt>
    <dgm:pt modelId="{4DB21966-0DAA-4981-A619-09D2B4F992A8}">
      <dgm:prSet phldrT="[Texto]"/>
      <dgm:spPr/>
      <dgm:t>
        <a:bodyPr/>
        <a:lstStyle/>
        <a:p>
          <a:r>
            <a:rPr lang="es-ES" dirty="0"/>
            <a:t>208 personas en 2020</a:t>
          </a:r>
        </a:p>
      </dgm:t>
    </dgm:pt>
    <dgm:pt modelId="{629068F8-EEF2-4503-BCF5-89B7D59AE23E}" type="parTrans" cxnId="{3EA15C81-79BE-4193-AD43-32B00277E9DD}">
      <dgm:prSet/>
      <dgm:spPr/>
      <dgm:t>
        <a:bodyPr/>
        <a:lstStyle/>
        <a:p>
          <a:endParaRPr lang="es-ES"/>
        </a:p>
      </dgm:t>
    </dgm:pt>
    <dgm:pt modelId="{E22B7C8C-C7F1-4A40-989A-41342C19D8F1}" type="sibTrans" cxnId="{3EA15C81-79BE-4193-AD43-32B00277E9DD}">
      <dgm:prSet/>
      <dgm:spPr/>
      <dgm:t>
        <a:bodyPr/>
        <a:lstStyle/>
        <a:p>
          <a:endParaRPr lang="es-ES"/>
        </a:p>
      </dgm:t>
    </dgm:pt>
    <dgm:pt modelId="{31E01CA2-CB0E-4AB8-BB14-FDB3591FCE17}">
      <dgm:prSet phldrT="[Texto]"/>
      <dgm:spPr/>
      <dgm:t>
        <a:bodyPr/>
        <a:lstStyle/>
        <a:p>
          <a:r>
            <a:rPr lang="es-ES" dirty="0"/>
            <a:t>49 mujeres</a:t>
          </a:r>
        </a:p>
      </dgm:t>
    </dgm:pt>
    <dgm:pt modelId="{044B3B46-1B42-4148-8E2B-6D3E6260A506}" type="sibTrans" cxnId="{A6CF0F68-005B-4E75-8FE1-6AB8D56126A6}">
      <dgm:prSet/>
      <dgm:spPr/>
      <dgm:t>
        <a:bodyPr/>
        <a:lstStyle/>
        <a:p>
          <a:endParaRPr lang="es-ES"/>
        </a:p>
      </dgm:t>
    </dgm:pt>
    <dgm:pt modelId="{9C270C6D-5BE0-432D-8F6F-67B051D4590D}" type="parTrans" cxnId="{A6CF0F68-005B-4E75-8FE1-6AB8D56126A6}">
      <dgm:prSet/>
      <dgm:spPr/>
      <dgm:t>
        <a:bodyPr/>
        <a:lstStyle/>
        <a:p>
          <a:endParaRPr lang="es-ES"/>
        </a:p>
      </dgm:t>
    </dgm:pt>
    <dgm:pt modelId="{80BC8CB8-D9A7-4629-A351-E3222C62EED8}" type="pres">
      <dgm:prSet presAssocID="{97857733-5D44-4CF1-A018-8061D1FB4B15}" presName="Name0" presStyleCnt="0">
        <dgm:presLayoutVars>
          <dgm:dir/>
          <dgm:resizeHandles val="exact"/>
        </dgm:presLayoutVars>
      </dgm:prSet>
      <dgm:spPr/>
    </dgm:pt>
    <dgm:pt modelId="{3A77860B-E5EE-43C4-B953-3152703998F9}" type="pres">
      <dgm:prSet presAssocID="{97857733-5D44-4CF1-A018-8061D1FB4B15}" presName="vNodes" presStyleCnt="0"/>
      <dgm:spPr/>
    </dgm:pt>
    <dgm:pt modelId="{FFEC8632-A1D2-4368-8718-F21948DC1745}" type="pres">
      <dgm:prSet presAssocID="{31E01CA2-CB0E-4AB8-BB14-FDB3591FCE17}" presName="node" presStyleLbl="node1" presStyleIdx="0" presStyleCnt="3">
        <dgm:presLayoutVars>
          <dgm:bulletEnabled val="1"/>
        </dgm:presLayoutVars>
      </dgm:prSet>
      <dgm:spPr/>
    </dgm:pt>
    <dgm:pt modelId="{4C5A2EA8-7E62-484F-AA2D-6582071E5933}" type="pres">
      <dgm:prSet presAssocID="{044B3B46-1B42-4148-8E2B-6D3E6260A506}" presName="spacerT" presStyleCnt="0"/>
      <dgm:spPr/>
    </dgm:pt>
    <dgm:pt modelId="{BA0593D8-DA8C-4111-B43C-059CD49CF4BC}" type="pres">
      <dgm:prSet presAssocID="{044B3B46-1B42-4148-8E2B-6D3E6260A506}" presName="sibTrans" presStyleLbl="sibTrans2D1" presStyleIdx="0" presStyleCnt="2"/>
      <dgm:spPr/>
    </dgm:pt>
    <dgm:pt modelId="{882ED183-ADD2-4C63-B844-707640DC804F}" type="pres">
      <dgm:prSet presAssocID="{044B3B46-1B42-4148-8E2B-6D3E6260A506}" presName="spacerB" presStyleCnt="0"/>
      <dgm:spPr/>
    </dgm:pt>
    <dgm:pt modelId="{6134FD60-CC30-4620-99F8-76FC4AA99960}" type="pres">
      <dgm:prSet presAssocID="{779BA162-9543-46E8-A0F4-C42210045CCA}" presName="node" presStyleLbl="node1" presStyleIdx="1" presStyleCnt="3">
        <dgm:presLayoutVars>
          <dgm:bulletEnabled val="1"/>
        </dgm:presLayoutVars>
      </dgm:prSet>
      <dgm:spPr/>
    </dgm:pt>
    <dgm:pt modelId="{CC19D438-3A7C-4D4F-AE70-E7DED438AFEB}" type="pres">
      <dgm:prSet presAssocID="{97857733-5D44-4CF1-A018-8061D1FB4B15}" presName="sibTransLast" presStyleLbl="sibTrans2D1" presStyleIdx="1" presStyleCnt="2"/>
      <dgm:spPr/>
    </dgm:pt>
    <dgm:pt modelId="{E7918DDA-A854-4950-996A-10CB1A287FEC}" type="pres">
      <dgm:prSet presAssocID="{97857733-5D44-4CF1-A018-8061D1FB4B15}" presName="connectorText" presStyleLbl="sibTrans2D1" presStyleIdx="1" presStyleCnt="2"/>
      <dgm:spPr/>
    </dgm:pt>
    <dgm:pt modelId="{5F13C8AB-2E3D-4756-B812-43BC339F3C6A}" type="pres">
      <dgm:prSet presAssocID="{97857733-5D44-4CF1-A018-8061D1FB4B15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354F040B-66AC-46E3-A15A-47D2204B03D8}" srcId="{97857733-5D44-4CF1-A018-8061D1FB4B15}" destId="{779BA162-9543-46E8-A0F4-C42210045CCA}" srcOrd="1" destOrd="0" parTransId="{A3856D20-970E-4FE3-BECC-B8EC1B06B5ED}" sibTransId="{8373250B-1F26-4E66-BEA4-7419FCAF1F7A}"/>
    <dgm:cxn modelId="{9052E50E-2FE5-4237-85AE-3706531BA282}" type="presOf" srcId="{8373250B-1F26-4E66-BEA4-7419FCAF1F7A}" destId="{E7918DDA-A854-4950-996A-10CB1A287FEC}" srcOrd="1" destOrd="0" presId="urn:microsoft.com/office/officeart/2005/8/layout/equation2"/>
    <dgm:cxn modelId="{23881B1C-3FD9-4E1D-AE9E-907AA86E701D}" type="presOf" srcId="{31E01CA2-CB0E-4AB8-BB14-FDB3591FCE17}" destId="{FFEC8632-A1D2-4368-8718-F21948DC1745}" srcOrd="0" destOrd="0" presId="urn:microsoft.com/office/officeart/2005/8/layout/equation2"/>
    <dgm:cxn modelId="{A6CF0F68-005B-4E75-8FE1-6AB8D56126A6}" srcId="{97857733-5D44-4CF1-A018-8061D1FB4B15}" destId="{31E01CA2-CB0E-4AB8-BB14-FDB3591FCE17}" srcOrd="0" destOrd="0" parTransId="{9C270C6D-5BE0-432D-8F6F-67B051D4590D}" sibTransId="{044B3B46-1B42-4148-8E2B-6D3E6260A506}"/>
    <dgm:cxn modelId="{5CD00670-8819-4907-91BB-8C0041A93358}" type="presOf" srcId="{8373250B-1F26-4E66-BEA4-7419FCAF1F7A}" destId="{CC19D438-3A7C-4D4F-AE70-E7DED438AFEB}" srcOrd="0" destOrd="0" presId="urn:microsoft.com/office/officeart/2005/8/layout/equation2"/>
    <dgm:cxn modelId="{3EA15C81-79BE-4193-AD43-32B00277E9DD}" srcId="{97857733-5D44-4CF1-A018-8061D1FB4B15}" destId="{4DB21966-0DAA-4981-A619-09D2B4F992A8}" srcOrd="2" destOrd="0" parTransId="{629068F8-EEF2-4503-BCF5-89B7D59AE23E}" sibTransId="{E22B7C8C-C7F1-4A40-989A-41342C19D8F1}"/>
    <dgm:cxn modelId="{979F63B7-72DD-4284-8B7E-0CF24057269E}" type="presOf" srcId="{4DB21966-0DAA-4981-A619-09D2B4F992A8}" destId="{5F13C8AB-2E3D-4756-B812-43BC339F3C6A}" srcOrd="0" destOrd="0" presId="urn:microsoft.com/office/officeart/2005/8/layout/equation2"/>
    <dgm:cxn modelId="{C0DA00E2-777A-4A0C-8CF3-4D110AAE5C85}" type="presOf" srcId="{779BA162-9543-46E8-A0F4-C42210045CCA}" destId="{6134FD60-CC30-4620-99F8-76FC4AA99960}" srcOrd="0" destOrd="0" presId="urn:microsoft.com/office/officeart/2005/8/layout/equation2"/>
    <dgm:cxn modelId="{F6DFB1E6-92E8-45E9-A8E5-FB1663BE2D60}" type="presOf" srcId="{044B3B46-1B42-4148-8E2B-6D3E6260A506}" destId="{BA0593D8-DA8C-4111-B43C-059CD49CF4BC}" srcOrd="0" destOrd="0" presId="urn:microsoft.com/office/officeart/2005/8/layout/equation2"/>
    <dgm:cxn modelId="{5B0619E7-663A-4EBA-B080-0338B815AFAF}" type="presOf" srcId="{97857733-5D44-4CF1-A018-8061D1FB4B15}" destId="{80BC8CB8-D9A7-4629-A351-E3222C62EED8}" srcOrd="0" destOrd="0" presId="urn:microsoft.com/office/officeart/2005/8/layout/equation2"/>
    <dgm:cxn modelId="{39C7B858-BE77-4118-B08A-41C4256F7CE0}" type="presParOf" srcId="{80BC8CB8-D9A7-4629-A351-E3222C62EED8}" destId="{3A77860B-E5EE-43C4-B953-3152703998F9}" srcOrd="0" destOrd="0" presId="urn:microsoft.com/office/officeart/2005/8/layout/equation2"/>
    <dgm:cxn modelId="{BC576E66-8146-467B-8E0A-48C9BCF55544}" type="presParOf" srcId="{3A77860B-E5EE-43C4-B953-3152703998F9}" destId="{FFEC8632-A1D2-4368-8718-F21948DC1745}" srcOrd="0" destOrd="0" presId="urn:microsoft.com/office/officeart/2005/8/layout/equation2"/>
    <dgm:cxn modelId="{D60808D9-2588-48D7-8472-5B881EEB9BF4}" type="presParOf" srcId="{3A77860B-E5EE-43C4-B953-3152703998F9}" destId="{4C5A2EA8-7E62-484F-AA2D-6582071E5933}" srcOrd="1" destOrd="0" presId="urn:microsoft.com/office/officeart/2005/8/layout/equation2"/>
    <dgm:cxn modelId="{5A3D22F9-1ABB-4011-A393-70E70F0EFB72}" type="presParOf" srcId="{3A77860B-E5EE-43C4-B953-3152703998F9}" destId="{BA0593D8-DA8C-4111-B43C-059CD49CF4BC}" srcOrd="2" destOrd="0" presId="urn:microsoft.com/office/officeart/2005/8/layout/equation2"/>
    <dgm:cxn modelId="{64E435C4-4011-40D8-B046-021119B37331}" type="presParOf" srcId="{3A77860B-E5EE-43C4-B953-3152703998F9}" destId="{882ED183-ADD2-4C63-B844-707640DC804F}" srcOrd="3" destOrd="0" presId="urn:microsoft.com/office/officeart/2005/8/layout/equation2"/>
    <dgm:cxn modelId="{C3011613-93C5-4C4A-BF7C-372C70D303C0}" type="presParOf" srcId="{3A77860B-E5EE-43C4-B953-3152703998F9}" destId="{6134FD60-CC30-4620-99F8-76FC4AA99960}" srcOrd="4" destOrd="0" presId="urn:microsoft.com/office/officeart/2005/8/layout/equation2"/>
    <dgm:cxn modelId="{0D5385C7-D850-470F-A70C-E3B67BC24D63}" type="presParOf" srcId="{80BC8CB8-D9A7-4629-A351-E3222C62EED8}" destId="{CC19D438-3A7C-4D4F-AE70-E7DED438AFEB}" srcOrd="1" destOrd="0" presId="urn:microsoft.com/office/officeart/2005/8/layout/equation2"/>
    <dgm:cxn modelId="{5317B34A-2082-42D0-8EB6-C0581D752100}" type="presParOf" srcId="{CC19D438-3A7C-4D4F-AE70-E7DED438AFEB}" destId="{E7918DDA-A854-4950-996A-10CB1A287FEC}" srcOrd="0" destOrd="0" presId="urn:microsoft.com/office/officeart/2005/8/layout/equation2"/>
    <dgm:cxn modelId="{59E7FAAF-1811-4047-A05B-C7878A93379C}" type="presParOf" srcId="{80BC8CB8-D9A7-4629-A351-E3222C62EED8}" destId="{5F13C8AB-2E3D-4756-B812-43BC339F3C6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C8632-A1D2-4368-8718-F21948DC1745}">
      <dsp:nvSpPr>
        <dsp:cNvPr id="0" name=""/>
        <dsp:cNvSpPr/>
      </dsp:nvSpPr>
      <dsp:spPr>
        <a:xfrm>
          <a:off x="245557" y="146"/>
          <a:ext cx="677178" cy="6771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49 mujeres</a:t>
          </a:r>
        </a:p>
      </dsp:txBody>
      <dsp:txXfrm>
        <a:off x="344727" y="99316"/>
        <a:ext cx="478838" cy="478838"/>
      </dsp:txXfrm>
    </dsp:sp>
    <dsp:sp modelId="{BA0593D8-DA8C-4111-B43C-059CD49CF4BC}">
      <dsp:nvSpPr>
        <dsp:cNvPr id="0" name=""/>
        <dsp:cNvSpPr/>
      </dsp:nvSpPr>
      <dsp:spPr>
        <a:xfrm>
          <a:off x="387765" y="732312"/>
          <a:ext cx="392763" cy="392763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439826" y="882505"/>
        <a:ext cx="288641" cy="92377"/>
      </dsp:txXfrm>
    </dsp:sp>
    <dsp:sp modelId="{6134FD60-CC30-4620-99F8-76FC4AA99960}">
      <dsp:nvSpPr>
        <dsp:cNvPr id="0" name=""/>
        <dsp:cNvSpPr/>
      </dsp:nvSpPr>
      <dsp:spPr>
        <a:xfrm>
          <a:off x="245557" y="1180062"/>
          <a:ext cx="677178" cy="677178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159 hombres </a:t>
          </a:r>
        </a:p>
      </dsp:txBody>
      <dsp:txXfrm>
        <a:off x="344727" y="1279232"/>
        <a:ext cx="478838" cy="478838"/>
      </dsp:txXfrm>
    </dsp:sp>
    <dsp:sp modelId="{CC19D438-3A7C-4D4F-AE70-E7DED438AFEB}">
      <dsp:nvSpPr>
        <dsp:cNvPr id="0" name=""/>
        <dsp:cNvSpPr/>
      </dsp:nvSpPr>
      <dsp:spPr>
        <a:xfrm>
          <a:off x="1024313" y="802738"/>
          <a:ext cx="215342" cy="2519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1024313" y="853120"/>
        <a:ext cx="150739" cy="151146"/>
      </dsp:txXfrm>
    </dsp:sp>
    <dsp:sp modelId="{5F13C8AB-2E3D-4756-B812-43BC339F3C6A}">
      <dsp:nvSpPr>
        <dsp:cNvPr id="0" name=""/>
        <dsp:cNvSpPr/>
      </dsp:nvSpPr>
      <dsp:spPr>
        <a:xfrm>
          <a:off x="1329043" y="251515"/>
          <a:ext cx="1354357" cy="135435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208 personas en 2020</a:t>
          </a:r>
        </a:p>
      </dsp:txBody>
      <dsp:txXfrm>
        <a:off x="1527384" y="449856"/>
        <a:ext cx="957675" cy="957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97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859" tIns="43429" rIns="86859" bIns="43429" numCol="1" anchor="t" anchorCtr="0" compatLnSpc="1">
            <a:prstTxWarp prst="textNoShape">
              <a:avLst/>
            </a:prstTxWarp>
          </a:bodyPr>
          <a:lstStyle>
            <a:lvl1pPr defTabSz="868363">
              <a:defRPr sz="11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 bwMode="auto">
          <a:xfrm>
            <a:off x="4022725" y="0"/>
            <a:ext cx="30797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859" tIns="43429" rIns="86859" bIns="43429" numCol="1" anchor="t" anchorCtr="0" compatLnSpc="1">
            <a:prstTxWarp prst="textNoShape">
              <a:avLst/>
            </a:prstTxWarp>
          </a:bodyPr>
          <a:lstStyle>
            <a:lvl1pPr algn="r" defTabSz="868363">
              <a:defRPr sz="1100"/>
            </a:lvl1pPr>
          </a:lstStyle>
          <a:p>
            <a:fld id="{40E5D241-15C8-4361-A454-10733C86EF85}" type="datetimeFigureOut">
              <a:rPr lang="es-ES"/>
              <a:pPr/>
              <a:t>19/09/2022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4837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859" tIns="43429" rIns="86859" bIns="43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 bwMode="auto">
          <a:xfrm>
            <a:off x="0" y="9720263"/>
            <a:ext cx="307975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859" tIns="43429" rIns="86859" bIns="43429" numCol="1" anchor="b" anchorCtr="0" compatLnSpc="1">
            <a:prstTxWarp prst="textNoShape">
              <a:avLst/>
            </a:prstTxWarp>
          </a:bodyPr>
          <a:lstStyle>
            <a:lvl1pPr defTabSz="868363">
              <a:defRPr sz="11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 bwMode="auto">
          <a:xfrm>
            <a:off x="4022725" y="9720263"/>
            <a:ext cx="307975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859" tIns="43429" rIns="86859" bIns="43429" numCol="1" anchor="b" anchorCtr="0" compatLnSpc="1">
            <a:prstTxWarp prst="textNoShape">
              <a:avLst/>
            </a:prstTxWarp>
          </a:bodyPr>
          <a:lstStyle>
            <a:lvl1pPr algn="r" defTabSz="868363">
              <a:defRPr sz="1100"/>
            </a:lvl1pPr>
          </a:lstStyle>
          <a:p>
            <a:fld id="{83D06F70-26A4-49B9-AA1C-1CADED4EB0B4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/>
              <a:t>No son datos para presumir pero sí, para concienciar y visibilizar el problema…</a:t>
            </a:r>
          </a:p>
          <a:p>
            <a:pPr eaLnBrk="1" hangingPunct="1"/>
            <a:endParaRPr lang="es-ES"/>
          </a:p>
        </p:txBody>
      </p:sp>
      <p:sp>
        <p:nvSpPr>
          <p:cNvPr id="3072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2D409E-A474-4F81-8F8D-E0A63033A031}" type="slidenum">
              <a:rPr lang="es-ES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3277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73BB96-8A96-4E2D-8EAE-8E874130CD74}" type="slidenum">
              <a:rPr lang="es-ES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Baja &lt; 5; media 5-15;</a:t>
            </a:r>
            <a:r>
              <a:rPr lang="es-ES" baseline="0" dirty="0"/>
              <a:t> alta 15-30; muy alta &gt;30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06F70-26A4-49B9-AA1C-1CADED4EB0B4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06F70-26A4-49B9-AA1C-1CADED4EB0B4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DF6AB-7EED-4C72-83AC-D7659D7BDCBD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/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CB98-C191-4167-A879-457FAB22DBFF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/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A6A54-4593-4BE3-82D4-ACF2108CA865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/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5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5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9" name="PlaceHolder 8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F50DD-ED4B-4FB5-BB53-C922B34900D8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4BD86-D8A7-486F-8208-FDEDDFD81929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s-ES"/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FD425-7AE1-4FFC-A52F-58877E187B7A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33CE5-4E0D-4657-913B-50FD8BCF800E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54911-CD93-48C5-9C76-DBF8ED26B920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E0AAA-6253-45CD-8414-BDB10C411E7C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s-ES"/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E0D42-CB31-4BB8-BFE0-FF1E3FF17B10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95AAA-3EE3-4F76-962E-700855E9B6D0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/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s-ES"/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BF78C-E13A-4043-B813-24639C53F1CF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CF8A0-0CBD-46AF-BE17-C468A5703819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3BE66-4F65-4051-BE80-B1129D7543E1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4AEE7-56AD-4C79-81DF-A37B789EE0DC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19BF3-5829-45FD-8CA1-09184BF3FF2B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9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9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9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9" name="PlaceHolder 8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280D5-AD9D-41FE-A368-C2A3FE774475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/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4E4F6-2300-48DB-AD72-2A5BBB648954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/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4F56E-741E-4551-B0DD-4A64B1D4DC4E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/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98B78-441A-4146-AC8C-DF93EEA509E7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s-ES"/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A5EA5-8DE3-400F-BC06-7B47990E70E1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/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ED70A-C7E4-4BA0-A3E1-4577046DAC7C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/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07CA7-36E4-4182-A3AD-6894090BCA69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/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39F67-5350-409D-B39A-97A85744ED72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ínea"/>
          <p:cNvSpPr/>
          <p:nvPr/>
        </p:nvSpPr>
        <p:spPr>
          <a:xfrm>
            <a:off x="188913" y="1484313"/>
            <a:ext cx="8775700" cy="1587"/>
          </a:xfrm>
          <a:prstGeom prst="line">
            <a:avLst/>
          </a:prstGeom>
          <a:ln w="76320" cap="sq">
            <a:solidFill>
              <a:srgbClr val="FF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7" name="image.jpeg" descr="image.jpe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3850" y="333375"/>
            <a:ext cx="1368425" cy="86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8" name="image.png" descr="image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08850" y="333375"/>
            <a:ext cx="1692275" cy="873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1029" name="Agrupar"/>
          <p:cNvGrpSpPr>
            <a:grpSpLocks/>
          </p:cNvGrpSpPr>
          <p:nvPr/>
        </p:nvGrpSpPr>
        <p:grpSpPr bwMode="auto">
          <a:xfrm>
            <a:off x="0" y="2438400"/>
            <a:ext cx="8970963" cy="1014413"/>
            <a:chOff x="0" y="2438280"/>
            <a:chExt cx="8970480" cy="1014120"/>
          </a:xfrm>
        </p:grpSpPr>
        <p:grpSp>
          <p:nvGrpSpPr>
            <p:cNvPr id="1033" name="Agrupar"/>
            <p:cNvGrpSpPr>
              <a:grpSpLocks/>
            </p:cNvGrpSpPr>
            <p:nvPr/>
          </p:nvGrpSpPr>
          <p:grpSpPr bwMode="auto">
            <a:xfrm>
              <a:off x="290520" y="2546280"/>
              <a:ext cx="671040" cy="436320"/>
              <a:chOff x="290520" y="2546280"/>
              <a:chExt cx="671040" cy="436320"/>
            </a:xfrm>
          </p:grpSpPr>
          <p:sp>
            <p:nvSpPr>
              <p:cNvPr id="5" name="Rectángulo"/>
              <p:cNvSpPr/>
              <p:nvPr/>
            </p:nvSpPr>
            <p:spPr>
              <a:xfrm>
                <a:off x="290497" y="2546199"/>
                <a:ext cx="428602" cy="436437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" name="Rectángulo"/>
              <p:cNvSpPr/>
              <p:nvPr/>
            </p:nvSpPr>
            <p:spPr>
              <a:xfrm>
                <a:off x="671477" y="2546199"/>
                <a:ext cx="290496" cy="436437"/>
              </a:xfrm>
              <a:prstGeom prst="rect">
                <a:avLst/>
              </a:prstGeom>
              <a:gradFill rotWithShape="0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/>
              </a:gradFill>
              <a:ln w="127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34" name="Agrupar"/>
            <p:cNvGrpSpPr>
              <a:grpSpLocks/>
            </p:cNvGrpSpPr>
            <p:nvPr/>
          </p:nvGrpSpPr>
          <p:grpSpPr bwMode="auto">
            <a:xfrm>
              <a:off x="414360" y="2967120"/>
              <a:ext cx="699840" cy="436320"/>
              <a:chOff x="414360" y="2967120"/>
              <a:chExt cx="699840" cy="436320"/>
            </a:xfrm>
          </p:grpSpPr>
          <p:sp>
            <p:nvSpPr>
              <p:cNvPr id="8" name="Rectángulo"/>
              <p:cNvSpPr/>
              <p:nvPr/>
            </p:nvSpPr>
            <p:spPr>
              <a:xfrm>
                <a:off x="414316" y="2966765"/>
                <a:ext cx="385741" cy="436436"/>
              </a:xfrm>
              <a:prstGeom prst="rect">
                <a:avLst/>
              </a:prstGeom>
              <a:solidFill>
                <a:srgbClr val="FFCF01"/>
              </a:solidFill>
              <a:ln w="127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" name="Rectángulo"/>
              <p:cNvSpPr/>
              <p:nvPr/>
            </p:nvSpPr>
            <p:spPr>
              <a:xfrm>
                <a:off x="782596" y="2966765"/>
                <a:ext cx="331769" cy="436436"/>
              </a:xfrm>
              <a:prstGeom prst="rect">
                <a:avLst/>
              </a:prstGeom>
              <a:gradFill rotWithShape="0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/>
              </a:gradFill>
              <a:ln w="127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" name="Rectángulo"/>
            <p:cNvSpPr/>
            <p:nvPr/>
          </p:nvSpPr>
          <p:spPr>
            <a:xfrm>
              <a:off x="0" y="2893761"/>
              <a:ext cx="523847" cy="38565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/>
            </a:gra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Rectángulo"/>
            <p:cNvSpPr/>
            <p:nvPr/>
          </p:nvSpPr>
          <p:spPr>
            <a:xfrm>
              <a:off x="628616" y="2438280"/>
              <a:ext cx="12699" cy="1014120"/>
            </a:xfrm>
            <a:prstGeom prst="rect">
              <a:avLst/>
            </a:prstGeom>
            <a:solidFill>
              <a:srgbClr val="1C1C1C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Rectángulo"/>
            <p:cNvSpPr/>
            <p:nvPr/>
          </p:nvSpPr>
          <p:spPr>
            <a:xfrm rot="10800000" flipH="1">
              <a:off x="315896" y="3252433"/>
              <a:ext cx="8654584" cy="19044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/>
            </a:gra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30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</p:spPr>
        <p:txBody>
          <a:bodyPr vert="horz" wrap="square" lIns="46800" tIns="46800" rIns="468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Texto del título</a:t>
            </a: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numCol="1" spcCol="0" anchor="t">
            <a:normAutofit fontScale="61000"/>
          </a:bodyPr>
          <a:lstStyle/>
          <a:p>
            <a:r>
              <a:rPr lang="es-ES"/>
              <a:t>Nivel de texto 1</a:t>
            </a:r>
          </a:p>
          <a:p>
            <a:r>
              <a:rPr lang="es-ES"/>
              <a:t>Nivel de texto 2</a:t>
            </a:r>
          </a:p>
          <a:p>
            <a:r>
              <a:rPr lang="es-ES"/>
              <a:t>Nivel de texto 3</a:t>
            </a:r>
          </a:p>
          <a:p>
            <a:r>
              <a:rPr lang="es-ES"/>
              <a:t>Nivel de texto 4</a:t>
            </a:r>
          </a:p>
          <a:p>
            <a:r>
              <a:rPr lang="es-ES"/>
              <a:t>Nivel de texto 5</a:t>
            </a:r>
          </a:p>
        </p:txBody>
      </p:sp>
      <p:sp>
        <p:nvSpPr>
          <p:cNvPr id="15" name="PlaceHolder 3"/>
          <p:cNvSpPr>
            <a:spLocks noGrp="1"/>
          </p:cNvSpPr>
          <p:nvPr>
            <p:ph type="sldNum" idx="1"/>
          </p:nvPr>
        </p:nvSpPr>
        <p:spPr>
          <a:xfrm>
            <a:off x="6858000" y="6315075"/>
            <a:ext cx="360363" cy="352425"/>
          </a:xfrm>
          <a:prstGeom prst="rect">
            <a:avLst/>
          </a:prstGeom>
          <a:noFill/>
          <a:ln w="12600">
            <a:noFill/>
          </a:ln>
        </p:spPr>
        <p:txBody>
          <a:bodyPr lIns="46800" tIns="46800" rIns="46800" bIns="46800" numCol="1" spcCol="0" anchor="b">
            <a:noAutofit/>
          </a:bodyPr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s-ES" sz="1400" b="0" strike="noStrike" spc="-1">
                <a:solidFill>
                  <a:srgbClr val="000000"/>
                </a:solidFill>
                <a:latin typeface="Arial"/>
                <a:ea typeface="Arial"/>
                <a:cs typeface="+mn-cs"/>
              </a:defRPr>
            </a:lvl1pPr>
          </a:lstStyle>
          <a:p>
            <a:pPr>
              <a:defRPr/>
            </a:pPr>
            <a:fld id="{4B9D1F00-01EB-45FB-8F81-8B9C7F4ADB87}" type="slidenum">
              <a:rPr/>
              <a:pPr>
                <a:defRPr/>
              </a:pPr>
              <a:t>‹Nº›</a:t>
            </a:fld>
            <a:endParaRPr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ínea"/>
          <p:cNvSpPr/>
          <p:nvPr/>
        </p:nvSpPr>
        <p:spPr>
          <a:xfrm>
            <a:off x="188913" y="1484313"/>
            <a:ext cx="8775700" cy="1587"/>
          </a:xfrm>
          <a:prstGeom prst="line">
            <a:avLst/>
          </a:prstGeom>
          <a:ln w="76320" cap="sq">
            <a:solidFill>
              <a:srgbClr val="FF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339" name="image.jpeg" descr="image.jpe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3850" y="333375"/>
            <a:ext cx="1368425" cy="86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340" name="image.png" descr="image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08850" y="333375"/>
            <a:ext cx="1692275" cy="873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5" name="PlaceHolder 1"/>
          <p:cNvSpPr>
            <a:spLocks noGrp="1"/>
          </p:cNvSpPr>
          <p:nvPr>
            <p:ph type="sldNum" idx="2"/>
          </p:nvPr>
        </p:nvSpPr>
        <p:spPr>
          <a:xfrm>
            <a:off x="6553200" y="6245225"/>
            <a:ext cx="360363" cy="352425"/>
          </a:xfrm>
          <a:prstGeom prst="rect">
            <a:avLst/>
          </a:prstGeom>
          <a:noFill/>
          <a:ln w="12600">
            <a:noFill/>
          </a:ln>
        </p:spPr>
        <p:txBody>
          <a:bodyPr lIns="46800" tIns="46800" rIns="46800" bIns="46800" numCol="1" spcCol="0" anchor="t">
            <a:noAutofit/>
          </a:bodyPr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s-ES" sz="1400" b="0" strike="noStrike" spc="-1">
                <a:solidFill>
                  <a:srgbClr val="000000"/>
                </a:solidFill>
                <a:latin typeface="Arial"/>
                <a:ea typeface="Arial"/>
                <a:cs typeface="+mn-cs"/>
              </a:defRPr>
            </a:lvl1pPr>
          </a:lstStyle>
          <a:p>
            <a:pPr>
              <a:defRPr/>
            </a:pPr>
            <a:fld id="{6B661205-13EB-4023-8517-6C28312A45A6}" type="slidenum">
              <a:rPr/>
              <a:pPr>
                <a:defRPr/>
              </a:pPr>
              <a:t>‹Nº›</a:t>
            </a:fld>
            <a:endParaRPr>
              <a:latin typeface="Times New Roman"/>
            </a:endParaRPr>
          </a:p>
        </p:txBody>
      </p:sp>
      <p:sp>
        <p:nvSpPr>
          <p:cNvPr id="14342" name="PlaceHolder 2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Pulse para editar el formato del texto de título</a:t>
            </a: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es-ES"/>
              <a:t>Pulse para editar el formato de texto del esquema</a:t>
            </a:r>
          </a:p>
          <a:p>
            <a:pPr lvl="1"/>
            <a:r>
              <a:rPr lang="es-ES"/>
              <a:t>Segundo nivel del esquema</a:t>
            </a:r>
          </a:p>
          <a:p>
            <a:pPr lvl="2"/>
            <a:r>
              <a:rPr lang="es-ES"/>
              <a:t>Tercer nivel del esquema</a:t>
            </a:r>
          </a:p>
          <a:p>
            <a:pPr lvl="3"/>
            <a:r>
              <a:rPr lang="es-ES"/>
              <a:t>Cuarto nivel del esquema</a:t>
            </a:r>
          </a:p>
          <a:p>
            <a:pPr lvl="4"/>
            <a:r>
              <a:rPr lang="es-ES"/>
              <a:t>Quinto nivel del esquema</a:t>
            </a:r>
          </a:p>
          <a:p>
            <a:pPr lvl="5"/>
            <a:r>
              <a:rPr lang="es-ES"/>
              <a:t>Sexto nivel del esquema</a:t>
            </a:r>
          </a:p>
          <a:p>
            <a:pPr lvl="6"/>
            <a:r>
              <a:rPr lang="es-ES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4MDJ8nVslQ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age.jpeg" descr="imag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8674" name="PlaceHolder 1"/>
          <p:cNvSpPr>
            <a:spLocks noGrp="1"/>
          </p:cNvSpPr>
          <p:nvPr>
            <p:ph type="title"/>
          </p:nvPr>
        </p:nvSpPr>
        <p:spPr>
          <a:xfrm>
            <a:off x="428625" y="1428750"/>
            <a:ext cx="6715125" cy="1568450"/>
          </a:xfrm>
          <a:ln w="12600"/>
        </p:spPr>
        <p:txBody>
          <a:bodyPr lIns="46800" tIns="46800" rIns="46800" bIns="46800" anchor="b"/>
          <a:lstStyle/>
          <a:p>
            <a:pPr eaLnBrk="1" hangingPunct="1">
              <a:tabLst>
                <a:tab pos="444500" algn="l"/>
                <a:tab pos="887413" algn="l"/>
                <a:tab pos="1344613" algn="l"/>
                <a:tab pos="1789113" algn="l"/>
                <a:tab pos="2235200" algn="l"/>
                <a:tab pos="2692400" algn="l"/>
                <a:tab pos="3136900" algn="l"/>
                <a:tab pos="3579813" algn="l"/>
                <a:tab pos="4037013" algn="l"/>
                <a:tab pos="4481513" algn="l"/>
                <a:tab pos="4938713" algn="l"/>
                <a:tab pos="5384800" algn="l"/>
                <a:tab pos="5829300" algn="l"/>
                <a:tab pos="6286500" algn="l"/>
                <a:tab pos="6729413" algn="l"/>
                <a:tab pos="7175500" algn="l"/>
                <a:tab pos="7632700" algn="l"/>
                <a:tab pos="8077200" algn="l"/>
                <a:tab pos="8534400" algn="l"/>
                <a:tab pos="8977313" algn="l"/>
              </a:tabLst>
            </a:pPr>
            <a:r>
              <a:rPr lang="es-ES" sz="4000" b="1">
                <a:solidFill>
                  <a:srgbClr val="3333CC"/>
                </a:solidFill>
                <a:latin typeface="Bahnschrift Light SemiCondensed" pitchFamily="34" charset="0"/>
                <a:cs typeface="Tahoma" pitchFamily="34" charset="0"/>
              </a:rPr>
              <a:t>Programa de Prevención de la Conducta Suicida en Canarias</a:t>
            </a:r>
            <a:endParaRPr lang="es-ES" sz="4000">
              <a:solidFill>
                <a:srgbClr val="000000"/>
              </a:solidFill>
              <a:latin typeface="Bahnschrift Light SemiCondensed" pitchFamily="34" charset="0"/>
            </a:endParaRPr>
          </a:p>
        </p:txBody>
      </p:sp>
      <p:sp>
        <p:nvSpPr>
          <p:cNvPr id="28675" name="PlaceHolder 2"/>
          <p:cNvSpPr>
            <a:spLocks noGrp="1"/>
          </p:cNvSpPr>
          <p:nvPr>
            <p:ph type="subTitle"/>
          </p:nvPr>
        </p:nvSpPr>
        <p:spPr>
          <a:xfrm>
            <a:off x="755650" y="4005263"/>
            <a:ext cx="4897438" cy="1793875"/>
          </a:xfrm>
          <a:noFill/>
          <a:ln w="12600"/>
        </p:spPr>
        <p:txBody>
          <a:bodyPr lIns="46800" tIns="46800" rIns="46800" bIns="46800" anchor="t"/>
          <a:lstStyle/>
          <a:p>
            <a:pPr algn="l" eaLnBrk="1" hangingPunct="1">
              <a:lnSpc>
                <a:spcPct val="9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es-ES" sz="2000" b="1">
                <a:solidFill>
                  <a:srgbClr val="000000"/>
                </a:solidFill>
                <a:latin typeface="Bahnschrift Light SemiCondensed" pitchFamily="34" charset="0"/>
                <a:cs typeface="Tahoma" pitchFamily="34" charset="0"/>
              </a:rPr>
              <a:t>Natalia González Brito</a:t>
            </a:r>
            <a:endParaRPr lang="es-ES" sz="2000">
              <a:solidFill>
                <a:srgbClr val="000000"/>
              </a:solidFill>
              <a:latin typeface="Bahnschrift Light SemiCondensed" pitchFamily="34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Tahoma" pitchFamily="34" charset="0"/>
              </a:rPr>
              <a:t>Responsable Servicio de Salud Mental</a:t>
            </a:r>
            <a:endParaRPr lang="es-ES" sz="2000">
              <a:solidFill>
                <a:srgbClr val="000000"/>
              </a:solidFill>
              <a:latin typeface="Bahnschrift Light SemiCondensed" pitchFamily="34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Tahoma" pitchFamily="34" charset="0"/>
              </a:rPr>
              <a:t>Dirección General de Programas Asistenciales </a:t>
            </a:r>
            <a:endParaRPr lang="es-ES" sz="2000">
              <a:solidFill>
                <a:srgbClr val="000000"/>
              </a:solidFill>
              <a:latin typeface="Bahnschrift Light SemiCondensed" pitchFamily="34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Tahoma" pitchFamily="34" charset="0"/>
              </a:rPr>
              <a:t>Servicio Canario de la Salud</a:t>
            </a:r>
            <a:endParaRPr lang="es-ES" sz="2000">
              <a:solidFill>
                <a:srgbClr val="000000"/>
              </a:solidFill>
              <a:latin typeface="Bahnschrift Light SemiCondensed" pitchFamily="34" charset="0"/>
            </a:endParaRPr>
          </a:p>
        </p:txBody>
      </p:sp>
      <p:pic>
        <p:nvPicPr>
          <p:cNvPr id="28676" name="Picture 2" descr="C:\Users\natal\Desktop\Portada-programa-conducta-suici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213100"/>
            <a:ext cx="20415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rograma PCSC Estructura y Contenidos"/>
          <p:cNvSpPr/>
          <p:nvPr/>
        </p:nvSpPr>
        <p:spPr>
          <a:xfrm>
            <a:off x="576263" y="269875"/>
            <a:ext cx="7715250" cy="94615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 anchor="b">
            <a:spAutoFit/>
          </a:bodyPr>
          <a:lstStyle/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800" b="1">
                <a:solidFill>
                  <a:srgbClr val="333399"/>
                </a:solidFill>
                <a:latin typeface="Bahnschrift Light SemiCondensed" pitchFamily="34" charset="0"/>
                <a:cs typeface="Arial" charset="0"/>
              </a:rPr>
              <a:t>Programa PCSC</a:t>
            </a:r>
            <a:br>
              <a:rPr lang="es-ES_tradnl" sz="2800">
                <a:latin typeface="Bahnschrift Light SemiCondensed" pitchFamily="34" charset="0"/>
              </a:rPr>
            </a:br>
            <a:r>
              <a:rPr lang="es-ES" sz="2800" b="1">
                <a:solidFill>
                  <a:srgbClr val="FF6A00"/>
                </a:solidFill>
                <a:latin typeface="Bahnschrift Light SemiCondensed" pitchFamily="34" charset="0"/>
                <a:cs typeface="Arial" charset="0"/>
              </a:rPr>
              <a:t>Estructura y Contenidos</a:t>
            </a:r>
            <a:endParaRPr lang="es-ES" sz="2800">
              <a:latin typeface="Bahnschrift Light SemiCondensed" pitchFamily="34" charset="0"/>
            </a:endParaRPr>
          </a:p>
        </p:txBody>
      </p:sp>
      <p:pic>
        <p:nvPicPr>
          <p:cNvPr id="40962" name="image.tif" descr="image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716338"/>
            <a:ext cx="4319588" cy="156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0963" name="image.tif" descr="image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276475"/>
            <a:ext cx="4179887" cy="135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0964" name="Picture 2" descr="C:\Users\natal\Desktop\Portada-programa-conducta-suici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2420938"/>
            <a:ext cx="1925638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971550" y="4365625"/>
            <a:ext cx="7200900" cy="1273175"/>
          </a:xfrm>
          <a:noFill/>
          <a:ln w="12600"/>
        </p:spPr>
        <p:txBody>
          <a:bodyPr lIns="46800" tIns="46800" rIns="46800" bIns="46800" spcCol="0" anchor="t">
            <a:noAutofit/>
          </a:bodyPr>
          <a:lstStyle/>
          <a:p>
            <a:pPr eaLnBrk="1" fontAlgn="auto" hangingPunct="1">
              <a:spcBef>
                <a:spcPts val="1199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s-ES" sz="3200" spc="-1">
                <a:solidFill>
                  <a:srgbClr val="000000"/>
                </a:solidFill>
                <a:latin typeface="Arial"/>
                <a:ea typeface="Tahoma"/>
              </a:rPr>
              <a:t> </a:t>
            </a:r>
            <a:endParaRPr lang="es-ES" sz="3200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7" name="OE1. Sistemas de registro e informes epidemiológicos.…"/>
          <p:cNvSpPr/>
          <p:nvPr/>
        </p:nvSpPr>
        <p:spPr>
          <a:xfrm>
            <a:off x="827088" y="1916113"/>
            <a:ext cx="7840662" cy="3922712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6600"/>
              </a:buClr>
              <a:buFont typeface="StarSymbol"/>
              <a:buAutoNum type="arabicPeriod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4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Sistemas de registro e informes epidemiológicos</a:t>
            </a:r>
          </a:p>
          <a:p>
            <a:pPr marL="342900" indent="-342900">
              <a:lnSpc>
                <a:spcPct val="150000"/>
              </a:lnSpc>
              <a:buClr>
                <a:srgbClr val="FF6600"/>
              </a:buClr>
              <a:buFont typeface="StarSymbol"/>
              <a:buAutoNum type="arabicPeriod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4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Coordinación </a:t>
            </a:r>
            <a:r>
              <a:rPr lang="es-ES" sz="2400" dirty="0" err="1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intra</a:t>
            </a:r>
            <a:r>
              <a:rPr lang="es-ES" sz="24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 e interinstitucional</a:t>
            </a:r>
          </a:p>
          <a:p>
            <a:pPr marL="342900" indent="-342900">
              <a:lnSpc>
                <a:spcPct val="150000"/>
              </a:lnSpc>
              <a:buClr>
                <a:srgbClr val="FF6600"/>
              </a:buClr>
              <a:buFont typeface="StarSymbol"/>
              <a:buAutoNum type="arabicPeriod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4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Acciones de carácter preventivo en la población</a:t>
            </a:r>
          </a:p>
          <a:p>
            <a:pPr marL="342900" indent="-342900">
              <a:lnSpc>
                <a:spcPct val="150000"/>
              </a:lnSpc>
              <a:buClr>
                <a:srgbClr val="FF6600"/>
              </a:buClr>
              <a:buFont typeface="StarSymbol"/>
              <a:buAutoNum type="arabicPeriod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4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Formación profesionales clave no sanitario</a:t>
            </a:r>
          </a:p>
          <a:p>
            <a:pPr marL="342900" indent="-342900">
              <a:lnSpc>
                <a:spcPct val="150000"/>
              </a:lnSpc>
              <a:buClr>
                <a:srgbClr val="FF6600"/>
              </a:buClr>
              <a:buFont typeface="StarSymbol"/>
              <a:buAutoNum type="arabicPeriod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4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Formación profesionales sanitarios</a:t>
            </a:r>
          </a:p>
          <a:p>
            <a:pPr marL="342900" indent="-342900">
              <a:lnSpc>
                <a:spcPct val="150000"/>
              </a:lnSpc>
              <a:buClr>
                <a:srgbClr val="FF6600"/>
              </a:buClr>
              <a:buFont typeface="StarSymbol"/>
              <a:buAutoNum type="arabicPeriod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4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Situaciones específicas de riesgo y complejidad</a:t>
            </a:r>
          </a:p>
          <a:p>
            <a:pPr marL="342900" indent="-342900">
              <a:lnSpc>
                <a:spcPct val="150000"/>
              </a:lnSpc>
              <a:buClr>
                <a:srgbClr val="FF6600"/>
              </a:buClr>
              <a:buFont typeface="StarSymbol"/>
              <a:buAutoNum type="arabicPeriod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4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Mitigar probable efecto negativo de la pandemia</a:t>
            </a:r>
            <a:endParaRPr lang="es-ES" sz="2400" dirty="0">
              <a:latin typeface="Bahnschrift Light SemiCondensed" pitchFamily="34" charset="0"/>
            </a:endParaRPr>
          </a:p>
        </p:txBody>
      </p:sp>
      <p:sp>
        <p:nvSpPr>
          <p:cNvPr id="128" name="Programa PCSC Objetivos Específicos"/>
          <p:cNvSpPr/>
          <p:nvPr/>
        </p:nvSpPr>
        <p:spPr>
          <a:xfrm>
            <a:off x="576263" y="269875"/>
            <a:ext cx="7715250" cy="94615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 anchor="b">
            <a:spAutoFit/>
          </a:bodyPr>
          <a:lstStyle/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800" b="1" dirty="0">
                <a:solidFill>
                  <a:srgbClr val="333399"/>
                </a:solidFill>
                <a:latin typeface="Bahnschrift Light SemiCondensed" pitchFamily="34" charset="0"/>
                <a:cs typeface="Arial" charset="0"/>
              </a:rPr>
              <a:t>Programa PCSC</a:t>
            </a:r>
            <a:br>
              <a:rPr lang="es-ES_tradnl" sz="2800" dirty="0">
                <a:latin typeface="Bahnschrift Light SemiCondensed" pitchFamily="34" charset="0"/>
              </a:rPr>
            </a:br>
            <a:r>
              <a:rPr lang="es-ES" sz="2800" b="1" dirty="0">
                <a:solidFill>
                  <a:srgbClr val="FF6A00"/>
                </a:solidFill>
                <a:latin typeface="Bahnschrift Light SemiCondensed" pitchFamily="34" charset="0"/>
                <a:cs typeface="Arial" charset="0"/>
              </a:rPr>
              <a:t>Objetivos Específicos</a:t>
            </a:r>
            <a:endParaRPr lang="es-ES" sz="2800" dirty="0">
              <a:latin typeface="Bahnschrift Light SemiCondense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84213" y="1700213"/>
            <a:ext cx="7772400" cy="1900237"/>
          </a:xfrm>
          <a:ln w="12600"/>
        </p:spPr>
        <p:txBody>
          <a:bodyPr lIns="46800" tIns="46800" rIns="46800" bIns="46800" spc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4000" b="1" spc="-1">
                <a:solidFill>
                  <a:srgbClr val="333399"/>
                </a:solidFill>
                <a:latin typeface="Arial"/>
                <a:ea typeface="Tahoma"/>
              </a:rPr>
              <a:t> </a:t>
            </a:r>
            <a:r>
              <a:rPr lang="es-ES" sz="4000" spc="-1">
                <a:solidFill>
                  <a:srgbClr val="333399"/>
                </a:solidFill>
                <a:latin typeface="Arial"/>
                <a:ea typeface="Tahoma"/>
              </a:rPr>
              <a:t> </a:t>
            </a:r>
            <a:endParaRPr lang="es-ES" sz="40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OE1. Sistemas de registro e informes epidemiológicos.…"/>
          <p:cNvSpPr/>
          <p:nvPr/>
        </p:nvSpPr>
        <p:spPr>
          <a:xfrm>
            <a:off x="357188" y="1643063"/>
            <a:ext cx="8496300" cy="4522787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>
            <a:spAutoFit/>
          </a:bodyPr>
          <a:lstStyle/>
          <a:p>
            <a:pPr marL="339725" indent="-339725">
              <a:lnSpc>
                <a:spcPct val="150000"/>
              </a:lnSpc>
              <a:buClr>
                <a:srgbClr val="6666FF"/>
              </a:buClr>
              <a:buSzPct val="60000"/>
              <a:buFont typeface="StarSymbol"/>
              <a:buNone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400" b="1" dirty="0">
                <a:solidFill>
                  <a:srgbClr val="FF6600"/>
                </a:solidFill>
                <a:latin typeface="Bahnschrift Light SemiCondensed" pitchFamily="34" charset="0"/>
                <a:cs typeface="Arial" charset="0"/>
              </a:rPr>
              <a:t>1.</a:t>
            </a:r>
            <a:r>
              <a:rPr lang="es-ES" sz="2400" b="1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 Sistemas de registro e informes epidemiológicos</a:t>
            </a:r>
            <a:endParaRPr lang="es-ES" sz="2400" dirty="0">
              <a:latin typeface="Bahnschrift Light SemiCondensed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4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Mejora del registro de los intentos de suicidio</a:t>
            </a: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endParaRPr lang="es-ES" sz="2400" dirty="0">
              <a:solidFill>
                <a:srgbClr val="000000"/>
              </a:solidFill>
              <a:latin typeface="Bahnschrift Light SemiCondensed" pitchFamily="34" charset="0"/>
              <a:cs typeface="Arial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endParaRPr lang="es-ES" sz="2400" dirty="0">
              <a:latin typeface="Bahnschrift Light SemiCondensed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4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Ideación suicida en la Encuesta de Salud de Canarias: evaluación y análisis</a:t>
            </a:r>
            <a:endParaRPr lang="es-ES" sz="2400" dirty="0">
              <a:latin typeface="Bahnschrift Light SemiCondensed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4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Coordinación entre el SCS y los Institutos de Medicina Legal</a:t>
            </a:r>
            <a:endParaRPr lang="es-ES" sz="2400" dirty="0">
              <a:latin typeface="Bahnschrift Light SemiCondensed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4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Realización de informes epidemiológicos anuales</a:t>
            </a:r>
            <a:endParaRPr lang="es-ES" sz="2400" dirty="0">
              <a:latin typeface="Bahnschrift Light SemiCondensed" pitchFamily="34" charset="0"/>
            </a:endParaRPr>
          </a:p>
        </p:txBody>
      </p:sp>
      <p:sp>
        <p:nvSpPr>
          <p:cNvPr id="132" name="Programa PCSC Objetivos y Acciones"/>
          <p:cNvSpPr/>
          <p:nvPr/>
        </p:nvSpPr>
        <p:spPr>
          <a:xfrm>
            <a:off x="611188" y="260350"/>
            <a:ext cx="7715250" cy="94615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 anchor="b">
            <a:spAutoFit/>
          </a:bodyPr>
          <a:lstStyle/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800" b="1">
                <a:solidFill>
                  <a:srgbClr val="333399"/>
                </a:solidFill>
                <a:latin typeface="Bahnschrift Light SemiCondensed" pitchFamily="34" charset="0"/>
                <a:cs typeface="Arial" charset="0"/>
              </a:rPr>
              <a:t>Programa PCSC</a:t>
            </a:r>
            <a:br>
              <a:rPr lang="es-ES_tradnl" sz="2800">
                <a:latin typeface="Bahnschrift Light SemiCondensed" pitchFamily="34" charset="0"/>
              </a:rPr>
            </a:br>
            <a:r>
              <a:rPr lang="es-ES" sz="2800" b="1">
                <a:solidFill>
                  <a:srgbClr val="FF6A00"/>
                </a:solidFill>
                <a:latin typeface="Bahnschrift Light SemiCondensed" pitchFamily="34" charset="0"/>
                <a:cs typeface="Arial" charset="0"/>
              </a:rPr>
              <a:t>Objetivos y Acciones</a:t>
            </a:r>
            <a:endParaRPr lang="es-ES" sz="2800">
              <a:latin typeface="Bahnschrift Light SemiCondensed" pitchFamily="34" charset="0"/>
            </a:endParaRP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2"/>
          <a:srcRect t="9296" b="51143"/>
          <a:stretch>
            <a:fillRect/>
          </a:stretch>
        </p:blipFill>
        <p:spPr bwMode="auto">
          <a:xfrm>
            <a:off x="1143000" y="2857500"/>
            <a:ext cx="5429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16"/>
          <p:cNvGrpSpPr>
            <a:grpSpLocks/>
          </p:cNvGrpSpPr>
          <p:nvPr/>
        </p:nvGrpSpPr>
        <p:grpSpPr bwMode="auto">
          <a:xfrm>
            <a:off x="468313" y="1773238"/>
            <a:ext cx="8424862" cy="4686300"/>
            <a:chOff x="295" y="1117"/>
            <a:chExt cx="5307" cy="2952"/>
          </a:xfrm>
        </p:grpSpPr>
        <p:pic>
          <p:nvPicPr>
            <p:cNvPr id="44035" name="Picture 11"/>
            <p:cNvPicPr>
              <a:picLocks noChangeAspect="1" noChangeArrowheads="1"/>
            </p:cNvPicPr>
            <p:nvPr/>
          </p:nvPicPr>
          <p:blipFill>
            <a:blip r:embed="rId2"/>
            <a:srcRect t="9555" b="8260"/>
            <a:stretch>
              <a:fillRect/>
            </a:stretch>
          </p:blipFill>
          <p:spPr bwMode="auto">
            <a:xfrm>
              <a:off x="295" y="1117"/>
              <a:ext cx="5307" cy="2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36" name="Rectangle 12"/>
            <p:cNvSpPr>
              <a:spLocks noChangeArrowheads="1"/>
            </p:cNvSpPr>
            <p:nvPr/>
          </p:nvSpPr>
          <p:spPr bwMode="auto">
            <a:xfrm>
              <a:off x="2608" y="1661"/>
              <a:ext cx="408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037" name="Rectangle 13"/>
            <p:cNvSpPr>
              <a:spLocks noChangeArrowheads="1"/>
            </p:cNvSpPr>
            <p:nvPr/>
          </p:nvSpPr>
          <p:spPr bwMode="auto">
            <a:xfrm>
              <a:off x="2562" y="1661"/>
              <a:ext cx="454" cy="18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038" name="Rectangle 14"/>
            <p:cNvSpPr>
              <a:spLocks noChangeArrowheads="1"/>
            </p:cNvSpPr>
            <p:nvPr/>
          </p:nvSpPr>
          <p:spPr bwMode="auto">
            <a:xfrm>
              <a:off x="2562" y="1661"/>
              <a:ext cx="454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039" name="Rectangle 15"/>
            <p:cNvSpPr>
              <a:spLocks noChangeArrowheads="1"/>
            </p:cNvSpPr>
            <p:nvPr/>
          </p:nvSpPr>
          <p:spPr bwMode="auto">
            <a:xfrm>
              <a:off x="3651" y="1661"/>
              <a:ext cx="454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44034" name="7 Rectángulo"/>
          <p:cNvSpPr>
            <a:spLocks noChangeArrowheads="1"/>
          </p:cNvSpPr>
          <p:nvPr/>
        </p:nvSpPr>
        <p:spPr bwMode="auto">
          <a:xfrm>
            <a:off x="1285875" y="428625"/>
            <a:ext cx="6429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400" b="1">
                <a:solidFill>
                  <a:srgbClr val="FF6A00"/>
                </a:solidFill>
                <a:cs typeface="Arial" charset="0"/>
              </a:rPr>
              <a:t>Mejora del registro de los intentos de suicidio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5" descr="Conducta suicida.jpg"/>
          <p:cNvSpPr>
            <a:spLocks noChangeAspect="1" noChangeArrowheads="1"/>
          </p:cNvSpPr>
          <p:nvPr/>
        </p:nvSpPr>
        <p:spPr bwMode="auto">
          <a:xfrm>
            <a:off x="146050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45058" name="AutoShape 7" descr="Conducta suicida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45059" name="AutoShape 9" descr="?id=68811&amp;part=2&amp;auth=c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/>
          </a:p>
        </p:txBody>
      </p:sp>
      <p:pic>
        <p:nvPicPr>
          <p:cNvPr id="4506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500313"/>
            <a:ext cx="8056563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500563"/>
            <a:ext cx="80724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7 Rectángulo"/>
          <p:cNvSpPr>
            <a:spLocks noChangeArrowheads="1"/>
          </p:cNvSpPr>
          <p:nvPr/>
        </p:nvSpPr>
        <p:spPr bwMode="auto">
          <a:xfrm>
            <a:off x="1285875" y="428625"/>
            <a:ext cx="6429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400" b="1">
                <a:solidFill>
                  <a:srgbClr val="FF6A00"/>
                </a:solidFill>
                <a:cs typeface="Arial" charset="0"/>
              </a:rPr>
              <a:t>Mejora del registro de los intentos de suicidio</a:t>
            </a:r>
          </a:p>
        </p:txBody>
      </p:sp>
      <p:sp>
        <p:nvSpPr>
          <p:cNvPr id="45063" name="7 CuadroTexto"/>
          <p:cNvSpPr txBox="1">
            <a:spLocks noChangeArrowheads="1"/>
          </p:cNvSpPr>
          <p:nvPr/>
        </p:nvSpPr>
        <p:spPr bwMode="auto">
          <a:xfrm>
            <a:off x="571500" y="1857375"/>
            <a:ext cx="3592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/>
              <a:t>Simplificación de la recogida de datos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6" descr="03-coordinacion-empleados-software-gestion-online-codigo10"/>
          <p:cNvPicPr>
            <a:picLocks noChangeAspect="1" noChangeArrowheads="1"/>
          </p:cNvPicPr>
          <p:nvPr/>
        </p:nvPicPr>
        <p:blipFill>
          <a:blip r:embed="rId2">
            <a:lum bright="40000" contrast="40000"/>
          </a:blip>
          <a:srcRect/>
          <a:stretch>
            <a:fillRect/>
          </a:stretch>
        </p:blipFill>
        <p:spPr bwMode="auto">
          <a:xfrm>
            <a:off x="1142976" y="3643314"/>
            <a:ext cx="7500990" cy="312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" name="OE2. Coordinación intra e interinstitucional.…"/>
          <p:cNvSpPr/>
          <p:nvPr/>
        </p:nvSpPr>
        <p:spPr>
          <a:xfrm>
            <a:off x="395288" y="1714488"/>
            <a:ext cx="8534430" cy="443052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45000" tIns="45000" rIns="45000" bIns="45000">
            <a:spAutoFit/>
          </a:bodyPr>
          <a:lstStyle/>
          <a:p>
            <a:pPr marL="339725" indent="-339725">
              <a:lnSpc>
                <a:spcPct val="150000"/>
              </a:lnSpc>
              <a:buClr>
                <a:srgbClr val="6666FF"/>
              </a:buClr>
              <a:buSzPct val="60000"/>
              <a:buFont typeface="StarSymbol"/>
              <a:buNone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400" b="1" dirty="0">
                <a:solidFill>
                  <a:srgbClr val="FF6600"/>
                </a:solidFill>
                <a:latin typeface="Bahnschrift Light SemiCondensed" pitchFamily="34" charset="0"/>
                <a:cs typeface="Arial" charset="0"/>
              </a:rPr>
              <a:t>2.</a:t>
            </a:r>
            <a:r>
              <a:rPr lang="es-ES" sz="2400" b="1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 Mejorar la coordinación </a:t>
            </a:r>
            <a:r>
              <a:rPr lang="es-ES" sz="2400" b="1" dirty="0" err="1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intra</a:t>
            </a:r>
            <a:r>
              <a:rPr lang="es-ES" sz="2400" b="1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 e interinstitucional para desarrollar acciones preventivas dirigidas a la población</a:t>
            </a:r>
            <a:endParaRPr lang="es-ES" sz="2400" dirty="0">
              <a:latin typeface="Bahnschrift Light SemiCondensed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Coordinación Salud Mental con Salud Pública </a:t>
            </a:r>
            <a:endParaRPr lang="es-ES" sz="2000" dirty="0">
              <a:latin typeface="Bahnschrift Light SemiCondensed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Coordinación con otros órganos autonómicos y administraciones publicas</a:t>
            </a:r>
            <a:endParaRPr lang="es-ES" sz="2000" dirty="0">
              <a:latin typeface="Bahnschrift Light SemiCondensed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Coordinación con Asociaciones y Organizaciones</a:t>
            </a:r>
            <a:endParaRPr lang="es-ES" sz="2000" dirty="0">
              <a:latin typeface="Bahnschrift Light SemiCondensed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Elaboración de Protocolo de </a:t>
            </a:r>
            <a:r>
              <a:rPr lang="es-ES" sz="2000" b="1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coordinación </a:t>
            </a:r>
            <a:r>
              <a:rPr lang="es-ES" sz="2000" b="1" dirty="0" err="1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intrainstitucional</a:t>
            </a:r>
            <a:r>
              <a:rPr lang="es-ES" sz="2000" b="1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para paciente con riesgo suicida o conducta suicida</a:t>
            </a:r>
            <a:endParaRPr lang="es-ES" sz="2000" dirty="0">
              <a:latin typeface="Bahnschrift Light SemiCondensed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Elaboración de Protocolo de </a:t>
            </a:r>
            <a:r>
              <a:rPr lang="es-ES" sz="2000" b="1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coordinación interinstitucional </a:t>
            </a: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para paciente con riesgo suicida o conducta suicida</a:t>
            </a:r>
            <a:endParaRPr lang="es-ES" sz="2000" dirty="0">
              <a:latin typeface="Bahnschrift Light SemiCondensed" pitchFamily="34" charset="0"/>
            </a:endParaRPr>
          </a:p>
        </p:txBody>
      </p:sp>
      <p:sp>
        <p:nvSpPr>
          <p:cNvPr id="136" name="Programa PCSC Objetivos y Acciones"/>
          <p:cNvSpPr/>
          <p:nvPr/>
        </p:nvSpPr>
        <p:spPr>
          <a:xfrm>
            <a:off x="576263" y="269875"/>
            <a:ext cx="7715250" cy="94615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 anchor="b">
            <a:spAutoFit/>
          </a:bodyPr>
          <a:lstStyle/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800" b="1">
                <a:solidFill>
                  <a:srgbClr val="333399"/>
                </a:solidFill>
                <a:latin typeface="Bahnschrift Light SemiCondensed" pitchFamily="34" charset="0"/>
                <a:cs typeface="Arial" charset="0"/>
              </a:rPr>
              <a:t>Programa PCSC</a:t>
            </a:r>
            <a:br>
              <a:rPr lang="es-ES_tradnl" sz="2800">
                <a:latin typeface="Bahnschrift Light SemiCondensed" pitchFamily="34" charset="0"/>
              </a:rPr>
            </a:br>
            <a:r>
              <a:rPr lang="es-ES" sz="2800" b="1">
                <a:solidFill>
                  <a:srgbClr val="FF6A00"/>
                </a:solidFill>
                <a:latin typeface="Bahnschrift Light SemiCondensed" pitchFamily="34" charset="0"/>
                <a:cs typeface="Arial" charset="0"/>
              </a:rPr>
              <a:t>Objetivos y Acciones</a:t>
            </a:r>
            <a:endParaRPr lang="es-ES" sz="2800">
              <a:latin typeface="Bahnschrift Light SemiCondensed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85800" y="1700213"/>
            <a:ext cx="7772400" cy="1900237"/>
          </a:xfrm>
          <a:ln w="12600"/>
        </p:spPr>
        <p:txBody>
          <a:bodyPr lIns="46800" tIns="46800" rIns="46800" bIns="46800" spc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4000" b="1" spc="-1">
                <a:solidFill>
                  <a:srgbClr val="333399"/>
                </a:solidFill>
                <a:latin typeface="Arial"/>
                <a:ea typeface="Tahoma"/>
              </a:rPr>
              <a:t> </a:t>
            </a:r>
            <a:r>
              <a:rPr lang="es-ES" sz="4000" spc="-1">
                <a:solidFill>
                  <a:srgbClr val="333399"/>
                </a:solidFill>
                <a:latin typeface="Arial"/>
                <a:ea typeface="Tahoma"/>
              </a:rPr>
              <a:t> </a:t>
            </a:r>
            <a:endParaRPr lang="es-ES" sz="40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OE3. Acciones preventivas dirigidas a la población.…"/>
          <p:cNvSpPr/>
          <p:nvPr/>
        </p:nvSpPr>
        <p:spPr>
          <a:xfrm>
            <a:off x="331788" y="1800225"/>
            <a:ext cx="5811837" cy="3876675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>
            <a:spAutoFit/>
          </a:bodyPr>
          <a:lstStyle/>
          <a:p>
            <a:pPr marL="339725" indent="-339725">
              <a:lnSpc>
                <a:spcPct val="150000"/>
              </a:lnSpc>
              <a:buClr>
                <a:srgbClr val="6666FF"/>
              </a:buClr>
              <a:buSzPct val="60000"/>
              <a:buFont typeface="StarSymbol"/>
              <a:buNone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400" b="1" dirty="0">
                <a:solidFill>
                  <a:srgbClr val="FF6600"/>
                </a:solidFill>
                <a:latin typeface="Bahnschrift Light SemiCondensed" pitchFamily="34" charset="0"/>
                <a:cs typeface="Arial" charset="0"/>
              </a:rPr>
              <a:t>3.</a:t>
            </a:r>
            <a:r>
              <a:rPr lang="es-ES" sz="2400" b="1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 Acciones preventivas dirigidas a la población</a:t>
            </a:r>
            <a:endParaRPr lang="es-ES" sz="2400" dirty="0">
              <a:latin typeface="Bahnschrift Light SemiCondensed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Campañas de prevención</a:t>
            </a:r>
            <a:endParaRPr lang="es-ES" sz="2000" dirty="0">
              <a:latin typeface="Bahnschrift Light SemiCondensed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Página web </a:t>
            </a:r>
            <a:endParaRPr lang="es-ES" sz="2000" dirty="0">
              <a:latin typeface="Bahnschrift Light SemiCondensed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Línea de crisis</a:t>
            </a:r>
            <a:endParaRPr lang="es-ES" sz="2000" dirty="0">
              <a:latin typeface="Bahnschrift Light SemiCondensed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Reducción/restricción de acceso a medios letales</a:t>
            </a:r>
            <a:endParaRPr lang="es-ES" sz="2000" dirty="0">
              <a:latin typeface="Bahnschrift Light SemiCondensed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Atención a supervivientes</a:t>
            </a:r>
            <a:endParaRPr lang="es-ES" sz="2000" dirty="0">
              <a:latin typeface="Bahnschrift Light SemiCondensed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Programa de prevención en centros educativos</a:t>
            </a:r>
            <a:endParaRPr lang="es-ES" sz="2000" dirty="0">
              <a:latin typeface="Bahnschrift Light SemiCondensed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Protocolo de intervención en centros educativos</a:t>
            </a:r>
            <a:endParaRPr lang="es-ES" sz="2000" dirty="0">
              <a:latin typeface="Bahnschrift Light SemiCondensed" pitchFamily="34" charset="0"/>
            </a:endParaRPr>
          </a:p>
        </p:txBody>
      </p:sp>
      <p:sp>
        <p:nvSpPr>
          <p:cNvPr id="140" name="Programa PCSC Objetivos y Acciones"/>
          <p:cNvSpPr/>
          <p:nvPr/>
        </p:nvSpPr>
        <p:spPr>
          <a:xfrm>
            <a:off x="576263" y="269875"/>
            <a:ext cx="7715250" cy="94615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 anchor="b">
            <a:spAutoFit/>
          </a:bodyPr>
          <a:lstStyle/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800" b="1">
                <a:solidFill>
                  <a:srgbClr val="333399"/>
                </a:solidFill>
                <a:latin typeface="Bahnschrift Light SemiCondensed" pitchFamily="34" charset="0"/>
                <a:cs typeface="Arial" charset="0"/>
              </a:rPr>
              <a:t>Programa PCSC</a:t>
            </a:r>
            <a:br>
              <a:rPr lang="es-ES_tradnl" sz="2800">
                <a:latin typeface="Bahnschrift Light SemiCondensed" pitchFamily="34" charset="0"/>
              </a:rPr>
            </a:br>
            <a:r>
              <a:rPr lang="es-ES" sz="2800" b="1">
                <a:solidFill>
                  <a:srgbClr val="FF6A00"/>
                </a:solidFill>
                <a:latin typeface="Bahnschrift Light SemiCondensed" pitchFamily="34" charset="0"/>
                <a:cs typeface="Arial" charset="0"/>
              </a:rPr>
              <a:t>Objetivos y Acciones</a:t>
            </a:r>
            <a:endParaRPr lang="es-ES" sz="2800">
              <a:latin typeface="Bahnschrift Light SemiCondensed" pitchFamily="34" charset="0"/>
            </a:endParaRPr>
          </a:p>
        </p:txBody>
      </p:sp>
      <p:sp>
        <p:nvSpPr>
          <p:cNvPr id="47108" name="AutoShape 2" descr="https://www3.gobiernodecanarias.org/sanidad/scs/content/d2d83247-2dc3-11ed-a349-977a3a53cfda/Banner%208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47109" name="6 Imagen" descr="Banner 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2071688"/>
            <a:ext cx="2714625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OE4. Formación profesionales clave no sanitarios.…"/>
          <p:cNvSpPr/>
          <p:nvPr/>
        </p:nvSpPr>
        <p:spPr>
          <a:xfrm>
            <a:off x="331788" y="1800225"/>
            <a:ext cx="8478837" cy="246538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>
            <a:spAutoFit/>
          </a:bodyPr>
          <a:lstStyle/>
          <a:p>
            <a:pPr marL="339725" indent="-339725">
              <a:lnSpc>
                <a:spcPct val="150000"/>
              </a:lnSpc>
              <a:buClr>
                <a:srgbClr val="6666FF"/>
              </a:buClr>
              <a:buSzPct val="60000"/>
              <a:buFont typeface="StarSymbol"/>
              <a:buNone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400" b="1">
                <a:solidFill>
                  <a:srgbClr val="FF6600"/>
                </a:solidFill>
                <a:latin typeface="Bahnschrift Light SemiCondensed" pitchFamily="34" charset="0"/>
                <a:cs typeface="Arial" charset="0"/>
              </a:rPr>
              <a:t>4.</a:t>
            </a:r>
            <a:r>
              <a:rPr lang="es-ES" sz="2400" b="1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 Formación profesionales clave no sanitarios</a:t>
            </a:r>
            <a:endParaRPr lang="es-ES" sz="2400">
              <a:latin typeface="Bahnschrift Light SemiCondensed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Medios de comunicación</a:t>
            </a:r>
            <a:endParaRPr lang="es-ES" sz="2000">
              <a:latin typeface="Bahnschrift Light SemiCondensed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No sanitarios de primera línea</a:t>
            </a:r>
            <a:endParaRPr lang="es-ES" sz="2000">
              <a:latin typeface="Bahnschrift Light SemiCondensed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Orientadores escolares, docentes</a:t>
            </a:r>
            <a:endParaRPr lang="es-ES" sz="2000">
              <a:latin typeface="Bahnschrift Light SemiCondensed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Mediadores sociosanitarios</a:t>
            </a:r>
            <a:endParaRPr lang="es-ES" sz="2000">
              <a:latin typeface="Bahnschrift Light SemiCondensed" pitchFamily="34" charset="0"/>
            </a:endParaRPr>
          </a:p>
        </p:txBody>
      </p:sp>
      <p:sp>
        <p:nvSpPr>
          <p:cNvPr id="144" name="Programa PCSC Objetivos y Acciones"/>
          <p:cNvSpPr/>
          <p:nvPr/>
        </p:nvSpPr>
        <p:spPr>
          <a:xfrm>
            <a:off x="576263" y="269875"/>
            <a:ext cx="7715250" cy="94615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 anchor="b">
            <a:spAutoFit/>
          </a:bodyPr>
          <a:lstStyle/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800" b="1">
                <a:solidFill>
                  <a:srgbClr val="333399"/>
                </a:solidFill>
                <a:latin typeface="Bahnschrift Light SemiCondensed" pitchFamily="34" charset="0"/>
                <a:cs typeface="Arial" charset="0"/>
              </a:rPr>
              <a:t>Programa PCSC</a:t>
            </a:r>
            <a:br>
              <a:rPr lang="es-ES_tradnl" sz="2800">
                <a:latin typeface="Bahnschrift Light SemiCondensed" pitchFamily="34" charset="0"/>
              </a:rPr>
            </a:br>
            <a:r>
              <a:rPr lang="es-ES" sz="2800" b="1">
                <a:solidFill>
                  <a:srgbClr val="FF6A00"/>
                </a:solidFill>
                <a:latin typeface="Bahnschrift Light SemiCondensed" pitchFamily="34" charset="0"/>
                <a:cs typeface="Arial" charset="0"/>
              </a:rPr>
              <a:t>Objetivos y Acciones</a:t>
            </a:r>
            <a:endParaRPr lang="es-ES" sz="2800">
              <a:latin typeface="Bahnschrift Light SemiCondensed" pitchFamily="34" charset="0"/>
            </a:endParaRPr>
          </a:p>
        </p:txBody>
      </p:sp>
      <p:grpSp>
        <p:nvGrpSpPr>
          <p:cNvPr id="48131" name="Group 9"/>
          <p:cNvGrpSpPr>
            <a:grpSpLocks/>
          </p:cNvGrpSpPr>
          <p:nvPr/>
        </p:nvGrpSpPr>
        <p:grpSpPr bwMode="auto">
          <a:xfrm>
            <a:off x="755650" y="4724400"/>
            <a:ext cx="7699375" cy="1117600"/>
            <a:chOff x="483" y="2975"/>
            <a:chExt cx="4850" cy="704"/>
          </a:xfrm>
        </p:grpSpPr>
        <p:grpSp>
          <p:nvGrpSpPr>
            <p:cNvPr id="48132" name="Group 7"/>
            <p:cNvGrpSpPr>
              <a:grpSpLocks/>
            </p:cNvGrpSpPr>
            <p:nvPr/>
          </p:nvGrpSpPr>
          <p:grpSpPr bwMode="auto">
            <a:xfrm>
              <a:off x="1746" y="2976"/>
              <a:ext cx="3587" cy="703"/>
              <a:chOff x="979" y="2976"/>
              <a:chExt cx="3587" cy="703"/>
            </a:xfrm>
          </p:grpSpPr>
          <p:pic>
            <p:nvPicPr>
              <p:cNvPr id="48134" name="Picture 5" descr="firefighters-115800__480"/>
              <p:cNvPicPr>
                <a:picLocks noChangeAspect="1" noChangeArrowheads="1"/>
              </p:cNvPicPr>
              <p:nvPr/>
            </p:nvPicPr>
            <p:blipFill>
              <a:blip r:embed="rId2">
                <a:lum bright="24000" contrast="-40000"/>
              </a:blip>
              <a:srcRect/>
              <a:stretch>
                <a:fillRect/>
              </a:stretch>
            </p:blipFill>
            <p:spPr bwMode="auto">
              <a:xfrm>
                <a:off x="3424" y="2976"/>
                <a:ext cx="1142" cy="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35" name="Picture 5" descr="descarga"/>
              <p:cNvPicPr>
                <a:picLocks noChangeAspect="1" noChangeArrowheads="1"/>
              </p:cNvPicPr>
              <p:nvPr/>
            </p:nvPicPr>
            <p:blipFill>
              <a:blip r:embed="rId3">
                <a:lum bright="24000" contrast="-40000"/>
              </a:blip>
              <a:srcRect/>
              <a:stretch>
                <a:fillRect/>
              </a:stretch>
            </p:blipFill>
            <p:spPr bwMode="auto">
              <a:xfrm>
                <a:off x="2200" y="2976"/>
                <a:ext cx="1255" cy="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36" name="Picture 6" descr="52976393_303"/>
              <p:cNvPicPr>
                <a:picLocks noChangeAspect="1" noChangeArrowheads="1"/>
              </p:cNvPicPr>
              <p:nvPr/>
            </p:nvPicPr>
            <p:blipFill>
              <a:blip r:embed="rId4">
                <a:lum bright="24000" contrast="-40000"/>
              </a:blip>
              <a:srcRect/>
              <a:stretch>
                <a:fillRect/>
              </a:stretch>
            </p:blipFill>
            <p:spPr bwMode="auto">
              <a:xfrm>
                <a:off x="979" y="2976"/>
                <a:ext cx="1234" cy="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8133" name="Picture 8" descr="images"/>
            <p:cNvPicPr>
              <a:picLocks noChangeAspect="1" noChangeArrowheads="1"/>
            </p:cNvPicPr>
            <p:nvPr/>
          </p:nvPicPr>
          <p:blipFill>
            <a:blip r:embed="rId5">
              <a:lum bright="24000" contrast="-40000"/>
            </a:blip>
            <a:srcRect/>
            <a:stretch>
              <a:fillRect/>
            </a:stretch>
          </p:blipFill>
          <p:spPr bwMode="auto">
            <a:xfrm>
              <a:off x="483" y="2975"/>
              <a:ext cx="1262" cy="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85800" y="1700213"/>
            <a:ext cx="7772400" cy="1900237"/>
          </a:xfrm>
          <a:ln w="12600"/>
        </p:spPr>
        <p:txBody>
          <a:bodyPr lIns="46800" tIns="46800" rIns="46800" bIns="46800" spc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4000" b="1" spc="-1">
                <a:solidFill>
                  <a:srgbClr val="333399"/>
                </a:solidFill>
                <a:latin typeface="Arial"/>
                <a:ea typeface="Tahoma"/>
              </a:rPr>
              <a:t> </a:t>
            </a:r>
            <a:r>
              <a:rPr lang="es-ES" sz="4000" spc="-1">
                <a:solidFill>
                  <a:srgbClr val="333399"/>
                </a:solidFill>
                <a:latin typeface="Arial"/>
                <a:ea typeface="Tahoma"/>
              </a:rPr>
              <a:t> </a:t>
            </a:r>
            <a:endParaRPr lang="es-ES" sz="40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971550" y="4365625"/>
            <a:ext cx="7200900" cy="1273175"/>
          </a:xfrm>
          <a:noFill/>
          <a:ln w="12600"/>
        </p:spPr>
        <p:txBody>
          <a:bodyPr lIns="46800" tIns="46800" rIns="46800" bIns="46800" spcCol="0" anchor="t">
            <a:noAutofit/>
          </a:bodyPr>
          <a:lstStyle/>
          <a:p>
            <a:pPr eaLnBrk="1" fontAlgn="auto" hangingPunct="1">
              <a:spcBef>
                <a:spcPts val="1199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s-ES" sz="3200" spc="-1">
                <a:solidFill>
                  <a:srgbClr val="000000"/>
                </a:solidFill>
                <a:latin typeface="Arial"/>
                <a:ea typeface="Tahoma"/>
              </a:rPr>
              <a:t> </a:t>
            </a:r>
            <a:endParaRPr lang="es-ES" sz="3200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7" name="OE5. Formación profesionales sanitarios.…"/>
          <p:cNvSpPr/>
          <p:nvPr/>
        </p:nvSpPr>
        <p:spPr>
          <a:xfrm>
            <a:off x="331788" y="1800225"/>
            <a:ext cx="8201025" cy="3414713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>
            <a:spAutoFit/>
          </a:bodyPr>
          <a:lstStyle/>
          <a:p>
            <a:pPr marL="339725" indent="-339725">
              <a:lnSpc>
                <a:spcPct val="150000"/>
              </a:lnSpc>
              <a:buClr>
                <a:srgbClr val="6666FF"/>
              </a:buClr>
              <a:buSzPct val="60000"/>
              <a:buFont typeface="StarSymbol"/>
              <a:buNone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400" b="1" dirty="0">
                <a:solidFill>
                  <a:srgbClr val="FF6600"/>
                </a:solidFill>
                <a:latin typeface="Bahnschrift Light SemiCondensed" pitchFamily="34" charset="0"/>
                <a:cs typeface="Arial" charset="0"/>
              </a:rPr>
              <a:t>5.</a:t>
            </a:r>
            <a:r>
              <a:rPr lang="es-ES" sz="2400" b="1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 Formación profesionales sanitarios</a:t>
            </a:r>
            <a:endParaRPr lang="es-ES" sz="2400" dirty="0">
              <a:latin typeface="Bahnschrift Light SemiCondensed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Red de Salud Mental y Red Atención Adicciones</a:t>
            </a:r>
            <a:endParaRPr lang="es-ES" sz="2000" dirty="0">
              <a:latin typeface="Bahnschrift Light SemiCondensed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Atención Primaria</a:t>
            </a:r>
            <a:endParaRPr lang="es-ES" sz="2000" dirty="0">
              <a:latin typeface="Bahnschrift Light SemiCondensed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Sanitarios del 112</a:t>
            </a:r>
            <a:endParaRPr lang="es-ES" sz="2000" dirty="0">
              <a:latin typeface="Bahnschrift Light SemiCondensed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Servicios de Urgencias hospitalarios</a:t>
            </a:r>
            <a:endParaRPr lang="es-ES" sz="2000" dirty="0">
              <a:latin typeface="Bahnschrift Light SemiCondensed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Formación específica sobre conducta suicida en edad infanto-juvenil</a:t>
            </a: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</a:rPr>
              <a:t>Farmacéuticos</a:t>
            </a:r>
            <a:endParaRPr lang="es-ES" sz="2400" dirty="0">
              <a:latin typeface="Bahnschrift Light SemiCondensed" pitchFamily="34" charset="0"/>
            </a:endParaRPr>
          </a:p>
        </p:txBody>
      </p:sp>
      <p:sp>
        <p:nvSpPr>
          <p:cNvPr id="148" name="Programa PCSC Objetivos y Acciones"/>
          <p:cNvSpPr/>
          <p:nvPr/>
        </p:nvSpPr>
        <p:spPr>
          <a:xfrm>
            <a:off x="576263" y="330200"/>
            <a:ext cx="7715250" cy="94773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 anchor="b">
            <a:spAutoFit/>
          </a:bodyPr>
          <a:lstStyle/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800" b="1">
                <a:solidFill>
                  <a:srgbClr val="333399"/>
                </a:solidFill>
                <a:latin typeface="Bahnschrift Light SemiCondensed" pitchFamily="34" charset="0"/>
                <a:cs typeface="Arial" charset="0"/>
              </a:rPr>
              <a:t>Programa PCSC</a:t>
            </a:r>
            <a:br>
              <a:rPr lang="es-ES_tradnl" sz="2800">
                <a:latin typeface="Bahnschrift Light SemiCondensed" pitchFamily="34" charset="0"/>
              </a:rPr>
            </a:br>
            <a:r>
              <a:rPr lang="es-ES" sz="2800" b="1">
                <a:solidFill>
                  <a:srgbClr val="FF6A00"/>
                </a:solidFill>
                <a:latin typeface="Bahnschrift Light SemiCondensed" pitchFamily="34" charset="0"/>
                <a:cs typeface="Arial" charset="0"/>
              </a:rPr>
              <a:t>Objetivos</a:t>
            </a:r>
            <a:r>
              <a:rPr lang="es-ES" sz="2800" b="1">
                <a:solidFill>
                  <a:srgbClr val="FF0000"/>
                </a:solidFill>
                <a:latin typeface="Bahnschrift Light SemiCondensed" pitchFamily="34" charset="0"/>
                <a:cs typeface="Arial" charset="0"/>
              </a:rPr>
              <a:t> </a:t>
            </a:r>
            <a:r>
              <a:rPr lang="es-ES" sz="2800" b="1">
                <a:solidFill>
                  <a:srgbClr val="FF6A00"/>
                </a:solidFill>
                <a:latin typeface="Bahnschrift Light SemiCondensed" pitchFamily="34" charset="0"/>
                <a:cs typeface="Arial" charset="0"/>
              </a:rPr>
              <a:t>y Acciones</a:t>
            </a:r>
            <a:endParaRPr lang="es-ES" sz="2800">
              <a:latin typeface="Bahnschrift Light SemiCondensed" pitchFamily="34" charset="0"/>
            </a:endParaRPr>
          </a:p>
        </p:txBody>
      </p:sp>
      <p:pic>
        <p:nvPicPr>
          <p:cNvPr id="49157" name="Picture 6" descr="descarga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4868863"/>
            <a:ext cx="39878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85800" y="1700213"/>
            <a:ext cx="7772400" cy="1900237"/>
          </a:xfrm>
          <a:ln w="12600"/>
        </p:spPr>
        <p:txBody>
          <a:bodyPr lIns="46800" tIns="46800" rIns="46800" bIns="46800" spc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4000" b="1" spc="-1">
                <a:solidFill>
                  <a:srgbClr val="333399"/>
                </a:solidFill>
                <a:latin typeface="Arial"/>
                <a:ea typeface="Tahoma"/>
              </a:rPr>
              <a:t> </a:t>
            </a:r>
            <a:r>
              <a:rPr lang="es-ES" sz="4000" spc="-1">
                <a:solidFill>
                  <a:srgbClr val="333399"/>
                </a:solidFill>
                <a:latin typeface="Arial"/>
                <a:ea typeface="Tahoma"/>
              </a:rPr>
              <a:t> </a:t>
            </a:r>
            <a:endParaRPr lang="es-ES" sz="40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OE6. Situaciones específicas de riesgo y complejidad.…"/>
          <p:cNvSpPr/>
          <p:nvPr/>
        </p:nvSpPr>
        <p:spPr>
          <a:xfrm>
            <a:off x="357188" y="1714488"/>
            <a:ext cx="8478837" cy="3507199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45000" tIns="45000" rIns="45000" bIns="45000">
            <a:spAutoFit/>
          </a:bodyPr>
          <a:lstStyle/>
          <a:p>
            <a:pPr marL="339725" indent="-339725">
              <a:lnSpc>
                <a:spcPct val="150000"/>
              </a:lnSpc>
              <a:buClr>
                <a:srgbClr val="6666FF"/>
              </a:buClr>
              <a:buSzPct val="60000"/>
              <a:buFont typeface="StarSymbol"/>
              <a:buNone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400" b="1" dirty="0">
                <a:solidFill>
                  <a:srgbClr val="FF6600"/>
                </a:solidFill>
                <a:latin typeface="Bahnschrift Light SemiCondensed" pitchFamily="34" charset="0"/>
                <a:cs typeface="Arial" charset="0"/>
              </a:rPr>
              <a:t>6.</a:t>
            </a:r>
            <a:r>
              <a:rPr lang="es-ES" sz="2400" b="1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 Mejorar la actuación clínica en situaciones específicas de riesgo y complejidad</a:t>
            </a:r>
            <a:endParaRPr lang="es-ES" sz="2400" dirty="0">
              <a:latin typeface="Bahnschrift Light SemiCondensed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Protocolo único Servicios de Urgencias hospitalarios</a:t>
            </a:r>
            <a:endParaRPr lang="es-ES" sz="2000" dirty="0">
              <a:latin typeface="Bahnschrift Light SemiCondensed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Protocolo menores único S. Urgencias hospitalarios</a:t>
            </a:r>
            <a:endParaRPr lang="es-ES" sz="2000" dirty="0">
              <a:latin typeface="Bahnschrift Light SemiCondensed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Intervenciones contacto activo y seguimiento al alta</a:t>
            </a:r>
            <a:endParaRPr lang="es-ES" sz="2000" dirty="0">
              <a:latin typeface="Bahnschrift Light SemiCondensed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Protocolo - Unidades internamiento psiquiátrico</a:t>
            </a:r>
            <a:endParaRPr lang="es-ES" sz="2000" dirty="0">
              <a:latin typeface="Bahnschrift Light SemiCondensed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Protocolo - U. Internamiento edad Infanto-juvenil</a:t>
            </a:r>
            <a:endParaRPr lang="es-ES" sz="2000" dirty="0">
              <a:latin typeface="Bahnschrift Light SemiCondensed" pitchFamily="34" charset="0"/>
            </a:endParaRPr>
          </a:p>
        </p:txBody>
      </p:sp>
      <p:sp>
        <p:nvSpPr>
          <p:cNvPr id="152" name="Programa PCSC Objetivos y Acciones"/>
          <p:cNvSpPr/>
          <p:nvPr/>
        </p:nvSpPr>
        <p:spPr>
          <a:xfrm>
            <a:off x="576263" y="269875"/>
            <a:ext cx="7715250" cy="94615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 anchor="b">
            <a:spAutoFit/>
          </a:bodyPr>
          <a:lstStyle/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800" b="1">
                <a:solidFill>
                  <a:srgbClr val="333399"/>
                </a:solidFill>
                <a:latin typeface="Bahnschrift Light SemiCondensed" pitchFamily="34" charset="0"/>
                <a:cs typeface="Arial" charset="0"/>
              </a:rPr>
              <a:t>Programa PCSC</a:t>
            </a:r>
            <a:br>
              <a:rPr lang="es-ES_tradnl" sz="2800">
                <a:latin typeface="Bahnschrift Light SemiCondensed" pitchFamily="34" charset="0"/>
              </a:rPr>
            </a:br>
            <a:r>
              <a:rPr lang="es-ES" sz="2800" b="1">
                <a:solidFill>
                  <a:srgbClr val="FF6600"/>
                </a:solidFill>
                <a:latin typeface="Bahnschrift Light SemiCondensed" pitchFamily="34" charset="0"/>
                <a:cs typeface="Arial" charset="0"/>
              </a:rPr>
              <a:t>Objetivos y Acciones</a:t>
            </a:r>
            <a:endParaRPr lang="es-ES" sz="2800">
              <a:solidFill>
                <a:srgbClr val="FF6600"/>
              </a:solidFill>
              <a:latin typeface="Bahnschrift Light SemiCondensed" pitchFamily="34" charset="0"/>
            </a:endParaRPr>
          </a:p>
        </p:txBody>
      </p:sp>
      <p:sp>
        <p:nvSpPr>
          <p:cNvPr id="50180" name="AutoShape 4" descr="URGENCIAS DEL HOSPITAL DE GRAN CANARIA DR NEGRÍN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50181" name="Picture 6" descr="No hay ninguna descripción de la foto disponi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143248"/>
            <a:ext cx="2286885" cy="178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00250" y="214313"/>
            <a:ext cx="5429250" cy="1144587"/>
          </a:xfrm>
        </p:spPr>
        <p:txBody>
          <a:bodyPr/>
          <a:lstStyle/>
          <a:p>
            <a:pPr>
              <a:defRPr/>
            </a:pPr>
            <a:r>
              <a:rPr lang="es-ES" sz="2800" kern="1200" dirty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  <a:cs typeface="DejaVu Sans" pitchFamily="34" charset="0"/>
              </a:rPr>
              <a:t>Importancia de la prevención del suicidio en Canarias. Datos 2007-2020</a:t>
            </a:r>
            <a:endParaRPr lang="es-ES" sz="2800" dirty="0"/>
          </a:p>
        </p:txBody>
      </p:sp>
      <p:graphicFrame>
        <p:nvGraphicFramePr>
          <p:cNvPr id="29782" name="Group 86"/>
          <p:cNvGraphicFramePr>
            <a:graphicFrameLocks noGrp="1"/>
          </p:cNvGraphicFramePr>
          <p:nvPr/>
        </p:nvGraphicFramePr>
        <p:xfrm>
          <a:off x="428625" y="1643063"/>
          <a:ext cx="5715000" cy="609600"/>
        </p:xfrm>
        <a:graphic>
          <a:graphicData uri="http://schemas.openxmlformats.org/drawingml/2006/table">
            <a:tbl>
              <a:tblPr/>
              <a:tblGrid>
                <a:gridCol w="398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11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2007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Light SemiCondensed" pitchFamily="34" charset="0"/>
                        <a:cs typeface="DejaVu Sans" pitchFamily="34" charset="0"/>
                      </a:endParaRPr>
                    </a:p>
                  </a:txBody>
                  <a:tcPr marL="68580" marR="68580" marT="68580" marB="68580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2008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Light SemiCondensed" pitchFamily="34" charset="0"/>
                        <a:cs typeface="DejaVu Sans" pitchFamily="34" charset="0"/>
                      </a:endParaRPr>
                    </a:p>
                  </a:txBody>
                  <a:tcPr marL="68580" marR="68580" marT="68580" marB="68580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2009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Light SemiCondensed" pitchFamily="34" charset="0"/>
                        <a:cs typeface="DejaVu Sans" pitchFamily="34" charset="0"/>
                      </a:endParaRPr>
                    </a:p>
                  </a:txBody>
                  <a:tcPr marL="68580" marR="68580" marT="68580" marB="68580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2010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Light SemiCondensed" pitchFamily="34" charset="0"/>
                        <a:cs typeface="DejaVu Sans" pitchFamily="34" charset="0"/>
                      </a:endParaRPr>
                    </a:p>
                  </a:txBody>
                  <a:tcPr marL="68580" marR="68580" marT="68580" marB="68580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2011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Light SemiCondensed" pitchFamily="34" charset="0"/>
                        <a:cs typeface="DejaVu Sans" pitchFamily="34" charset="0"/>
                      </a:endParaRPr>
                    </a:p>
                  </a:txBody>
                  <a:tcPr marL="68580" marR="68580" marT="68580" marB="68580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2012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Light SemiCondensed" pitchFamily="34" charset="0"/>
                        <a:cs typeface="DejaVu Sans" pitchFamily="34" charset="0"/>
                      </a:endParaRPr>
                    </a:p>
                  </a:txBody>
                  <a:tcPr marL="68580" marR="68580" marT="68580" marB="68580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2013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Light SemiCondensed" pitchFamily="34" charset="0"/>
                        <a:cs typeface="DejaVu Sans" pitchFamily="34" charset="0"/>
                      </a:endParaRPr>
                    </a:p>
                  </a:txBody>
                  <a:tcPr marL="68580" marR="68580" marT="68580" marB="68580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2014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Light SemiCondensed" pitchFamily="34" charset="0"/>
                        <a:cs typeface="DejaVu Sans" pitchFamily="34" charset="0"/>
                      </a:endParaRPr>
                    </a:p>
                  </a:txBody>
                  <a:tcPr marL="68580" marR="68580" marT="68580" marB="68580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2015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Light SemiCondensed" pitchFamily="34" charset="0"/>
                        <a:cs typeface="DejaVu Sans" pitchFamily="34" charset="0"/>
                      </a:endParaRPr>
                    </a:p>
                  </a:txBody>
                  <a:tcPr marL="68580" marR="68580" marT="68580" marB="68580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2016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Light SemiCondensed" pitchFamily="34" charset="0"/>
                        <a:cs typeface="DejaVu Sans" pitchFamily="34" charset="0"/>
                      </a:endParaRPr>
                    </a:p>
                  </a:txBody>
                  <a:tcPr marL="68580" marR="68580" marT="68580" marB="68580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2017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Light SemiCondensed" pitchFamily="34" charset="0"/>
                        <a:cs typeface="DejaVu Sans" pitchFamily="34" charset="0"/>
                      </a:endParaRPr>
                    </a:p>
                  </a:txBody>
                  <a:tcPr marL="68580" marR="68580" marT="68580" marB="68580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2018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Light SemiCondensed" pitchFamily="34" charset="0"/>
                        <a:cs typeface="DejaVu Sans" pitchFamily="34" charset="0"/>
                      </a:endParaRPr>
                    </a:p>
                  </a:txBody>
                  <a:tcPr marL="68580" marR="68580" marT="68580" marB="68580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2019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Light SemiCondensed" pitchFamily="34" charset="0"/>
                        <a:cs typeface="DejaVu Sans" pitchFamily="34" charset="0"/>
                      </a:endParaRPr>
                    </a:p>
                  </a:txBody>
                  <a:tcPr marL="68580" marR="68580" marT="68580" marB="68580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2020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Light SemiCondensed" pitchFamily="34" charset="0"/>
                        <a:cs typeface="DejaVu Sans" pitchFamily="34" charset="0"/>
                      </a:endParaRPr>
                    </a:p>
                  </a:txBody>
                  <a:tcPr marL="68580" marR="68580" marT="68580" marB="68580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157</a:t>
                      </a:r>
                    </a:p>
                  </a:txBody>
                  <a:tcPr marL="68580" marR="68580" marT="68580" marB="68580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183</a:t>
                      </a:r>
                    </a:p>
                  </a:txBody>
                  <a:tcPr marL="68580" marR="68580" marT="68580" marB="68580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160</a:t>
                      </a:r>
                    </a:p>
                  </a:txBody>
                  <a:tcPr marL="68580" marR="68580" marT="68580" marB="68580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156</a:t>
                      </a:r>
                    </a:p>
                  </a:txBody>
                  <a:tcPr marL="68580" marR="68580" marT="68580" marB="68580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142</a:t>
                      </a:r>
                    </a:p>
                  </a:txBody>
                  <a:tcPr marL="68580" marR="68580" marT="68580" marB="68580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189</a:t>
                      </a:r>
                    </a:p>
                  </a:txBody>
                  <a:tcPr marL="68580" marR="68580" marT="68580" marB="68580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185</a:t>
                      </a:r>
                    </a:p>
                  </a:txBody>
                  <a:tcPr marL="68580" marR="68580" marT="68580" marB="68580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178</a:t>
                      </a:r>
                    </a:p>
                  </a:txBody>
                  <a:tcPr marL="68580" marR="68580" marT="68580" marB="68580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190</a:t>
                      </a:r>
                    </a:p>
                  </a:txBody>
                  <a:tcPr marL="68580" marR="68580" marT="68580" marB="68580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183</a:t>
                      </a:r>
                    </a:p>
                  </a:txBody>
                  <a:tcPr marL="68580" marR="68580" marT="68580" marB="68580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200</a:t>
                      </a:r>
                    </a:p>
                  </a:txBody>
                  <a:tcPr marL="68580" marR="68580" marT="68580" marB="68580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193</a:t>
                      </a:r>
                    </a:p>
                  </a:txBody>
                  <a:tcPr marL="68580" marR="68580" marT="68580" marB="68580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197</a:t>
                      </a:r>
                    </a:p>
                  </a:txBody>
                  <a:tcPr marL="68580" marR="68580" marT="68580" marB="68580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208</a:t>
                      </a:r>
                    </a:p>
                  </a:txBody>
                  <a:tcPr marL="68580" marR="68580" marT="68580" marB="68580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783" name="Group 87"/>
          <p:cNvGraphicFramePr>
            <a:graphicFrameLocks noGrp="1"/>
          </p:cNvGraphicFramePr>
          <p:nvPr/>
        </p:nvGraphicFramePr>
        <p:xfrm>
          <a:off x="428625" y="6215063"/>
          <a:ext cx="5715000" cy="274320"/>
        </p:xfrm>
        <a:graphic>
          <a:graphicData uri="http://schemas.openxmlformats.org/drawingml/2006/table">
            <a:tbl>
              <a:tblPr/>
              <a:tblGrid>
                <a:gridCol w="39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11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2007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Light SemiCondensed" pitchFamily="34" charset="0"/>
                        <a:cs typeface="DejaVu Sans" pitchFamily="34" charset="0"/>
                      </a:endParaRPr>
                    </a:p>
                  </a:txBody>
                  <a:tcPr marL="68580" marR="68580" marT="68580" marB="68580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2008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Light SemiCondensed" pitchFamily="34" charset="0"/>
                        <a:cs typeface="DejaVu Sans" pitchFamily="34" charset="0"/>
                      </a:endParaRPr>
                    </a:p>
                  </a:txBody>
                  <a:tcPr marL="68580" marR="68580" marT="68580" marB="68580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2009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Light SemiCondensed" pitchFamily="34" charset="0"/>
                        <a:cs typeface="DejaVu Sans" pitchFamily="34" charset="0"/>
                      </a:endParaRPr>
                    </a:p>
                  </a:txBody>
                  <a:tcPr marL="68580" marR="68580" marT="68580" marB="68580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2010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Light SemiCondensed" pitchFamily="34" charset="0"/>
                        <a:cs typeface="DejaVu Sans" pitchFamily="34" charset="0"/>
                      </a:endParaRPr>
                    </a:p>
                  </a:txBody>
                  <a:tcPr marL="68580" marR="68580" marT="68580" marB="68580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2011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Light SemiCondensed" pitchFamily="34" charset="0"/>
                        <a:cs typeface="DejaVu Sans" pitchFamily="34" charset="0"/>
                      </a:endParaRPr>
                    </a:p>
                  </a:txBody>
                  <a:tcPr marL="68580" marR="68580" marT="68580" marB="68580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2012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Light SemiCondensed" pitchFamily="34" charset="0"/>
                        <a:cs typeface="DejaVu Sans" pitchFamily="34" charset="0"/>
                      </a:endParaRPr>
                    </a:p>
                  </a:txBody>
                  <a:tcPr marL="68580" marR="68580" marT="68580" marB="68580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2013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Light SemiCondensed" pitchFamily="34" charset="0"/>
                        <a:cs typeface="DejaVu Sans" pitchFamily="34" charset="0"/>
                      </a:endParaRPr>
                    </a:p>
                  </a:txBody>
                  <a:tcPr marL="68580" marR="68580" marT="68580" marB="68580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2014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Light SemiCondensed" pitchFamily="34" charset="0"/>
                        <a:cs typeface="DejaVu Sans" pitchFamily="34" charset="0"/>
                      </a:endParaRPr>
                    </a:p>
                  </a:txBody>
                  <a:tcPr marL="68580" marR="68580" marT="68580" marB="68580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2015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Light SemiCondensed" pitchFamily="34" charset="0"/>
                        <a:cs typeface="DejaVu Sans" pitchFamily="34" charset="0"/>
                      </a:endParaRPr>
                    </a:p>
                  </a:txBody>
                  <a:tcPr marL="68580" marR="68580" marT="68580" marB="68580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2016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Light SemiCondensed" pitchFamily="34" charset="0"/>
                        <a:cs typeface="DejaVu Sans" pitchFamily="34" charset="0"/>
                      </a:endParaRPr>
                    </a:p>
                  </a:txBody>
                  <a:tcPr marL="68580" marR="68580" marT="68580" marB="68580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2017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Light SemiCondensed" pitchFamily="34" charset="0"/>
                        <a:cs typeface="DejaVu Sans" pitchFamily="34" charset="0"/>
                      </a:endParaRPr>
                    </a:p>
                  </a:txBody>
                  <a:tcPr marL="68580" marR="68580" marT="68580" marB="68580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2018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Light SemiCondensed" pitchFamily="34" charset="0"/>
                        <a:cs typeface="DejaVu Sans" pitchFamily="34" charset="0"/>
                      </a:endParaRPr>
                    </a:p>
                  </a:txBody>
                  <a:tcPr marL="68580" marR="68580" marT="68580" marB="68580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2019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Light SemiCondensed" pitchFamily="34" charset="0"/>
                        <a:cs typeface="DejaVu Sans" pitchFamily="34" charset="0"/>
                      </a:endParaRPr>
                    </a:p>
                  </a:txBody>
                  <a:tcPr marL="68580" marR="68580" marT="68580" marB="68580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 SemiCondensed" pitchFamily="34" charset="0"/>
                          <a:cs typeface="DejaVu Sans" pitchFamily="34" charset="0"/>
                        </a:rPr>
                        <a:t>2020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Light SemiCondensed" pitchFamily="34" charset="0"/>
                        <a:cs typeface="DejaVu Sans" pitchFamily="34" charset="0"/>
                      </a:endParaRPr>
                    </a:p>
                  </a:txBody>
                  <a:tcPr marL="68580" marR="68580" marT="68580" marB="68580" anchor="ctr" horzOverflow="overflow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777" name="Rectangle 1"/>
          <p:cNvSpPr>
            <a:spLocks noChangeArrowheads="1"/>
          </p:cNvSpPr>
          <p:nvPr/>
        </p:nvSpPr>
        <p:spPr bwMode="auto">
          <a:xfrm>
            <a:off x="0" y="0"/>
            <a:ext cx="121443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br>
              <a:rPr lang="pt-PT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pt-PT" sz="6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/>
            <a:r>
              <a:rPr lang="pt-PT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PT" sz="297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PT" sz="600">
              <a:latin typeface="Arial" charset="0"/>
              <a:cs typeface="Arial" charset="0"/>
            </a:endParaRPr>
          </a:p>
          <a:p>
            <a:pPr eaLnBrk="0" hangingPunct="0"/>
            <a:br>
              <a:rPr lang="pt-PT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pt-PT" sz="6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/>
            <a:br>
              <a:rPr lang="pt-PT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pt-PT" sz="6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/>
            <a:r>
              <a:rPr lang="pt-PT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pt-PT" sz="6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/>
            <a:br>
              <a:rPr lang="pt-PT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pt-PT" sz="6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/>
            <a:br>
              <a:rPr lang="pt-PT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pt-PT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78" name="Picture 2" descr="C:\Users\natal\AppData\Local\Temp\lu9376w4w6.tmp\lu9376w4x3_tmp_5eefbc8653bbdad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357438"/>
            <a:ext cx="60007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79" name="7 Rectángulo"/>
          <p:cNvSpPr>
            <a:spLocks noChangeArrowheads="1"/>
          </p:cNvSpPr>
          <p:nvPr/>
        </p:nvSpPr>
        <p:spPr bwMode="auto">
          <a:xfrm>
            <a:off x="6443663" y="2492375"/>
            <a:ext cx="250031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>
                <a:solidFill>
                  <a:srgbClr val="000000"/>
                </a:solidFill>
                <a:cs typeface="Times New Roman" pitchFamily="18" charset="0"/>
              </a:rPr>
              <a:t>Entre 2007 y 2020 se ha producido un aumento en el número de suicidios en Canarias</a:t>
            </a:r>
          </a:p>
          <a:p>
            <a:endParaRPr lang="pt-PT" sz="200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pt-PT" sz="2000">
                <a:solidFill>
                  <a:srgbClr val="000000"/>
                </a:solidFill>
                <a:cs typeface="Times New Roman" pitchFamily="18" charset="0"/>
              </a:rPr>
              <a:t>Aunque han habido años en los que se han producido descensos, </a:t>
            </a:r>
            <a:r>
              <a:rPr lang="pt-PT" sz="2000" b="1">
                <a:solidFill>
                  <a:srgbClr val="000000"/>
                </a:solidFill>
                <a:cs typeface="Times New Roman" pitchFamily="18" charset="0"/>
              </a:rPr>
              <a:t>la tendencia global ha sido ascendente</a:t>
            </a:r>
            <a:endParaRPr lang="es-ES" sz="2000" b="1"/>
          </a:p>
        </p:txBody>
      </p:sp>
      <p:sp>
        <p:nvSpPr>
          <p:cNvPr id="29780" name="8 CuadroTexto"/>
          <p:cNvSpPr txBox="1">
            <a:spLocks noChangeArrowheads="1"/>
          </p:cNvSpPr>
          <p:nvPr/>
        </p:nvSpPr>
        <p:spPr bwMode="auto">
          <a:xfrm>
            <a:off x="428625" y="6581775"/>
            <a:ext cx="571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i="1"/>
              <a:t>Fuente: </a:t>
            </a:r>
            <a:r>
              <a:rPr lang="pt-PT" sz="1200" i="1"/>
              <a:t>Instituto Canario de Estadisitica (ISTAC)</a:t>
            </a:r>
            <a:endParaRPr lang="es-ES" sz="120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84213" y="1700213"/>
            <a:ext cx="7772400" cy="1900237"/>
          </a:xfrm>
          <a:ln w="12600"/>
        </p:spPr>
        <p:txBody>
          <a:bodyPr lIns="46800" tIns="46800" rIns="46800" bIns="46800" spc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4000" b="1" spc="-1" dirty="0">
                <a:solidFill>
                  <a:srgbClr val="333399"/>
                </a:solidFill>
                <a:latin typeface="Arial"/>
                <a:ea typeface="Tahoma"/>
              </a:rPr>
              <a:t> </a:t>
            </a:r>
            <a:r>
              <a:rPr lang="es-ES" sz="4000" spc="-1" dirty="0">
                <a:solidFill>
                  <a:srgbClr val="333399"/>
                </a:solidFill>
                <a:latin typeface="Arial"/>
                <a:ea typeface="Tahoma"/>
              </a:rPr>
              <a:t> </a:t>
            </a:r>
            <a:endParaRPr lang="es-ES" sz="40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OE7. Mitigar probable efecto negativo de la pandemia.…"/>
          <p:cNvSpPr/>
          <p:nvPr/>
        </p:nvSpPr>
        <p:spPr>
          <a:xfrm>
            <a:off x="971550" y="1773238"/>
            <a:ext cx="7454900" cy="47998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>
            <a:spAutoFit/>
          </a:bodyPr>
          <a:lstStyle/>
          <a:p>
            <a:pPr marL="339725" indent="-339725">
              <a:lnSpc>
                <a:spcPct val="150000"/>
              </a:lnSpc>
              <a:buClr>
                <a:srgbClr val="6666FF"/>
              </a:buClr>
              <a:buSzPct val="60000"/>
              <a:buFont typeface="StarSymbol"/>
              <a:buNone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400" b="1" dirty="0">
                <a:solidFill>
                  <a:srgbClr val="FF6600"/>
                </a:solidFill>
                <a:latin typeface="Bahnschrift Light SemiCondensed" pitchFamily="34" charset="0"/>
                <a:cs typeface="Arial" charset="0"/>
              </a:rPr>
              <a:t>7.</a:t>
            </a:r>
            <a:r>
              <a:rPr lang="es-ES" sz="2400" b="1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 Mitigar probable efecto negativo de la Pandemia </a:t>
            </a:r>
            <a:endParaRPr lang="es-ES" sz="2400" dirty="0">
              <a:latin typeface="Bahnschrift Light SemiCondensed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Perspectiva transversal</a:t>
            </a:r>
            <a:endParaRPr lang="es-ES" sz="2000" dirty="0">
              <a:latin typeface="Bahnschrift Light SemiCondensed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Mitigar efectos socioeconómicos negativos</a:t>
            </a: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endParaRPr lang="es-ES" sz="2000" dirty="0">
              <a:solidFill>
                <a:srgbClr val="000000"/>
              </a:solidFill>
              <a:latin typeface="Bahnschrift Light SemiCondensed" pitchFamily="34" charset="0"/>
              <a:cs typeface="Arial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endParaRPr lang="es-ES" sz="2000" dirty="0">
              <a:solidFill>
                <a:srgbClr val="000000"/>
              </a:solidFill>
              <a:latin typeface="Bahnschrift Light SemiCondensed" pitchFamily="34" charset="0"/>
              <a:cs typeface="Arial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endParaRPr lang="es-ES" sz="2000" dirty="0">
              <a:solidFill>
                <a:srgbClr val="000000"/>
              </a:solidFill>
              <a:latin typeface="Bahnschrift Light SemiCondensed" pitchFamily="34" charset="0"/>
              <a:cs typeface="Arial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endParaRPr lang="es-ES" sz="2000" dirty="0">
              <a:latin typeface="Bahnschrift Light SemiCondensed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Información – formación dirigida a mitigar los efectos negativos de la pandemia sobre la salud mental de los profesionales sanitarios y no sanitarios de primera línea</a:t>
            </a:r>
            <a:endParaRPr lang="es-ES" sz="2000" dirty="0">
              <a:latin typeface="Bahnschrift Light SemiCondensed" pitchFamily="34" charset="0"/>
            </a:endParaRPr>
          </a:p>
        </p:txBody>
      </p:sp>
      <p:sp>
        <p:nvSpPr>
          <p:cNvPr id="156" name="Programa PCSC Objetivos y Acciones"/>
          <p:cNvSpPr/>
          <p:nvPr/>
        </p:nvSpPr>
        <p:spPr>
          <a:xfrm>
            <a:off x="576263" y="269875"/>
            <a:ext cx="7715250" cy="94615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 anchor="b">
            <a:spAutoFit/>
          </a:bodyPr>
          <a:lstStyle/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800" b="1" dirty="0">
                <a:solidFill>
                  <a:srgbClr val="333399"/>
                </a:solidFill>
                <a:latin typeface="Bahnschrift Light SemiCondensed" pitchFamily="34" charset="0"/>
                <a:cs typeface="Arial" charset="0"/>
              </a:rPr>
              <a:t>Programa PCSC</a:t>
            </a:r>
            <a:br>
              <a:rPr lang="es-ES_tradnl" sz="2800" dirty="0">
                <a:latin typeface="Bahnschrift Light SemiCondensed" pitchFamily="34" charset="0"/>
              </a:rPr>
            </a:br>
            <a:r>
              <a:rPr lang="es-ES" sz="2800" b="1" dirty="0">
                <a:solidFill>
                  <a:srgbClr val="FF6600"/>
                </a:solidFill>
                <a:latin typeface="Bahnschrift Light SemiCondensed" pitchFamily="34" charset="0"/>
                <a:cs typeface="Arial" charset="0"/>
              </a:rPr>
              <a:t>Objetivos y Acciones</a:t>
            </a:r>
            <a:endParaRPr lang="es-ES" sz="2800" dirty="0">
              <a:solidFill>
                <a:srgbClr val="FF6600"/>
              </a:solidFill>
              <a:latin typeface="Bahnschrift Light SemiCondensed" pitchFamily="34" charset="0"/>
            </a:endParaRPr>
          </a:p>
        </p:txBody>
      </p:sp>
      <p:sp>
        <p:nvSpPr>
          <p:cNvPr id="51205" name="AutoShape 4" descr="IMG_82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1206" name="AutoShape 6" descr="IMG_82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1207" name="AutoShape 8" descr="IMG_82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51208" name="Picture 9" descr="C:\Users\natal\Desktop\thumbnail_IMG_82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429000"/>
            <a:ext cx="21383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3"/>
          <a:srcRect l="31847" t="14217" r="32687" b="49979"/>
          <a:stretch>
            <a:fillRect/>
          </a:stretch>
        </p:blipFill>
        <p:spPr bwMode="auto">
          <a:xfrm>
            <a:off x="2051050" y="3429000"/>
            <a:ext cx="2808288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85800" y="1700213"/>
            <a:ext cx="7772400" cy="1900237"/>
          </a:xfrm>
          <a:ln w="12600"/>
        </p:spPr>
        <p:txBody>
          <a:bodyPr lIns="46800" tIns="46800" rIns="46800" bIns="46800" spc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4000" b="1" spc="-1">
                <a:solidFill>
                  <a:srgbClr val="333399"/>
                </a:solidFill>
                <a:latin typeface="Arial"/>
                <a:ea typeface="Tahoma"/>
              </a:rPr>
              <a:t> </a:t>
            </a:r>
            <a:r>
              <a:rPr lang="es-ES" sz="4000" spc="-1">
                <a:solidFill>
                  <a:srgbClr val="333399"/>
                </a:solidFill>
                <a:latin typeface="Arial"/>
                <a:ea typeface="Tahoma"/>
              </a:rPr>
              <a:t> </a:t>
            </a:r>
            <a:endParaRPr lang="es-ES" sz="40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971550" y="4365625"/>
            <a:ext cx="7200900" cy="1273175"/>
          </a:xfrm>
          <a:noFill/>
          <a:ln w="12600"/>
        </p:spPr>
        <p:txBody>
          <a:bodyPr lIns="46800" tIns="46800" rIns="46800" bIns="46800" spcCol="0" anchor="t">
            <a:noAutofit/>
          </a:bodyPr>
          <a:lstStyle/>
          <a:p>
            <a:pPr eaLnBrk="1" fontAlgn="auto" hangingPunct="1">
              <a:spcBef>
                <a:spcPts val="1199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s-ES" sz="3200" spc="-1">
                <a:solidFill>
                  <a:srgbClr val="000000"/>
                </a:solidFill>
                <a:latin typeface="Arial"/>
                <a:ea typeface="Tahoma"/>
              </a:rPr>
              <a:t> </a:t>
            </a:r>
            <a:endParaRPr lang="es-ES" sz="3200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9" name="Incluye no solo qué debe hacerse, sino también el cómo (marco general para el desarrollo).…"/>
          <p:cNvSpPr/>
          <p:nvPr/>
        </p:nvSpPr>
        <p:spPr>
          <a:xfrm>
            <a:off x="295275" y="1628775"/>
            <a:ext cx="8478838" cy="4202113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>
            <a:spAutoFit/>
          </a:bodyPr>
          <a:lstStyle/>
          <a:p>
            <a:pPr marL="339725" indent="-339725">
              <a:buClr>
                <a:srgbClr val="6666FF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4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Incluye lo que </a:t>
            </a:r>
            <a:r>
              <a:rPr lang="es-ES" sz="2400" b="1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debe</a:t>
            </a:r>
            <a:r>
              <a:rPr lang="es-ES" sz="24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 hacerse, y el </a:t>
            </a:r>
            <a:r>
              <a:rPr lang="es-ES" sz="2400" b="1" i="1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cómo</a:t>
            </a:r>
            <a:r>
              <a:rPr lang="es-ES" sz="24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 </a:t>
            </a:r>
            <a:r>
              <a:rPr lang="es-ES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(marco general para el desarrollo). </a:t>
            </a:r>
            <a:endParaRPr lang="es-ES">
              <a:latin typeface="Bahnschrift Light SemiCondensed" pitchFamily="34" charset="0"/>
            </a:endParaRPr>
          </a:p>
          <a:p>
            <a:pPr marL="339725" indent="-339725"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endParaRPr lang="es-ES">
              <a:latin typeface="Bahnschrift Light SemiCondensed" pitchFamily="34" charset="0"/>
            </a:endParaRPr>
          </a:p>
          <a:p>
            <a:pPr marL="339725" indent="-339725">
              <a:buClr>
                <a:srgbClr val="6666FF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400" b="1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Cada acción </a:t>
            </a:r>
            <a:r>
              <a:rPr lang="es-ES" sz="24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incluye:</a:t>
            </a:r>
            <a:endParaRPr lang="es-ES" sz="2400">
              <a:latin typeface="Bahnschrift Light SemiCondensed" pitchFamily="34" charset="0"/>
            </a:endParaRPr>
          </a:p>
          <a:p>
            <a:pPr marL="1081088" lvl="1" indent="-339725"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Análisis de la situación específico</a:t>
            </a:r>
            <a:endParaRPr lang="es-ES" sz="2000">
              <a:latin typeface="Bahnschrift Light SemiCondensed" pitchFamily="34" charset="0"/>
            </a:endParaRPr>
          </a:p>
          <a:p>
            <a:pPr marL="1081088" lvl="1" indent="-339725"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Revisión del conocimiento científico (“evidencia”)</a:t>
            </a:r>
            <a:endParaRPr lang="es-ES" sz="2000">
              <a:latin typeface="Bahnschrift Light SemiCondensed" pitchFamily="34" charset="0"/>
            </a:endParaRPr>
          </a:p>
          <a:p>
            <a:pPr marL="1081088" lvl="1" indent="-339725"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Recomendaciones para el desarrollo de la acción (caracterización general)</a:t>
            </a:r>
            <a:endParaRPr lang="es-ES" sz="2000">
              <a:latin typeface="Bahnschrift Light SemiCondensed" pitchFamily="34" charset="0"/>
            </a:endParaRPr>
          </a:p>
          <a:p>
            <a:pPr marL="1081088" lvl="1" indent="-339725"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Dificultades potenciales</a:t>
            </a:r>
            <a:endParaRPr lang="es-ES" sz="2000">
              <a:latin typeface="Bahnschrift Light SemiCondensed" pitchFamily="34" charset="0"/>
            </a:endParaRPr>
          </a:p>
          <a:p>
            <a:pPr marL="1081088" lvl="1" indent="-339725"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Responsables</a:t>
            </a:r>
            <a:endParaRPr lang="es-ES" sz="2000">
              <a:latin typeface="Bahnschrift Light SemiCondensed" pitchFamily="34" charset="0"/>
            </a:endParaRPr>
          </a:p>
          <a:p>
            <a:pPr marL="1081088" lvl="1" indent="-339725"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Indicadores</a:t>
            </a:r>
            <a:endParaRPr lang="es-ES" sz="2000">
              <a:latin typeface="Bahnschrift Light SemiCondensed" pitchFamily="34" charset="0"/>
            </a:endParaRPr>
          </a:p>
          <a:p>
            <a:pPr marL="339725" indent="-339725"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endParaRPr lang="es-ES" sz="2000">
              <a:latin typeface="Bahnschrift Light SemiCondensed" pitchFamily="34" charset="0"/>
            </a:endParaRPr>
          </a:p>
          <a:p>
            <a:pPr marL="339725" indent="-339725">
              <a:buClr>
                <a:srgbClr val="6666FF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400" b="1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Priorización y cronograma: </a:t>
            </a:r>
            <a:endParaRPr lang="es-ES" sz="2400">
              <a:latin typeface="Bahnschrift Light SemiCondensed" pitchFamily="34" charset="0"/>
            </a:endParaRPr>
          </a:p>
          <a:p>
            <a:pPr marL="1081088" lvl="1" indent="-339725"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En sección específica. Incluye todas las acciones</a:t>
            </a:r>
            <a:endParaRPr lang="es-ES" sz="2000">
              <a:latin typeface="Bahnschrift Light SemiCondensed" pitchFamily="34" charset="0"/>
            </a:endParaRPr>
          </a:p>
        </p:txBody>
      </p:sp>
      <p:sp>
        <p:nvSpPr>
          <p:cNvPr id="160" name="Programa PCSC Acciones"/>
          <p:cNvSpPr/>
          <p:nvPr/>
        </p:nvSpPr>
        <p:spPr>
          <a:xfrm>
            <a:off x="576263" y="269875"/>
            <a:ext cx="7715250" cy="94615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 anchor="b">
            <a:spAutoFit/>
          </a:bodyPr>
          <a:lstStyle/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800" b="1">
                <a:solidFill>
                  <a:srgbClr val="333399"/>
                </a:solidFill>
                <a:latin typeface="Bahnschrift Light SemiCondensed" pitchFamily="34" charset="0"/>
                <a:cs typeface="Arial" charset="0"/>
              </a:rPr>
              <a:t>Programa PCSC</a:t>
            </a:r>
            <a:br>
              <a:rPr lang="es-ES_tradnl" sz="2800">
                <a:latin typeface="Bahnschrift Light SemiCondensed" pitchFamily="34" charset="0"/>
              </a:rPr>
            </a:br>
            <a:r>
              <a:rPr lang="es-ES" sz="2800" b="1">
                <a:solidFill>
                  <a:srgbClr val="FF6600"/>
                </a:solidFill>
                <a:latin typeface="Bahnschrift Light SemiCondensed" pitchFamily="34" charset="0"/>
                <a:cs typeface="Arial" charset="0"/>
              </a:rPr>
              <a:t>Acciones</a:t>
            </a:r>
            <a:endParaRPr lang="es-ES" sz="2800">
              <a:solidFill>
                <a:srgbClr val="FF6600"/>
              </a:solidFill>
              <a:latin typeface="Bahnschrift Light SemiCondensed" pitchFamily="34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Acciones desarrolladas"/>
          <p:cNvSpPr/>
          <p:nvPr/>
        </p:nvSpPr>
        <p:spPr>
          <a:xfrm>
            <a:off x="1214438" y="2357438"/>
            <a:ext cx="6670675" cy="760412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 algn="ctr">
              <a:defRPr/>
            </a:pPr>
            <a:r>
              <a:rPr lang="es-ES" sz="4400" b="1">
                <a:solidFill>
                  <a:srgbClr val="FF6600"/>
                </a:solidFill>
                <a:latin typeface="Bahnschrift Light SemiCondensed" pitchFamily="34" charset="0"/>
                <a:cs typeface="Arial" charset="0"/>
              </a:rPr>
              <a:t>Acciones desarrolladas</a:t>
            </a:r>
            <a:endParaRPr lang="es-ES" sz="4400">
              <a:solidFill>
                <a:srgbClr val="FF6600"/>
              </a:solidFill>
              <a:latin typeface="Bahnschrift Light SemiCondensed" pitchFamily="34" charset="0"/>
            </a:endParaRP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789363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85800" y="1700213"/>
            <a:ext cx="7772400" cy="1900237"/>
          </a:xfrm>
          <a:ln w="12600"/>
        </p:spPr>
        <p:txBody>
          <a:bodyPr lIns="46800" tIns="46800" rIns="46800" bIns="46800" spc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4000" b="1" spc="-1">
                <a:solidFill>
                  <a:srgbClr val="333399"/>
                </a:solidFill>
                <a:latin typeface="Arial"/>
                <a:ea typeface="Tahoma"/>
              </a:rPr>
              <a:t> </a:t>
            </a:r>
            <a:r>
              <a:rPr lang="es-ES" sz="4000" spc="-1">
                <a:solidFill>
                  <a:srgbClr val="333399"/>
                </a:solidFill>
                <a:latin typeface="Arial"/>
                <a:ea typeface="Tahoma"/>
              </a:rPr>
              <a:t> </a:t>
            </a:r>
            <a:endParaRPr lang="es-ES" sz="40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971550" y="4365625"/>
            <a:ext cx="7200900" cy="1273175"/>
          </a:xfrm>
          <a:noFill/>
          <a:ln w="12600"/>
        </p:spPr>
        <p:txBody>
          <a:bodyPr lIns="46800" tIns="46800" rIns="46800" bIns="46800" spcCol="0" anchor="t">
            <a:noAutofit/>
          </a:bodyPr>
          <a:lstStyle/>
          <a:p>
            <a:pPr eaLnBrk="1" fontAlgn="auto" hangingPunct="1">
              <a:spcBef>
                <a:spcPts val="1199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s-ES" sz="3200" spc="-1">
                <a:solidFill>
                  <a:srgbClr val="000000"/>
                </a:solidFill>
                <a:latin typeface="Arial"/>
                <a:ea typeface="Tahoma"/>
              </a:rPr>
              <a:t> </a:t>
            </a:r>
            <a:endParaRPr lang="es-ES" sz="3200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2" name="Diversas acciones desarrolladas previas al Plan de Salud Mental de Canarias y al Programa de Prevención de la Conducta Suicida en Canarias (SCS, 2021):…"/>
          <p:cNvSpPr/>
          <p:nvPr/>
        </p:nvSpPr>
        <p:spPr>
          <a:xfrm>
            <a:off x="331788" y="1800225"/>
            <a:ext cx="8478837" cy="418465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>
            <a:spAutoFit/>
          </a:bodyPr>
          <a:lstStyle/>
          <a:p>
            <a:pPr marL="339725" indent="-339725">
              <a:lnSpc>
                <a:spcPct val="140000"/>
              </a:lnSpc>
              <a:buClr>
                <a:srgbClr val="6666FF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4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Acciones desarrolladas </a:t>
            </a:r>
            <a:r>
              <a:rPr lang="es-ES" sz="2400" b="1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previas</a:t>
            </a:r>
            <a:r>
              <a:rPr lang="es-ES" sz="24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 al Plan de Salud Mental de Canarias y al Programa de Prevención de la Conducta Suicida en Canarias (SCS, 2021):</a:t>
            </a:r>
            <a:endParaRPr lang="es-ES" sz="2400">
              <a:latin typeface="Bahnschrift Light SemiCondensed" pitchFamily="34" charset="0"/>
            </a:endParaRPr>
          </a:p>
          <a:p>
            <a:pPr marL="742950" lvl="1" indent="-285750">
              <a:lnSpc>
                <a:spcPct val="14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Formación a profesionales sanitarios</a:t>
            </a:r>
            <a:endParaRPr lang="es-ES" sz="2000">
              <a:latin typeface="Bahnschrift Light SemiCondensed" pitchFamily="34" charset="0"/>
            </a:endParaRPr>
          </a:p>
          <a:p>
            <a:pPr marL="742950" lvl="1" indent="-285750">
              <a:lnSpc>
                <a:spcPct val="14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Formación a profesionales no sanitarios</a:t>
            </a:r>
            <a:endParaRPr lang="es-ES" sz="2000">
              <a:latin typeface="Bahnschrift Light SemiCondensed" pitchFamily="34" charset="0"/>
            </a:endParaRPr>
          </a:p>
          <a:p>
            <a:pPr marL="742950" lvl="1" indent="-285750">
              <a:lnSpc>
                <a:spcPct val="14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Herramientas para la consulta – Atención Primaria</a:t>
            </a:r>
            <a:endParaRPr lang="es-ES" sz="2000">
              <a:latin typeface="Bahnschrift Light SemiCondensed" pitchFamily="34" charset="0"/>
            </a:endParaRPr>
          </a:p>
          <a:p>
            <a:pPr marL="742950" lvl="1" indent="-285750">
              <a:lnSpc>
                <a:spcPct val="14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Registro de la conducta suicida</a:t>
            </a:r>
            <a:endParaRPr lang="es-ES" sz="2000">
              <a:latin typeface="Bahnschrift Light SemiCondensed" pitchFamily="34" charset="0"/>
            </a:endParaRPr>
          </a:p>
          <a:p>
            <a:pPr marL="742950" lvl="1" indent="-285750">
              <a:lnSpc>
                <a:spcPct val="140000"/>
              </a:lnSpc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Informes epidemiológicos</a:t>
            </a:r>
            <a:endParaRPr lang="es-ES" sz="2000">
              <a:latin typeface="Bahnschrift Light SemiCondensed" pitchFamily="34" charset="0"/>
            </a:endParaRPr>
          </a:p>
          <a:p>
            <a:pPr marL="742950" lvl="1" indent="-285750">
              <a:lnSpc>
                <a:spcPct val="140000"/>
              </a:lnSpc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endParaRPr lang="es-ES" sz="2000">
              <a:latin typeface="Bahnschrift Light SemiCondensed" pitchFamily="34" charset="0"/>
            </a:endParaRPr>
          </a:p>
        </p:txBody>
      </p:sp>
      <p:sp>
        <p:nvSpPr>
          <p:cNvPr id="183" name="Acciones desarrolladas…"/>
          <p:cNvSpPr/>
          <p:nvPr/>
        </p:nvSpPr>
        <p:spPr>
          <a:xfrm>
            <a:off x="576263" y="269875"/>
            <a:ext cx="7715250" cy="94615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 anchor="b">
            <a:spAutoFit/>
          </a:bodyPr>
          <a:lstStyle/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800" b="1">
                <a:solidFill>
                  <a:srgbClr val="333399"/>
                </a:solidFill>
                <a:latin typeface="Bahnschrift Light SemiCondensed" pitchFamily="34" charset="0"/>
                <a:cs typeface="Arial" charset="0"/>
              </a:rPr>
              <a:t>Acciones desarrolladas</a:t>
            </a:r>
            <a:endParaRPr lang="es-ES" sz="2800">
              <a:latin typeface="Bahnschrift Light SemiCondensed" pitchFamily="34" charset="0"/>
            </a:endParaRPr>
          </a:p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800" b="1">
                <a:solidFill>
                  <a:srgbClr val="FF6600"/>
                </a:solidFill>
                <a:latin typeface="Bahnschrift Light SemiCondensed" pitchFamily="34" charset="0"/>
                <a:cs typeface="Arial" charset="0"/>
              </a:rPr>
              <a:t>Previas al PPCSC</a:t>
            </a:r>
            <a:endParaRPr lang="es-ES" sz="2800">
              <a:solidFill>
                <a:srgbClr val="FF6600"/>
              </a:solidFill>
              <a:latin typeface="Bahnschrift Light SemiCondensed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84213" y="1700213"/>
            <a:ext cx="7772400" cy="1900237"/>
          </a:xfrm>
          <a:ln w="12600"/>
        </p:spPr>
        <p:txBody>
          <a:bodyPr lIns="46800" tIns="46800" rIns="46800" bIns="46800" spc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4000" b="1" spc="-1">
                <a:solidFill>
                  <a:srgbClr val="333399"/>
                </a:solidFill>
                <a:latin typeface="Arial"/>
                <a:ea typeface="Tahoma"/>
              </a:rPr>
              <a:t> </a:t>
            </a:r>
            <a:r>
              <a:rPr lang="es-ES" sz="4000" spc="-1">
                <a:solidFill>
                  <a:srgbClr val="333399"/>
                </a:solidFill>
                <a:latin typeface="Arial"/>
                <a:ea typeface="Tahoma"/>
              </a:rPr>
              <a:t> </a:t>
            </a:r>
            <a:endParaRPr lang="es-ES" sz="40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Campaña dirigida a la población (2021). RadioTelevisión Canaria y Redes Sociales.…"/>
          <p:cNvSpPr/>
          <p:nvPr/>
        </p:nvSpPr>
        <p:spPr>
          <a:xfrm>
            <a:off x="323850" y="1773238"/>
            <a:ext cx="8416925" cy="111125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>
            <a:spAutoFit/>
          </a:bodyPr>
          <a:lstStyle/>
          <a:p>
            <a:pPr marL="339725" indent="-339725">
              <a:lnSpc>
                <a:spcPct val="140000"/>
              </a:lnSpc>
              <a:buClr>
                <a:srgbClr val="6666FF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400" b="1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Campaña dirigida a la población</a:t>
            </a:r>
            <a:r>
              <a:rPr lang="es-ES" sz="24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 (2021). RadioTelevisión Canaria y Redes Sociales.</a:t>
            </a:r>
            <a:r>
              <a:rPr lang="es-ES" sz="2400" b="1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 </a:t>
            </a:r>
            <a:endParaRPr lang="es-ES" sz="2400">
              <a:latin typeface="Bahnschrift Light SemiCondensed" pitchFamily="34" charset="0"/>
            </a:endParaRPr>
          </a:p>
        </p:txBody>
      </p:sp>
      <p:sp>
        <p:nvSpPr>
          <p:cNvPr id="187" name="Acciones desarrolladas…"/>
          <p:cNvSpPr/>
          <p:nvPr/>
        </p:nvSpPr>
        <p:spPr>
          <a:xfrm>
            <a:off x="576263" y="269875"/>
            <a:ext cx="7715250" cy="94615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 anchor="b">
            <a:spAutoFit/>
          </a:bodyPr>
          <a:lstStyle/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800" b="1">
                <a:solidFill>
                  <a:srgbClr val="333399"/>
                </a:solidFill>
                <a:latin typeface="Bahnschrift Light SemiCondensed" pitchFamily="34" charset="0"/>
                <a:cs typeface="Arial" charset="0"/>
              </a:rPr>
              <a:t>Acciones desarrolladas</a:t>
            </a:r>
            <a:endParaRPr lang="es-ES" sz="2800">
              <a:latin typeface="Bahnschrift Light SemiCondensed" pitchFamily="34" charset="0"/>
            </a:endParaRPr>
          </a:p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800" b="1">
                <a:solidFill>
                  <a:srgbClr val="FF6600"/>
                </a:solidFill>
                <a:latin typeface="Bahnschrift Light SemiCondensed" pitchFamily="34" charset="0"/>
                <a:cs typeface="Arial" charset="0"/>
              </a:rPr>
              <a:t>Posteriores al PPCSC</a:t>
            </a:r>
            <a:endParaRPr lang="es-ES" sz="2800">
              <a:solidFill>
                <a:srgbClr val="FF6600"/>
              </a:solidFill>
              <a:latin typeface="Bahnschrift Light SemiCondensed" pitchFamily="34" charset="0"/>
            </a:endParaRP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3663950"/>
            <a:ext cx="525780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8"/>
          <p:cNvSpPr>
            <a:spLocks noChangeArrowheads="1"/>
          </p:cNvSpPr>
          <p:nvPr/>
        </p:nvSpPr>
        <p:spPr bwMode="auto">
          <a:xfrm>
            <a:off x="684213" y="2997200"/>
            <a:ext cx="327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>
                <a:latin typeface="Arial" charset="0"/>
                <a:hlinkClick r:id="rId3"/>
              </a:rPr>
              <a:t>https://youtu.be/y4MDJ8nVslQ</a:t>
            </a:r>
            <a:endParaRPr lang="es-ES_tradnl">
              <a:latin typeface="Arial" charset="0"/>
            </a:endParaRPr>
          </a:p>
          <a:p>
            <a:endParaRPr lang="es-ES_tradnl">
              <a:latin typeface="Arial" charset="0"/>
            </a:endParaRP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684213" y="2997200"/>
            <a:ext cx="327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>
                <a:latin typeface="Arial" charset="0"/>
                <a:hlinkClick r:id="rId3"/>
              </a:rPr>
              <a:t>https://youtu.be/y4MDJ8nVslQ</a:t>
            </a:r>
            <a:endParaRPr lang="es-ES_tradnl">
              <a:latin typeface="Arial" charset="0"/>
            </a:endParaRPr>
          </a:p>
          <a:p>
            <a:endParaRPr lang="es-ES_tradnl">
              <a:latin typeface="Arial" charset="0"/>
            </a:endParaRP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684213" y="2997200"/>
            <a:ext cx="327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>
                <a:latin typeface="Arial" charset="0"/>
                <a:hlinkClick r:id="rId3"/>
              </a:rPr>
              <a:t>https://youtu.be/y4MDJ8nVslQ</a:t>
            </a:r>
            <a:endParaRPr lang="es-ES_tradnl">
              <a:latin typeface="Arial" charset="0"/>
            </a:endParaRPr>
          </a:p>
          <a:p>
            <a:endParaRPr lang="es-ES_tradnl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85800" y="1700213"/>
            <a:ext cx="7772400" cy="1900237"/>
          </a:xfrm>
          <a:ln w="12600"/>
        </p:spPr>
        <p:txBody>
          <a:bodyPr lIns="46800" tIns="46800" rIns="46800" bIns="46800" spc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4000" b="1" spc="-1">
                <a:solidFill>
                  <a:srgbClr val="333399"/>
                </a:solidFill>
                <a:latin typeface="Arial"/>
                <a:ea typeface="Tahoma"/>
              </a:rPr>
              <a:t> </a:t>
            </a:r>
            <a:r>
              <a:rPr lang="es-ES" sz="4000" spc="-1">
                <a:solidFill>
                  <a:srgbClr val="333399"/>
                </a:solidFill>
                <a:latin typeface="Arial"/>
                <a:ea typeface="Tahoma"/>
              </a:rPr>
              <a:t> </a:t>
            </a:r>
            <a:endParaRPr lang="es-ES" sz="40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Formación – Red de Atención a Adicciones (2021).…"/>
          <p:cNvSpPr/>
          <p:nvPr/>
        </p:nvSpPr>
        <p:spPr>
          <a:xfrm>
            <a:off x="468313" y="1989138"/>
            <a:ext cx="8478837" cy="3932237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>
            <a:spAutoFit/>
          </a:bodyPr>
          <a:lstStyle/>
          <a:p>
            <a:pPr marL="339725" indent="-339725">
              <a:lnSpc>
                <a:spcPct val="140000"/>
              </a:lnSpc>
              <a:buClr>
                <a:srgbClr val="6666FF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000" b="1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Formación  </a:t>
            </a: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a profesionales de la Red de Atención a Adicciones (2021)</a:t>
            </a:r>
            <a:endParaRPr lang="es-ES" sz="2000">
              <a:latin typeface="Bahnschrift Light SemiCondensed" pitchFamily="34" charset="0"/>
            </a:endParaRPr>
          </a:p>
          <a:p>
            <a:pPr marL="339725" indent="-339725">
              <a:lnSpc>
                <a:spcPct val="140000"/>
              </a:lnSpc>
              <a:buClr>
                <a:srgbClr val="6666FF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000" b="1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Formación  </a:t>
            </a: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a profesionales de la Red de Atención Primaria (2021)</a:t>
            </a:r>
            <a:endParaRPr lang="es-ES" sz="2000">
              <a:latin typeface="Bahnschrift Light SemiCondensed" pitchFamily="34" charset="0"/>
            </a:endParaRPr>
          </a:p>
          <a:p>
            <a:pPr marL="339725" indent="-339725">
              <a:lnSpc>
                <a:spcPct val="140000"/>
              </a:lnSpc>
              <a:buClr>
                <a:srgbClr val="6666FF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000" b="1">
                <a:solidFill>
                  <a:srgbClr val="000000"/>
                </a:solidFill>
                <a:latin typeface="Bahnschrift Light SemiCondensed" pitchFamily="34" charset="0"/>
              </a:rPr>
              <a:t>Documento técnico </a:t>
            </a: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</a:rPr>
              <a:t>con recomendaciones dirigido a diversas Consejerías e instituciones no sanitarias. </a:t>
            </a: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Mitigación de efectos de pandemia en profesionales </a:t>
            </a: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</a:rPr>
              <a:t>(2021)</a:t>
            </a:r>
            <a:endParaRPr lang="es-ES" sz="2000">
              <a:latin typeface="Bahnschrift Light SemiCondensed" pitchFamily="34" charset="0"/>
            </a:endParaRPr>
          </a:p>
          <a:p>
            <a:pPr marL="339725" indent="-339725">
              <a:lnSpc>
                <a:spcPct val="140000"/>
              </a:lnSpc>
              <a:buClr>
                <a:srgbClr val="6666FF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000" b="1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Formación  </a:t>
            </a: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a profesionales sanitarios del SCS. “Curso online de Promoción, Resiliencia y Abordaje de la Salud Mental”. Tres ediciones (2021-2022) </a:t>
            </a:r>
            <a:endParaRPr lang="es-ES" sz="2000">
              <a:latin typeface="Bahnschrift Light SemiCondensed" pitchFamily="34" charset="0"/>
            </a:endParaRPr>
          </a:p>
          <a:p>
            <a:pPr marL="339725" indent="-339725">
              <a:lnSpc>
                <a:spcPct val="140000"/>
              </a:lnSpc>
              <a:buClr>
                <a:srgbClr val="6666FF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000" b="1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Herramienta para consulta en AP</a:t>
            </a: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 (2022, actualización)</a:t>
            </a:r>
            <a:endParaRPr lang="es-ES" sz="2000">
              <a:latin typeface="Bahnschrift Light SemiCondensed" pitchFamily="34" charset="0"/>
            </a:endParaRPr>
          </a:p>
          <a:p>
            <a:pPr marL="339725" indent="-339725">
              <a:lnSpc>
                <a:spcPct val="140000"/>
              </a:lnSpc>
              <a:buClr>
                <a:srgbClr val="6666FF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000" b="1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Informes epidemiológicos</a:t>
            </a: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 anuales (2021, 2022)</a:t>
            </a:r>
          </a:p>
        </p:txBody>
      </p:sp>
      <p:sp>
        <p:nvSpPr>
          <p:cNvPr id="192" name="Acciones desarrolladas…"/>
          <p:cNvSpPr/>
          <p:nvPr/>
        </p:nvSpPr>
        <p:spPr>
          <a:xfrm>
            <a:off x="576263" y="269875"/>
            <a:ext cx="7715250" cy="94615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 anchor="b">
            <a:spAutoFit/>
          </a:bodyPr>
          <a:lstStyle/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800" b="1">
                <a:solidFill>
                  <a:srgbClr val="333399"/>
                </a:solidFill>
                <a:latin typeface="Bahnschrift Light SemiCondensed" pitchFamily="34" charset="0"/>
                <a:cs typeface="Arial" charset="0"/>
              </a:rPr>
              <a:t>Acciones desarrolladas</a:t>
            </a:r>
            <a:endParaRPr lang="es-ES" sz="2800">
              <a:latin typeface="Bahnschrift Light SemiCondensed" pitchFamily="34" charset="0"/>
            </a:endParaRPr>
          </a:p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800" b="1">
                <a:solidFill>
                  <a:srgbClr val="FF6600"/>
                </a:solidFill>
                <a:latin typeface="Bahnschrift Light SemiCondensed" pitchFamily="34" charset="0"/>
                <a:cs typeface="Arial" charset="0"/>
              </a:rPr>
              <a:t>Posteriores al PPCSC</a:t>
            </a:r>
            <a:endParaRPr lang="es-ES" sz="2800">
              <a:solidFill>
                <a:srgbClr val="FF6600"/>
              </a:solidFill>
              <a:latin typeface="Bahnschrift Light SemiCondensed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Formación – Red de Salud Mental (2022).…"/>
          <p:cNvSpPr/>
          <p:nvPr/>
        </p:nvSpPr>
        <p:spPr>
          <a:xfrm>
            <a:off x="539750" y="2060575"/>
            <a:ext cx="8424863" cy="179705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>
            <a:spAutoFit/>
          </a:bodyPr>
          <a:lstStyle/>
          <a:p>
            <a:pPr marL="339725" indent="-339725">
              <a:lnSpc>
                <a:spcPct val="140000"/>
              </a:lnSpc>
              <a:buClr>
                <a:srgbClr val="6666FF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000" b="1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Formación  </a:t>
            </a: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a profesionales de la </a:t>
            </a:r>
            <a:r>
              <a:rPr lang="es-ES" sz="2000" b="1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Red de Salud Mental</a:t>
            </a: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 (2022)</a:t>
            </a:r>
            <a:endParaRPr lang="es-ES" sz="2000">
              <a:latin typeface="Bahnschrift Light SemiCondensed" pitchFamily="34" charset="0"/>
            </a:endParaRPr>
          </a:p>
          <a:p>
            <a:pPr marL="339725" indent="-339725">
              <a:lnSpc>
                <a:spcPct val="140000"/>
              </a:lnSpc>
              <a:buClr>
                <a:srgbClr val="6666FF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Mejoras en el </a:t>
            </a:r>
            <a:r>
              <a:rPr lang="es-ES" sz="2000" b="1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Registro de la conducta suicida en HCE </a:t>
            </a: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(2022)</a:t>
            </a:r>
            <a:endParaRPr lang="es-ES" sz="2000">
              <a:latin typeface="Bahnschrift Light SemiCondensed" pitchFamily="34" charset="0"/>
            </a:endParaRPr>
          </a:p>
          <a:p>
            <a:pPr marL="339725" indent="-339725">
              <a:lnSpc>
                <a:spcPct val="140000"/>
              </a:lnSpc>
              <a:buClr>
                <a:srgbClr val="6666FF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000" b="1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Formación</a:t>
            </a: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 a profesionales de </a:t>
            </a:r>
            <a:r>
              <a:rPr lang="es-ES" sz="2000" b="1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medios de comunicación</a:t>
            </a: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 (en curso; prevista final 2022)</a:t>
            </a:r>
            <a:endParaRPr lang="es-ES" sz="2000">
              <a:latin typeface="Bahnschrift Light SemiCondensed" pitchFamily="34" charset="0"/>
            </a:endParaRPr>
          </a:p>
        </p:txBody>
      </p:sp>
      <p:sp>
        <p:nvSpPr>
          <p:cNvPr id="194" name="Acciones desarrolladas…"/>
          <p:cNvSpPr/>
          <p:nvPr/>
        </p:nvSpPr>
        <p:spPr>
          <a:xfrm>
            <a:off x="576263" y="269875"/>
            <a:ext cx="7715250" cy="94615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 anchor="b">
            <a:spAutoFit/>
          </a:bodyPr>
          <a:lstStyle/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800" b="1">
                <a:solidFill>
                  <a:srgbClr val="333399"/>
                </a:solidFill>
                <a:latin typeface="Bahnschrift Light SemiCondensed" pitchFamily="34" charset="0"/>
                <a:cs typeface="Arial" charset="0"/>
              </a:rPr>
              <a:t>Acciones desarrolladas</a:t>
            </a:r>
            <a:endParaRPr lang="es-ES" sz="2800">
              <a:latin typeface="Bahnschrift Light SemiCondensed" pitchFamily="34" charset="0"/>
            </a:endParaRPr>
          </a:p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800" b="1">
                <a:solidFill>
                  <a:srgbClr val="FF6600"/>
                </a:solidFill>
                <a:latin typeface="Bahnschrift Light SemiCondensed" pitchFamily="34" charset="0"/>
                <a:cs typeface="Arial" charset="0"/>
              </a:rPr>
              <a:t>Posteriores al PPCSC</a:t>
            </a:r>
            <a:endParaRPr lang="es-ES" sz="2800">
              <a:solidFill>
                <a:srgbClr val="FF6600"/>
              </a:solidFill>
              <a:latin typeface="Bahnschrift Light SemiCondensed" pitchFamily="34" charset="0"/>
            </a:endParaRPr>
          </a:p>
        </p:txBody>
      </p:sp>
      <p:pic>
        <p:nvPicPr>
          <p:cNvPr id="57347" name="Picture 7" descr="C:\Users\natal\AppData\Local\Microsoft\Windows\INetCache\IE\ZQXV3I7C\monitor-imagen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4221163"/>
            <a:ext cx="3024188" cy="1841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" name="Formación – Red de Salud Mental (2022).…"/>
          <p:cNvSpPr/>
          <p:nvPr/>
        </p:nvSpPr>
        <p:spPr>
          <a:xfrm>
            <a:off x="539750" y="3860800"/>
            <a:ext cx="5111750" cy="222408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>
            <a:spAutoFit/>
          </a:bodyPr>
          <a:lstStyle/>
          <a:p>
            <a:pPr marL="339725" indent="-339725">
              <a:lnSpc>
                <a:spcPct val="140000"/>
              </a:lnSpc>
              <a:buClr>
                <a:srgbClr val="6666FF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000" b="1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Formación</a:t>
            </a: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 a sanitarios del </a:t>
            </a:r>
            <a:r>
              <a:rPr lang="es-ES" sz="2000" b="1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112 y Servicios de Urgencias</a:t>
            </a: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 hospitalarios (en curso; prevista final 2022)</a:t>
            </a:r>
            <a:endParaRPr lang="es-ES" sz="2000">
              <a:latin typeface="Bahnschrift Light SemiCondensed" pitchFamily="34" charset="0"/>
            </a:endParaRPr>
          </a:p>
          <a:p>
            <a:pPr marL="339725" indent="-339725">
              <a:lnSpc>
                <a:spcPct val="140000"/>
              </a:lnSpc>
              <a:buClr>
                <a:srgbClr val="6666FF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000" b="1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Formación </a:t>
            </a: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específica </a:t>
            </a:r>
            <a:r>
              <a:rPr lang="es-ES" sz="2000" b="1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edad Infantojuvenil</a:t>
            </a: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 (en curso; prevista inicio 2023)</a:t>
            </a:r>
            <a:endParaRPr lang="es-ES" sz="2000">
              <a:latin typeface="Bahnschrift Light SemiCondensed" pitchFamily="3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rotocolo: intervención ante riesgo suicida detectado en instituciones educativas (inicio en 2022)…"/>
          <p:cNvSpPr/>
          <p:nvPr/>
        </p:nvSpPr>
        <p:spPr>
          <a:xfrm>
            <a:off x="250825" y="2205038"/>
            <a:ext cx="8478838" cy="3667125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>
            <a:spAutoFit/>
          </a:bodyPr>
          <a:lstStyle/>
          <a:p>
            <a:pPr marL="339725" indent="-339725">
              <a:lnSpc>
                <a:spcPct val="140000"/>
              </a:lnSpc>
              <a:buClr>
                <a:srgbClr val="6666FF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400" b="1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Protocolo </a:t>
            </a:r>
            <a:r>
              <a:rPr lang="es-ES" sz="24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de intervención ante riesgo suicida detectado en</a:t>
            </a:r>
            <a:r>
              <a:rPr lang="es-ES" sz="2400" b="1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 centros educativos </a:t>
            </a:r>
            <a:r>
              <a:rPr lang="es-ES" sz="24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(inicio en 2022)</a:t>
            </a:r>
            <a:endParaRPr lang="es-ES" sz="2400" dirty="0">
              <a:latin typeface="Bahnschrift Light SemiCondensed" pitchFamily="34" charset="0"/>
            </a:endParaRPr>
          </a:p>
          <a:p>
            <a:pPr marL="339725" indent="-339725">
              <a:lnSpc>
                <a:spcPct val="140000"/>
              </a:lnSpc>
              <a:buClr>
                <a:srgbClr val="6666FF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400" b="1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Programa</a:t>
            </a:r>
            <a:r>
              <a:rPr lang="es-ES" sz="24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 prevención en los centros educativos (inicio en 2022)</a:t>
            </a:r>
            <a:endParaRPr lang="es-ES" sz="2400" dirty="0">
              <a:latin typeface="Bahnschrift Light SemiCondensed" pitchFamily="34" charset="0"/>
            </a:endParaRPr>
          </a:p>
          <a:p>
            <a:pPr marL="339725" indent="-339725">
              <a:lnSpc>
                <a:spcPct val="140000"/>
              </a:lnSpc>
              <a:buClr>
                <a:srgbClr val="6666FF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400" b="1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Protocolo </a:t>
            </a:r>
            <a:r>
              <a:rPr lang="es-ES" sz="24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atención pacientes en Servicios de Urgencias hospitalarios (inicio en 2022)</a:t>
            </a:r>
            <a:endParaRPr lang="es-ES" sz="2400" dirty="0">
              <a:latin typeface="Bahnschrift Light SemiCondensed" pitchFamily="34" charset="0"/>
            </a:endParaRPr>
          </a:p>
          <a:p>
            <a:pPr marL="339725" indent="-339725">
              <a:lnSpc>
                <a:spcPct val="140000"/>
              </a:lnSpc>
              <a:buClr>
                <a:srgbClr val="6666FF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400" b="1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Página web:</a:t>
            </a:r>
            <a:r>
              <a:rPr lang="es-ES" sz="24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 elaboración de estructura y contenidos. Gestiones varias (iniciado en 2022)</a:t>
            </a:r>
            <a:endParaRPr lang="es-ES" sz="2400" dirty="0">
              <a:latin typeface="Bahnschrift Light SemiCondensed" pitchFamily="34" charset="0"/>
            </a:endParaRPr>
          </a:p>
        </p:txBody>
      </p:sp>
      <p:sp>
        <p:nvSpPr>
          <p:cNvPr id="197" name="Acciones desarrolladas…"/>
          <p:cNvSpPr/>
          <p:nvPr/>
        </p:nvSpPr>
        <p:spPr>
          <a:xfrm>
            <a:off x="576263" y="269875"/>
            <a:ext cx="7715250" cy="94615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 anchor="b">
            <a:spAutoFit/>
          </a:bodyPr>
          <a:lstStyle/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800" b="1" dirty="0">
                <a:solidFill>
                  <a:srgbClr val="333399"/>
                </a:solidFill>
                <a:latin typeface="Bahnschrift Light SemiCondensed" pitchFamily="34" charset="0"/>
                <a:cs typeface="Arial" charset="0"/>
              </a:rPr>
              <a:t>Acciones desarrolladas</a:t>
            </a:r>
            <a:endParaRPr lang="es-ES" sz="2800" dirty="0">
              <a:latin typeface="Bahnschrift Light SemiCondensed" pitchFamily="34" charset="0"/>
            </a:endParaRPr>
          </a:p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800" b="1" dirty="0">
                <a:solidFill>
                  <a:srgbClr val="FF6600"/>
                </a:solidFill>
                <a:latin typeface="Bahnschrift Light SemiCondensed" pitchFamily="34" charset="0"/>
                <a:cs typeface="Arial" charset="0"/>
              </a:rPr>
              <a:t>Posteriores al PPCSC</a:t>
            </a:r>
            <a:endParaRPr lang="es-ES" sz="2800" dirty="0">
              <a:solidFill>
                <a:srgbClr val="FF6600"/>
              </a:solidFill>
              <a:latin typeface="Bahnschrift Light SemiCondensed" pitchFamily="34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Título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4588"/>
          </a:xfrm>
        </p:spPr>
        <p:txBody>
          <a:bodyPr/>
          <a:lstStyle/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800" b="1">
                <a:solidFill>
                  <a:srgbClr val="333399"/>
                </a:solidFill>
                <a:latin typeface="Bahnschrift Light SemiCondensed" pitchFamily="34" charset="0"/>
                <a:cs typeface="Arial" charset="0"/>
              </a:rPr>
              <a:t>Acciones desarrolladas</a:t>
            </a:r>
            <a:br>
              <a:rPr lang="es-ES" sz="2800">
                <a:latin typeface="Bahnschrift Light SemiCondensed" pitchFamily="34" charset="0"/>
              </a:rPr>
            </a:br>
            <a:r>
              <a:rPr lang="es-ES" sz="2800" b="1">
                <a:solidFill>
                  <a:srgbClr val="FF6600"/>
                </a:solidFill>
                <a:latin typeface="Bahnschrift Light SemiCondensed" pitchFamily="34" charset="0"/>
                <a:cs typeface="Arial" charset="0"/>
              </a:rPr>
              <a:t>Posteriores al PPCSC</a:t>
            </a:r>
            <a:br>
              <a:rPr lang="es-ES">
                <a:solidFill>
                  <a:srgbClr val="FF6600"/>
                </a:solidFill>
                <a:latin typeface="Bahnschrift Light SemiCondensed" pitchFamily="34" charset="0"/>
              </a:rPr>
            </a:b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/>
          </p:nvPr>
        </p:nvSpPr>
        <p:spPr>
          <a:xfrm>
            <a:off x="250825" y="1557338"/>
            <a:ext cx="8569325" cy="3152775"/>
          </a:xfrm>
          <a:noFill/>
        </p:spPr>
        <p:txBody>
          <a:bodyPr>
            <a:noAutofit/>
          </a:bodyPr>
          <a:lstStyle/>
          <a:p>
            <a:pPr marL="339725" indent="-339725" algn="l">
              <a:lnSpc>
                <a:spcPct val="160000"/>
              </a:lnSpc>
              <a:buClr>
                <a:srgbClr val="6666FF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1900">
                <a:solidFill>
                  <a:srgbClr val="000000"/>
                </a:solidFill>
                <a:latin typeface="Bahnschrift Light SemiCondensed" pitchFamily="34" charset="0"/>
                <a:ea typeface="DejaVu Sans" pitchFamily="34" charset="0"/>
                <a:cs typeface="Arial" charset="0"/>
              </a:rPr>
              <a:t>Estamos poniendo en marcha el </a:t>
            </a:r>
            <a:r>
              <a:rPr lang="es-ES" sz="1900" b="1">
                <a:solidFill>
                  <a:srgbClr val="000000"/>
                </a:solidFill>
                <a:latin typeface="Bahnschrift Light SemiCondensed" pitchFamily="34" charset="0"/>
                <a:ea typeface="DejaVu Sans" pitchFamily="34" charset="0"/>
                <a:cs typeface="Arial" charset="0"/>
              </a:rPr>
              <a:t>"contacto activo y de seguimiento" </a:t>
            </a:r>
            <a:r>
              <a:rPr lang="es-ES" sz="1900">
                <a:solidFill>
                  <a:srgbClr val="000000"/>
                </a:solidFill>
                <a:latin typeface="Bahnschrift Light SemiCondensed" pitchFamily="34" charset="0"/>
                <a:ea typeface="DejaVu Sans" pitchFamily="34" charset="0"/>
                <a:cs typeface="Arial" charset="0"/>
              </a:rPr>
              <a:t>de las personas que han sido dadas de </a:t>
            </a:r>
            <a:r>
              <a:rPr lang="es-ES" sz="1900" b="1">
                <a:solidFill>
                  <a:srgbClr val="000000"/>
                </a:solidFill>
                <a:latin typeface="Bahnschrift Light SemiCondensed" pitchFamily="34" charset="0"/>
                <a:ea typeface="DejaVu Sans" pitchFamily="34" charset="0"/>
                <a:cs typeface="Arial" charset="0"/>
              </a:rPr>
              <a:t>alta en urgencias hospitalarias por motivo de conducta suicida. </a:t>
            </a:r>
          </a:p>
          <a:p>
            <a:pPr marL="339725" indent="-339725" algn="l">
              <a:lnSpc>
                <a:spcPct val="160000"/>
              </a:lnSpc>
              <a:buClr>
                <a:srgbClr val="6666FF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1900">
                <a:solidFill>
                  <a:srgbClr val="000000"/>
                </a:solidFill>
                <a:latin typeface="Bahnschrift Light SemiCondensed" pitchFamily="34" charset="0"/>
                <a:ea typeface="DejaVu Sans" pitchFamily="34" charset="0"/>
                <a:cs typeface="Arial" charset="0"/>
              </a:rPr>
              <a:t>En la actualidad está implementado en algunas Unidades de Salud Mental Comunitarias, y en breve se pondrá en marcha en el todos los hospitales de la red pública de Canarias (y sus correspondientes USMC), así como en Atención Primaria.  </a:t>
            </a:r>
          </a:p>
        </p:txBody>
      </p:sp>
      <p:grpSp>
        <p:nvGrpSpPr>
          <p:cNvPr id="59400" name="Group 8"/>
          <p:cNvGrpSpPr>
            <a:grpSpLocks/>
          </p:cNvGrpSpPr>
          <p:nvPr/>
        </p:nvGrpSpPr>
        <p:grpSpPr bwMode="auto">
          <a:xfrm>
            <a:off x="250825" y="4005263"/>
            <a:ext cx="8455025" cy="2627312"/>
            <a:chOff x="158" y="2523"/>
            <a:chExt cx="5326" cy="1655"/>
          </a:xfrm>
        </p:grpSpPr>
        <p:pic>
          <p:nvPicPr>
            <p:cNvPr id="59393" name="Picture 2" descr="Ver las imágenes de origen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4785" y="2886"/>
              <a:ext cx="699" cy="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2 Marcador de contenido"/>
            <p:cNvSpPr>
              <a:spLocks/>
            </p:cNvSpPr>
            <p:nvPr/>
          </p:nvSpPr>
          <p:spPr bwMode="auto">
            <a:xfrm>
              <a:off x="158" y="2523"/>
              <a:ext cx="4491" cy="1497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339725" indent="-339725" eaLnBrk="0" hangingPunct="0">
                <a:lnSpc>
                  <a:spcPct val="160000"/>
                </a:lnSpc>
                <a:buClr>
                  <a:srgbClr val="6666FF"/>
                </a:buClr>
                <a:buSzPct val="60000"/>
                <a:buFont typeface="StarSymbol"/>
                <a:buChar char="■"/>
                <a:tabLst>
                  <a:tab pos="328613" algn="l"/>
                  <a:tab pos="1243013" algn="l"/>
                  <a:tab pos="2157413" algn="l"/>
                  <a:tab pos="3071813" algn="l"/>
                  <a:tab pos="3986213" algn="l"/>
                  <a:tab pos="4900613" algn="l"/>
                  <a:tab pos="5815013" algn="l"/>
                  <a:tab pos="6729413" algn="l"/>
                  <a:tab pos="7643813" algn="l"/>
                  <a:tab pos="8558213" algn="l"/>
                  <a:tab pos="9472613" algn="l"/>
                  <a:tab pos="10387013" algn="l"/>
                </a:tabLst>
              </a:pPr>
              <a:r>
                <a:rPr lang="es-ES" sz="1900">
                  <a:solidFill>
                    <a:srgbClr val="000000"/>
                  </a:solidFill>
                  <a:cs typeface="Arial" charset="0"/>
                </a:rPr>
                <a:t>El </a:t>
              </a:r>
              <a:r>
                <a:rPr lang="es-ES" sz="1900" b="1">
                  <a:solidFill>
                    <a:srgbClr val="000000"/>
                  </a:solidFill>
                  <a:cs typeface="Arial" charset="0"/>
                </a:rPr>
                <a:t>desarrollo informático </a:t>
              </a:r>
              <a:r>
                <a:rPr lang="es-ES" sz="1900">
                  <a:solidFill>
                    <a:srgbClr val="000000"/>
                  </a:solidFill>
                  <a:cs typeface="Arial" charset="0"/>
                </a:rPr>
                <a:t>que está requiriendo implantar esta intervención, está próximo a finalizar y ha supuesto </a:t>
              </a:r>
              <a:r>
                <a:rPr lang="es-ES" sz="1900" b="1">
                  <a:solidFill>
                    <a:srgbClr val="000000"/>
                  </a:solidFill>
                  <a:cs typeface="Arial" charset="0"/>
                </a:rPr>
                <a:t>un reto</a:t>
              </a:r>
              <a:r>
                <a:rPr lang="es-ES" sz="1900">
                  <a:solidFill>
                    <a:srgbClr val="000000"/>
                  </a:solidFill>
                  <a:cs typeface="Arial" charset="0"/>
                </a:rPr>
                <a:t> dado que a día de hoy, conviven 3 aplicativos diferentes de Hª clínica electrónica en las islas.</a:t>
              </a:r>
            </a:p>
          </p:txBody>
        </p:sp>
      </p:grpSp>
      <p:grpSp>
        <p:nvGrpSpPr>
          <p:cNvPr id="59405" name="Group 13"/>
          <p:cNvGrpSpPr>
            <a:grpSpLocks/>
          </p:cNvGrpSpPr>
          <p:nvPr/>
        </p:nvGrpSpPr>
        <p:grpSpPr bwMode="auto">
          <a:xfrm>
            <a:off x="250825" y="1557338"/>
            <a:ext cx="8569325" cy="5075237"/>
            <a:chOff x="158" y="981"/>
            <a:chExt cx="5398" cy="3197"/>
          </a:xfrm>
        </p:grpSpPr>
        <p:sp>
          <p:nvSpPr>
            <p:cNvPr id="4" name="2 Marcador de contenido"/>
            <p:cNvSpPr>
              <a:spLocks/>
            </p:cNvSpPr>
            <p:nvPr/>
          </p:nvSpPr>
          <p:spPr bwMode="auto">
            <a:xfrm>
              <a:off x="158" y="981"/>
              <a:ext cx="5398" cy="198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339725" indent="-339725" eaLnBrk="0" hangingPunct="0">
                <a:lnSpc>
                  <a:spcPct val="160000"/>
                </a:lnSpc>
                <a:buClr>
                  <a:srgbClr val="6666FF"/>
                </a:buClr>
                <a:buSzPct val="60000"/>
                <a:buFont typeface="StarSymbol"/>
                <a:buChar char="■"/>
                <a:tabLst>
                  <a:tab pos="328613" algn="l"/>
                  <a:tab pos="1243013" algn="l"/>
                  <a:tab pos="2157413" algn="l"/>
                  <a:tab pos="3071813" algn="l"/>
                  <a:tab pos="3986213" algn="l"/>
                  <a:tab pos="4900613" algn="l"/>
                  <a:tab pos="5815013" algn="l"/>
                  <a:tab pos="6729413" algn="l"/>
                  <a:tab pos="7643813" algn="l"/>
                  <a:tab pos="8558213" algn="l"/>
                  <a:tab pos="9472613" algn="l"/>
                  <a:tab pos="10387013" algn="l"/>
                </a:tabLst>
              </a:pPr>
              <a:r>
                <a:rPr lang="es-ES" sz="1900">
                  <a:solidFill>
                    <a:srgbClr val="000000"/>
                  </a:solidFill>
                  <a:cs typeface="Arial" charset="0"/>
                </a:rPr>
                <a:t>Estamos poniendo en marcha el </a:t>
              </a:r>
              <a:r>
                <a:rPr lang="es-ES" sz="1900" b="1">
                  <a:solidFill>
                    <a:srgbClr val="000000"/>
                  </a:solidFill>
                  <a:cs typeface="Arial" charset="0"/>
                </a:rPr>
                <a:t>"contacto activo y de seguimiento" </a:t>
              </a:r>
              <a:r>
                <a:rPr lang="es-ES" sz="1900">
                  <a:solidFill>
                    <a:srgbClr val="000000"/>
                  </a:solidFill>
                  <a:cs typeface="Arial" charset="0"/>
                </a:rPr>
                <a:t>de las personas que han sido dadas de </a:t>
              </a:r>
              <a:r>
                <a:rPr lang="es-ES" sz="1900" b="1">
                  <a:solidFill>
                    <a:srgbClr val="000000"/>
                  </a:solidFill>
                  <a:cs typeface="Arial" charset="0"/>
                </a:rPr>
                <a:t>alta en urgencias hospitalarias por motivo de conducta suicida. </a:t>
              </a:r>
            </a:p>
            <a:p>
              <a:pPr marL="339725" indent="-339725" eaLnBrk="0" hangingPunct="0">
                <a:lnSpc>
                  <a:spcPct val="160000"/>
                </a:lnSpc>
                <a:buClr>
                  <a:srgbClr val="6666FF"/>
                </a:buClr>
                <a:buSzPct val="60000"/>
                <a:buFont typeface="StarSymbol"/>
                <a:buChar char="■"/>
                <a:tabLst>
                  <a:tab pos="328613" algn="l"/>
                  <a:tab pos="1243013" algn="l"/>
                  <a:tab pos="2157413" algn="l"/>
                  <a:tab pos="3071813" algn="l"/>
                  <a:tab pos="3986213" algn="l"/>
                  <a:tab pos="4900613" algn="l"/>
                  <a:tab pos="5815013" algn="l"/>
                  <a:tab pos="6729413" algn="l"/>
                  <a:tab pos="7643813" algn="l"/>
                  <a:tab pos="8558213" algn="l"/>
                  <a:tab pos="9472613" algn="l"/>
                  <a:tab pos="10387013" algn="l"/>
                </a:tabLst>
              </a:pPr>
              <a:r>
                <a:rPr lang="es-ES" sz="1900">
                  <a:solidFill>
                    <a:srgbClr val="000000"/>
                  </a:solidFill>
                  <a:cs typeface="Arial" charset="0"/>
                </a:rPr>
                <a:t>En la actualidad está implementado en algunas Unidades de Salud Mental Comunitarias, y en breve se pondrá en marcha en el todos los hospitales de la red pública de Canarias (y sus correspondientes USMC), así como en Atención Primaria.  </a:t>
              </a:r>
            </a:p>
          </p:txBody>
        </p:sp>
        <p:grpSp>
          <p:nvGrpSpPr>
            <p:cNvPr id="59402" name="Group 10"/>
            <p:cNvGrpSpPr>
              <a:grpSpLocks/>
            </p:cNvGrpSpPr>
            <p:nvPr/>
          </p:nvGrpSpPr>
          <p:grpSpPr bwMode="auto">
            <a:xfrm>
              <a:off x="158" y="2523"/>
              <a:ext cx="5326" cy="1655"/>
              <a:chOff x="158" y="2523"/>
              <a:chExt cx="5326" cy="1655"/>
            </a:xfrm>
          </p:grpSpPr>
          <p:pic>
            <p:nvPicPr>
              <p:cNvPr id="59403" name="Picture 2" descr="Ver las imágenes de origen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0000"/>
              </a:blip>
              <a:srcRect/>
              <a:stretch>
                <a:fillRect/>
              </a:stretch>
            </p:blipFill>
            <p:spPr bwMode="auto">
              <a:xfrm>
                <a:off x="4785" y="2886"/>
                <a:ext cx="699" cy="1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2 Marcador de contenido"/>
              <p:cNvSpPr>
                <a:spLocks/>
              </p:cNvSpPr>
              <p:nvPr/>
            </p:nvSpPr>
            <p:spPr bwMode="auto">
              <a:xfrm>
                <a:off x="158" y="2523"/>
                <a:ext cx="4491" cy="14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339725" indent="-339725" eaLnBrk="0" hangingPunct="0">
                  <a:lnSpc>
                    <a:spcPct val="160000"/>
                  </a:lnSpc>
                  <a:buClr>
                    <a:srgbClr val="6666FF"/>
                  </a:buClr>
                  <a:buSzPct val="60000"/>
                  <a:buFont typeface="StarSymbol"/>
                  <a:buChar char="■"/>
                  <a:tabLst>
                    <a:tab pos="328613" algn="l"/>
                    <a:tab pos="1243013" algn="l"/>
                    <a:tab pos="2157413" algn="l"/>
                    <a:tab pos="3071813" algn="l"/>
                    <a:tab pos="3986213" algn="l"/>
                    <a:tab pos="4900613" algn="l"/>
                    <a:tab pos="5815013" algn="l"/>
                    <a:tab pos="6729413" algn="l"/>
                    <a:tab pos="7643813" algn="l"/>
                    <a:tab pos="8558213" algn="l"/>
                    <a:tab pos="9472613" algn="l"/>
                    <a:tab pos="10387013" algn="l"/>
                  </a:tabLst>
                </a:pPr>
                <a:r>
                  <a:rPr lang="es-ES" sz="1900">
                    <a:solidFill>
                      <a:srgbClr val="000000"/>
                    </a:solidFill>
                    <a:cs typeface="Arial" charset="0"/>
                  </a:rPr>
                  <a:t>El </a:t>
                </a:r>
                <a:r>
                  <a:rPr lang="es-ES" sz="1900" b="1">
                    <a:solidFill>
                      <a:srgbClr val="000000"/>
                    </a:solidFill>
                    <a:cs typeface="Arial" charset="0"/>
                  </a:rPr>
                  <a:t>desarrollo informático </a:t>
                </a:r>
                <a:r>
                  <a:rPr lang="es-ES" sz="1900">
                    <a:solidFill>
                      <a:srgbClr val="000000"/>
                    </a:solidFill>
                    <a:cs typeface="Arial" charset="0"/>
                  </a:rPr>
                  <a:t>que está requiriendo implantar esta intervención, está próximo a finalizar y ha supuesto </a:t>
                </a:r>
                <a:r>
                  <a:rPr lang="es-ES" sz="1900" b="1">
                    <a:solidFill>
                      <a:srgbClr val="000000"/>
                    </a:solidFill>
                    <a:cs typeface="Arial" charset="0"/>
                  </a:rPr>
                  <a:t>un reto</a:t>
                </a:r>
                <a:r>
                  <a:rPr lang="es-ES" sz="1900">
                    <a:solidFill>
                      <a:srgbClr val="000000"/>
                    </a:solidFill>
                    <a:cs typeface="Arial" charset="0"/>
                  </a:rPr>
                  <a:t> dado que a día de hoy, conviven 3 aplicativos diferentes de Hª clínica electrónica en las islas.</a:t>
                </a:r>
              </a:p>
            </p:txBody>
          </p:sp>
        </p:grpSp>
      </p:grp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idx="4294967295"/>
          </p:nvPr>
        </p:nvSpPr>
        <p:spPr>
          <a:xfrm>
            <a:off x="971550" y="4365625"/>
            <a:ext cx="7200900" cy="1273175"/>
          </a:xfrm>
          <a:ln w="12600"/>
        </p:spPr>
        <p:txBody>
          <a:bodyPr lIns="46800" tIns="46800" rIns="46800" bIns="46800" numCol="1" spcCol="0">
            <a:noAutofit/>
          </a:bodyPr>
          <a:lstStyle/>
          <a:p>
            <a:pPr marL="0" indent="0" algn="ctr" eaLnBrk="1" fontAlgn="auto" hangingPunct="1">
              <a:spcBef>
                <a:spcPts val="1199"/>
              </a:spcBef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r>
              <a:rPr lang="es-ES" spc="-1">
                <a:solidFill>
                  <a:srgbClr val="000000"/>
                </a:solidFill>
                <a:latin typeface="Arial"/>
                <a:ea typeface="Tahoma"/>
              </a:rPr>
              <a:t> </a:t>
            </a:r>
            <a:endParaRPr lang="es-ES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62" name="Prevención del suicidio en España Análisis crítico"/>
          <p:cNvSpPr/>
          <p:nvPr/>
        </p:nvSpPr>
        <p:spPr>
          <a:xfrm>
            <a:off x="576263" y="269875"/>
            <a:ext cx="7715250" cy="94615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 anchor="b">
            <a:spAutoFit/>
          </a:bodyPr>
          <a:lstStyle/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800" b="1">
                <a:solidFill>
                  <a:srgbClr val="333399"/>
                </a:solidFill>
                <a:latin typeface="Bahnschrift Light SemiCondensed" pitchFamily="34" charset="0"/>
                <a:cs typeface="Arial" charset="0"/>
              </a:rPr>
              <a:t>Prevención del suicidio en España</a:t>
            </a:r>
            <a:br>
              <a:rPr lang="es-ES_tradnl" sz="2800">
                <a:latin typeface="Bahnschrift Light SemiCondensed" pitchFamily="34" charset="0"/>
              </a:rPr>
            </a:br>
            <a:r>
              <a:rPr lang="es-ES" sz="2800" b="1">
                <a:solidFill>
                  <a:srgbClr val="FF6600"/>
                </a:solidFill>
                <a:latin typeface="Bahnschrift Light SemiCondensed" pitchFamily="34" charset="0"/>
                <a:cs typeface="Arial" charset="0"/>
              </a:rPr>
              <a:t>Análisis crítico</a:t>
            </a:r>
            <a:endParaRPr lang="es-ES" sz="2800">
              <a:solidFill>
                <a:srgbClr val="FF6600"/>
              </a:solidFill>
              <a:latin typeface="Bahnschrift Light SemiCondensed" pitchFamily="34" charset="0"/>
            </a:endParaRPr>
          </a:p>
        </p:txBody>
      </p:sp>
      <p:pic>
        <p:nvPicPr>
          <p:cNvPr id="60419" name="image.tif" descr="image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2708275"/>
            <a:ext cx="3335338" cy="324008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23850" y="1628775"/>
            <a:ext cx="8535988" cy="1006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9725" indent="-339725">
              <a:buClr>
                <a:srgbClr val="6666FF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000" dirty="0">
                <a:solidFill>
                  <a:srgbClr val="000000"/>
                </a:solidFill>
                <a:cs typeface="Arial" charset="0"/>
              </a:rPr>
              <a:t>Reconocimiento a la calidad del Programa de Prevención de la Conducta Suicida en Canarias</a:t>
            </a:r>
          </a:p>
          <a:p>
            <a:pPr marL="339725" indent="-339725">
              <a:buClr>
                <a:srgbClr val="6666FF"/>
              </a:buClr>
              <a:buSzPct val="60000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endParaRPr lang="es-ES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4 Rectángulo"/>
          <p:cNvSpPr/>
          <p:nvPr/>
        </p:nvSpPr>
        <p:spPr>
          <a:xfrm>
            <a:off x="323850" y="2254250"/>
            <a:ext cx="5286375" cy="4603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9725" indent="-339725">
              <a:buClr>
                <a:srgbClr val="6666FF"/>
              </a:buClr>
              <a:buSzPct val="60000"/>
              <a:buFont typeface="StarSymbol"/>
              <a:buNone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endParaRPr lang="es-ES" sz="2000">
              <a:solidFill>
                <a:srgbClr val="000000"/>
              </a:solidFill>
              <a:cs typeface="Arial" charset="0"/>
            </a:endParaRPr>
          </a:p>
          <a:p>
            <a:pPr marL="339725" indent="-339725">
              <a:buClr>
                <a:srgbClr val="6666FF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000"/>
              <a:t>El estudio </a:t>
            </a:r>
            <a:r>
              <a:rPr lang="es-ES" sz="2000" i="1"/>
              <a:t>‘Contención del suicidio en España: evaluación del diseño de las políticas y Planes de Salud Mental de las Comunidades Autónomas’</a:t>
            </a:r>
            <a:r>
              <a:rPr lang="es-ES" sz="2000"/>
              <a:t>, publicado en la </a:t>
            </a:r>
            <a:r>
              <a:rPr lang="es-ES" sz="2000" b="1"/>
              <a:t>Revista Gestión y Análisis de Políticas Públicas</a:t>
            </a:r>
            <a:r>
              <a:rPr lang="es-ES" sz="2000"/>
              <a:t>, da la máxima puntuación al programa de prevención del Servicio Canario de la Salud. En el análisis comparativo, Canarias obtienen un 92% de cumplimiento con respecto a las recomendaciones de los 12 parámetros fijados por la OMS para la planificación y prevención del suicidio</a:t>
            </a:r>
          </a:p>
          <a:p>
            <a:pPr marL="339725" indent="-339725">
              <a:buClr>
                <a:srgbClr val="6666FF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endParaRPr lang="es-ES">
              <a:solidFill>
                <a:srgbClr val="000000"/>
              </a:solidFill>
              <a:cs typeface="Arial" charset="0"/>
            </a:endParaRPr>
          </a:p>
          <a:p>
            <a:pPr marL="339725" indent="-339725">
              <a:buClr>
                <a:srgbClr val="6666FF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endParaRPr lang="es-E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1688" y="357188"/>
            <a:ext cx="5500687" cy="1144587"/>
          </a:xfrm>
        </p:spPr>
        <p:txBody>
          <a:bodyPr/>
          <a:lstStyle/>
          <a:p>
            <a:pPr marL="342900" indent="-342900"/>
            <a:r>
              <a:rPr lang="es-ES" sz="2800">
                <a:solidFill>
                  <a:srgbClr val="262699"/>
                </a:solidFill>
                <a:latin typeface="Bahnschrift Light SemiCondensed" pitchFamily="34" charset="0"/>
                <a:cs typeface="DejaVu Sans" pitchFamily="34" charset="0"/>
              </a:rPr>
              <a:t>Importancia de la prevención del suicidio en Canarias</a:t>
            </a:r>
            <a:r>
              <a:rPr lang="es-ES" sz="3600">
                <a:solidFill>
                  <a:srgbClr val="262699"/>
                </a:solidFill>
                <a:latin typeface="Bahnschrift Light SemiCondensed" pitchFamily="34" charset="0"/>
                <a:cs typeface="DejaVu Sans" pitchFamily="34" charset="0"/>
              </a:rPr>
              <a:t> 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5946785" y="4803784"/>
          <a:ext cx="2928959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747" name="4 CuadroTexto"/>
          <p:cNvSpPr txBox="1">
            <a:spLocks noChangeArrowheads="1"/>
          </p:cNvSpPr>
          <p:nvPr/>
        </p:nvSpPr>
        <p:spPr bwMode="auto">
          <a:xfrm>
            <a:off x="7072313" y="2357438"/>
            <a:ext cx="19288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El comportamiento evolutivo ha sido </a:t>
            </a:r>
            <a:r>
              <a:rPr lang="es-ES" b="1"/>
              <a:t>desigual </a:t>
            </a:r>
            <a:r>
              <a:rPr lang="es-ES"/>
              <a:t>entre islas.  Mayor en las islas capitalinas . </a:t>
            </a:r>
          </a:p>
        </p:txBody>
      </p:sp>
      <p:sp>
        <p:nvSpPr>
          <p:cNvPr id="31748" name="15 CuadroTexto"/>
          <p:cNvSpPr txBox="1">
            <a:spLocks noChangeArrowheads="1"/>
          </p:cNvSpPr>
          <p:nvPr/>
        </p:nvSpPr>
        <p:spPr bwMode="auto">
          <a:xfrm>
            <a:off x="323850" y="4941888"/>
            <a:ext cx="3313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solidFill>
                  <a:srgbClr val="FF6600"/>
                </a:solidFill>
                <a:cs typeface="Arial" charset="0"/>
              </a:rPr>
              <a:t>Suicidio por sexos</a:t>
            </a:r>
            <a:r>
              <a:rPr lang="es-ES"/>
              <a:t> </a:t>
            </a:r>
          </a:p>
        </p:txBody>
      </p:sp>
      <p:sp>
        <p:nvSpPr>
          <p:cNvPr id="31749" name="16 CuadroTexto"/>
          <p:cNvSpPr txBox="1">
            <a:spLocks noChangeArrowheads="1"/>
          </p:cNvSpPr>
          <p:nvPr/>
        </p:nvSpPr>
        <p:spPr bwMode="auto">
          <a:xfrm>
            <a:off x="323850" y="1628775"/>
            <a:ext cx="324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solidFill>
                  <a:srgbClr val="FF6600"/>
                </a:solidFill>
                <a:cs typeface="Arial" charset="0"/>
              </a:rPr>
              <a:t>Suicidio por islas</a:t>
            </a:r>
          </a:p>
        </p:txBody>
      </p:sp>
      <p:sp>
        <p:nvSpPr>
          <p:cNvPr id="317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br>
              <a:rPr lang="es-E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s-ES" sz="6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eaLnBrk="0" hangingPunct="0"/>
            <a:br>
              <a:rPr lang="es-E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s-ES">
              <a:latin typeface="Arial" charset="0"/>
              <a:cs typeface="Arial" charset="0"/>
            </a:endParaRPr>
          </a:p>
        </p:txBody>
      </p:sp>
      <p:graphicFrame>
        <p:nvGraphicFramePr>
          <p:cNvPr id="31937" name="Group 193"/>
          <p:cNvGraphicFramePr>
            <a:graphicFrameLocks noGrp="1"/>
          </p:cNvGraphicFramePr>
          <p:nvPr/>
        </p:nvGraphicFramePr>
        <p:xfrm>
          <a:off x="357188" y="2214563"/>
          <a:ext cx="6643687" cy="2427292"/>
        </p:xfrm>
        <a:graphic>
          <a:graphicData uri="http://schemas.openxmlformats.org/drawingml/2006/table">
            <a:tbl>
              <a:tblPr/>
              <a:tblGrid>
                <a:gridCol w="100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1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16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16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16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16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16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2007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2008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2009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2010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2011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2012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2013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2014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2015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2016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2017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ahnschrift Light SemiCondensed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2019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2020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CANARIAS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157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183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160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156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142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189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185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178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190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183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200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193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197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208</a:t>
                      </a:r>
                      <a:endParaRPr kumimoji="0" lang="es-E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Lanzarote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11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8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9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10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7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4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10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10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10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10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9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9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11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endParaRPr kumimoji="0" lang="es-E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Fuerteventura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3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9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10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6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2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4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14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7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9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8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5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8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6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es-E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Gran Canaria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62</a:t>
                      </a:r>
                      <a:endParaRPr kumimoji="0" lang="es-E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58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52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63</a:t>
                      </a:r>
                      <a:endParaRPr kumimoji="0" lang="es-E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63</a:t>
                      </a:r>
                      <a:endParaRPr kumimoji="0" lang="es-E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108</a:t>
                      </a:r>
                      <a:endParaRPr kumimoji="0" lang="es-E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73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80</a:t>
                      </a:r>
                      <a:endParaRPr kumimoji="0" lang="es-E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77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85</a:t>
                      </a:r>
                      <a:endParaRPr kumimoji="0" lang="es-E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86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83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89</a:t>
                      </a:r>
                      <a:endParaRPr kumimoji="0" lang="es-E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ahnschrift Light SemiCondensed" pitchFamily="34" charset="0"/>
                          <a:ea typeface="Times New Roman" pitchFamily="18" charset="0"/>
                          <a:cs typeface="Arial" charset="0"/>
                        </a:rPr>
                        <a:t>102</a:t>
                      </a:r>
                      <a:endParaRPr kumimoji="0" lang="es-E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Tenerife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61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92</a:t>
                      </a:r>
                      <a:endParaRPr kumimoji="0" lang="es-E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73</a:t>
                      </a:r>
                      <a:endParaRPr kumimoji="0" lang="es-E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62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61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62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79</a:t>
                      </a:r>
                      <a:endParaRPr kumimoji="0" lang="es-E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67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82</a:t>
                      </a:r>
                      <a:endParaRPr kumimoji="0" lang="es-E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73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87</a:t>
                      </a:r>
                      <a:endParaRPr kumimoji="0" lang="es-E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83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85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ea typeface="Times New Roman" pitchFamily="18" charset="0"/>
                          <a:cs typeface="Arial" charset="0"/>
                        </a:rPr>
                        <a:t>80</a:t>
                      </a:r>
                      <a:endParaRPr kumimoji="0" lang="es-E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La Gomera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3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0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2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4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2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3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0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4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es-E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La Palma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17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14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15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13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8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7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5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9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8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6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12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5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4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es-E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El Hierro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0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0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2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0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2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0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3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0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cs typeface="Times New Roman" pitchFamily="18" charset="0"/>
                        </a:rPr>
                        <a:t>1</a:t>
                      </a:r>
                      <a:endParaRPr kumimoji="0" 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SemiCondensed" pitchFamily="34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s-E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 SemiCondensed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1935" name="4 CuadroTexto"/>
          <p:cNvSpPr txBox="1">
            <a:spLocks noChangeArrowheads="1"/>
          </p:cNvSpPr>
          <p:nvPr/>
        </p:nvSpPr>
        <p:spPr bwMode="auto">
          <a:xfrm>
            <a:off x="323850" y="5445125"/>
            <a:ext cx="56165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En 2020 la ratio ha sido 3.2 /1 (3.2 hombres por cada mujer). Cifras similares a otros países occidentales. Este tema conllevaría un debate y reflexión profunda.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revención del suicidio en España Análisis crítico"/>
          <p:cNvSpPr/>
          <p:nvPr/>
        </p:nvSpPr>
        <p:spPr>
          <a:xfrm>
            <a:off x="576263" y="269875"/>
            <a:ext cx="7715250" cy="94615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 anchor="b">
            <a:spAutoFit/>
          </a:bodyPr>
          <a:lstStyle/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800" b="1">
                <a:solidFill>
                  <a:srgbClr val="333399"/>
                </a:solidFill>
                <a:latin typeface="Bahnschrift Light SemiCondensed" pitchFamily="34" charset="0"/>
                <a:cs typeface="Arial" charset="0"/>
              </a:rPr>
              <a:t>Prevención del suicidio en España</a:t>
            </a:r>
            <a:br>
              <a:rPr lang="es-ES_tradnl" sz="2800">
                <a:latin typeface="Bahnschrift Light SemiCondensed" pitchFamily="34" charset="0"/>
              </a:rPr>
            </a:br>
            <a:r>
              <a:rPr lang="es-ES" sz="2800" b="1">
                <a:solidFill>
                  <a:srgbClr val="FF6600"/>
                </a:solidFill>
                <a:latin typeface="Bahnschrift Light SemiCondensed" pitchFamily="34" charset="0"/>
                <a:cs typeface="Arial" charset="0"/>
              </a:rPr>
              <a:t>Análisis crítico</a:t>
            </a:r>
            <a:endParaRPr lang="es-ES" sz="2800">
              <a:solidFill>
                <a:srgbClr val="FF6600"/>
              </a:solidFill>
              <a:latin typeface="Bahnschrift Light SemiCondensed" pitchFamily="34" charset="0"/>
            </a:endParaRPr>
          </a:p>
        </p:txBody>
      </p:sp>
      <p:sp>
        <p:nvSpPr>
          <p:cNvPr id="167" name="Todos los documentos planificadores de las CCAA (prevención del suicidio).…"/>
          <p:cNvSpPr/>
          <p:nvPr/>
        </p:nvSpPr>
        <p:spPr>
          <a:xfrm>
            <a:off x="323850" y="2276475"/>
            <a:ext cx="3914775" cy="37465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>
            <a:spAutoFit/>
          </a:bodyPr>
          <a:lstStyle/>
          <a:p>
            <a:pPr marL="339725" indent="-339725">
              <a:buClr>
                <a:srgbClr val="6666FF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Todos los documentos planificadores de las CCAA (prevención del suicidio)</a:t>
            </a:r>
            <a:endParaRPr lang="es-ES" sz="2000">
              <a:latin typeface="Bahnschrift Light SemiCondensed" pitchFamily="34" charset="0"/>
            </a:endParaRPr>
          </a:p>
          <a:p>
            <a:pPr marL="339725" indent="-339725"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endParaRPr lang="es-ES" sz="2000">
              <a:latin typeface="Bahnschrift Light SemiCondensed" pitchFamily="34" charset="0"/>
            </a:endParaRPr>
          </a:p>
          <a:p>
            <a:pPr marL="339725" indent="-339725">
              <a:buClr>
                <a:srgbClr val="6666FF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Contraste con 12 parámetros de calidad según recomendaciones de la OMS</a:t>
            </a:r>
            <a:endParaRPr lang="es-ES" sz="2000">
              <a:latin typeface="Bahnschrift Light SemiCondensed" pitchFamily="34" charset="0"/>
            </a:endParaRPr>
          </a:p>
          <a:p>
            <a:pPr marL="339725" indent="-339725"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endParaRPr lang="es-ES" sz="2000">
              <a:latin typeface="Bahnschrift Light SemiCondensed" pitchFamily="34" charset="0"/>
            </a:endParaRPr>
          </a:p>
          <a:p>
            <a:pPr marL="339725" indent="-339725">
              <a:buClr>
                <a:srgbClr val="6666FF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</a:pPr>
            <a:r>
              <a:rPr lang="es-ES" sz="20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El Programa de Prevención de la Conducta Suicida en Canarias obtuvo la </a:t>
            </a:r>
            <a:r>
              <a:rPr lang="es-ES" sz="2000" b="1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máxima puntuación (92%)</a:t>
            </a:r>
            <a:endParaRPr lang="es-ES" sz="2000">
              <a:latin typeface="Bahnschrift Light SemiCondensed" pitchFamily="34" charset="0"/>
            </a:endParaRPr>
          </a:p>
        </p:txBody>
      </p:sp>
      <p:grpSp>
        <p:nvGrpSpPr>
          <p:cNvPr id="61444" name="8 Grupo"/>
          <p:cNvGrpSpPr>
            <a:grpSpLocks/>
          </p:cNvGrpSpPr>
          <p:nvPr/>
        </p:nvGrpSpPr>
        <p:grpSpPr bwMode="auto">
          <a:xfrm>
            <a:off x="4500563" y="2133600"/>
            <a:ext cx="4216400" cy="4032250"/>
            <a:chOff x="4500563" y="1557338"/>
            <a:chExt cx="4503737" cy="5203825"/>
          </a:xfrm>
        </p:grpSpPr>
        <p:pic>
          <p:nvPicPr>
            <p:cNvPr id="61445" name="image.tif" descr="image.t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00563" y="1557338"/>
              <a:ext cx="4503737" cy="5203825"/>
            </a:xfrm>
            <a:prstGeom prst="rect">
              <a:avLst/>
            </a:prstGeom>
            <a:noFill/>
            <a:ln w="15875">
              <a:solidFill>
                <a:srgbClr val="3333CC"/>
              </a:solidFill>
              <a:miter lim="800000"/>
              <a:headEnd/>
              <a:tailEnd/>
            </a:ln>
          </p:spPr>
        </p:pic>
        <p:cxnSp>
          <p:nvCxnSpPr>
            <p:cNvPr id="7" name="6 Conector recto"/>
            <p:cNvCxnSpPr/>
            <p:nvPr/>
          </p:nvCxnSpPr>
          <p:spPr>
            <a:xfrm>
              <a:off x="5358579" y="3714672"/>
              <a:ext cx="3642329" cy="204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7 Elipse"/>
            <p:cNvSpPr/>
            <p:nvPr/>
          </p:nvSpPr>
          <p:spPr>
            <a:xfrm>
              <a:off x="4787133" y="3499553"/>
              <a:ext cx="571446" cy="3585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/>
          <p:cNvPicPr>
            <a:picLocks noChangeAspect="1" noChangeArrowheads="1"/>
          </p:cNvPicPr>
          <p:nvPr/>
        </p:nvPicPr>
        <p:blipFill>
          <a:blip r:embed="rId3"/>
          <a:srcRect l="41022" t="14584" r="22072" b="6252"/>
          <a:stretch>
            <a:fillRect/>
          </a:stretch>
        </p:blipFill>
        <p:spPr bwMode="auto">
          <a:xfrm>
            <a:off x="179388" y="1557338"/>
            <a:ext cx="5643562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" name="Acciones desarrolladas…"/>
          <p:cNvSpPr/>
          <p:nvPr/>
        </p:nvSpPr>
        <p:spPr>
          <a:xfrm>
            <a:off x="642938" y="517525"/>
            <a:ext cx="7715250" cy="57943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 anchor="b">
            <a:spAutoFit/>
          </a:bodyPr>
          <a:lstStyle/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200" b="1">
                <a:solidFill>
                  <a:srgbClr val="333399"/>
                </a:solidFill>
                <a:latin typeface="Bahnschrift Light SemiCondensed" pitchFamily="34" charset="0"/>
                <a:cs typeface="Arial" charset="0"/>
              </a:rPr>
              <a:t>Acciones Futuras</a:t>
            </a:r>
            <a:endParaRPr lang="es-ES" sz="3200">
              <a:latin typeface="Bahnschrift Light SemiCondensed" pitchFamily="34" charset="0"/>
            </a:endParaRPr>
          </a:p>
        </p:txBody>
      </p:sp>
      <p:sp>
        <p:nvSpPr>
          <p:cNvPr id="197" name="Acciones desarrolladas…"/>
          <p:cNvSpPr/>
          <p:nvPr/>
        </p:nvSpPr>
        <p:spPr>
          <a:xfrm>
            <a:off x="6000760" y="2214554"/>
            <a:ext cx="2890838" cy="224948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 anchor="b">
            <a:spAutoFit/>
          </a:bodyPr>
          <a:lstStyle/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800" b="1" dirty="0">
                <a:solidFill>
                  <a:srgbClr val="FF6600"/>
                </a:solidFill>
                <a:latin typeface="Bahnschrift Light SemiCondensed" pitchFamily="34" charset="0"/>
                <a:cs typeface="Arial" charset="0"/>
              </a:rPr>
              <a:t>Aún nos queda mucho por hacer, pero estamos en el camino…</a:t>
            </a:r>
            <a:endParaRPr lang="es-ES" sz="2800" dirty="0">
              <a:solidFill>
                <a:srgbClr val="FF6600"/>
              </a:solidFill>
              <a:latin typeface="Bahnschrift Light SemiCondensed" pitchFamily="34" charset="0"/>
            </a:endParaRPr>
          </a:p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" sz="2800" dirty="0">
              <a:solidFill>
                <a:srgbClr val="FF6600"/>
              </a:solidFill>
              <a:latin typeface="Bahnschrift Light SemiCondensed" pitchFamily="34" charset="0"/>
            </a:endParaRPr>
          </a:p>
        </p:txBody>
      </p:sp>
      <p:pic>
        <p:nvPicPr>
          <p:cNvPr id="6246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286256"/>
            <a:ext cx="281940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AutoShape 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AutoShape 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Acciones desarrolladas…"/>
          <p:cNvSpPr/>
          <p:nvPr/>
        </p:nvSpPr>
        <p:spPr>
          <a:xfrm>
            <a:off x="642938" y="357188"/>
            <a:ext cx="7715250" cy="6477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 anchor="b">
            <a:spAutoFit/>
          </a:bodyPr>
          <a:lstStyle/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3600" b="1" dirty="0">
                <a:solidFill>
                  <a:srgbClr val="333399"/>
                </a:solidFill>
                <a:latin typeface="Bahnschrift Light SemiCondensed" pitchFamily="34" charset="0"/>
                <a:cs typeface="Arial" charset="0"/>
              </a:rPr>
              <a:t>Muchas gracias por su atención</a:t>
            </a:r>
            <a:endParaRPr lang="es-ES" sz="3600" dirty="0">
              <a:latin typeface="Bahnschrift Light SemiCondensed" pitchFamily="34" charset="0"/>
            </a:endParaRPr>
          </a:p>
        </p:txBody>
      </p:sp>
      <p:pic>
        <p:nvPicPr>
          <p:cNvPr id="6349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601788"/>
            <a:ext cx="8715375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21 Rectángulo"/>
          <p:cNvSpPr>
            <a:spLocks noChangeArrowheads="1"/>
          </p:cNvSpPr>
          <p:nvPr/>
        </p:nvSpPr>
        <p:spPr bwMode="auto">
          <a:xfrm>
            <a:off x="785813" y="2071688"/>
            <a:ext cx="7572375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b="1" dirty="0"/>
              <a:t>La tendencia es, que a mayor edad, mayores tasas de suicidio</a:t>
            </a:r>
            <a:r>
              <a:rPr lang="es-ES" dirty="0"/>
              <a:t>. </a:t>
            </a:r>
            <a:r>
              <a:rPr lang="es-ES" sz="1700" dirty="0"/>
              <a:t>Las tasas de menores de 15 años, de 15-19 años, y de 20 a 29 años se encuadraron en un </a:t>
            </a:r>
            <a:r>
              <a:rPr lang="es-ES" sz="1700" i="1" dirty="0"/>
              <a:t>rango bajo </a:t>
            </a:r>
            <a:r>
              <a:rPr lang="es-ES" sz="1700" dirty="0"/>
              <a:t>según la calificación de las tasas de suicidio por 100.000 y año de la OMS. </a:t>
            </a:r>
          </a:p>
          <a:p>
            <a:pPr algn="just"/>
            <a:endParaRPr lang="es-ES" sz="1700" dirty="0"/>
          </a:p>
          <a:p>
            <a:pPr algn="just"/>
            <a:r>
              <a:rPr lang="es-ES" b="1" dirty="0"/>
              <a:t>Existe un incremento marcado en la tasa de suicidio a partir de los 40 años</a:t>
            </a:r>
            <a:r>
              <a:rPr lang="es-ES" dirty="0"/>
              <a:t>. </a:t>
            </a:r>
            <a:r>
              <a:rPr lang="es-ES" sz="1700" dirty="0"/>
              <a:t>En particular, hubo tasas encuadradas en un </a:t>
            </a:r>
            <a:r>
              <a:rPr lang="es-ES" sz="1700" i="1" dirty="0"/>
              <a:t>rango alto, </a:t>
            </a:r>
            <a:r>
              <a:rPr lang="es-ES" sz="1700" dirty="0"/>
              <a:t>en las franjas de edad de 50 a 59 años, 70 a 79 años y más de 79 años. </a:t>
            </a:r>
          </a:p>
        </p:txBody>
      </p:sp>
      <p:sp>
        <p:nvSpPr>
          <p:cNvPr id="33794" name="20 CuadroTexto"/>
          <p:cNvSpPr txBox="1">
            <a:spLocks noChangeArrowheads="1"/>
          </p:cNvSpPr>
          <p:nvPr/>
        </p:nvSpPr>
        <p:spPr bwMode="auto">
          <a:xfrm>
            <a:off x="777875" y="1565275"/>
            <a:ext cx="277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solidFill>
                  <a:srgbClr val="FF6600"/>
                </a:solidFill>
                <a:cs typeface="Arial" charset="0"/>
              </a:rPr>
              <a:t>Suicidio por edad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857250" y="4000500"/>
          <a:ext cx="7358116" cy="2368861"/>
        </p:xfrm>
        <a:graphic>
          <a:graphicData uri="http://schemas.openxmlformats.org/drawingml/2006/table">
            <a:tbl>
              <a:tblPr/>
              <a:tblGrid>
                <a:gridCol w="1839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9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9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95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Bahnschrift Light SemiCondensed"/>
                          <a:ea typeface="MS Mincho"/>
                          <a:cs typeface="Times New Roman"/>
                        </a:rPr>
                        <a:t>Franja etaria</a:t>
                      </a:r>
                      <a:endParaRPr lang="es-E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Bahnschrift Light SemiCondensed"/>
                          <a:ea typeface="MS Mincho"/>
                          <a:cs typeface="Times New Roman"/>
                        </a:rPr>
                        <a:t>Nº absoluto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Bahnschrift Light SemiCondensed"/>
                          <a:ea typeface="MS Mincho"/>
                          <a:cs typeface="Times New Roman"/>
                        </a:rPr>
                        <a:t>Población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Bahnschrift Light SemiCondensed"/>
                          <a:ea typeface="MS Mincho"/>
                          <a:cs typeface="Times New Roman"/>
                        </a:rPr>
                        <a:t>Tasa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3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Bahnschrift Light SemiCondensed"/>
                          <a:ea typeface="MS Mincho"/>
                          <a:cs typeface="Times New Roman"/>
                        </a:rPr>
                        <a:t>Total</a:t>
                      </a:r>
                      <a:endParaRPr lang="es-ES" sz="14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Bahnschrift Light SemiCondensed"/>
                          <a:ea typeface="MS Mincho"/>
                          <a:cs typeface="Times New Roman"/>
                        </a:rPr>
                        <a:t>208</a:t>
                      </a:r>
                      <a:endParaRPr lang="es-ES" sz="14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Bahnschrift Light SemiCondensed"/>
                          <a:ea typeface="MS Mincho"/>
                          <a:cs typeface="Times New Roman"/>
                        </a:rPr>
                        <a:t>2.175.952</a:t>
                      </a:r>
                      <a:endParaRPr lang="es-ES" sz="14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Bahnschrift Light SemiCondensed"/>
                          <a:ea typeface="MS Mincho"/>
                          <a:cs typeface="Times New Roman"/>
                        </a:rPr>
                        <a:t>9,56</a:t>
                      </a:r>
                      <a:endParaRPr lang="es-ES" sz="14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3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latin typeface="Bahnschrift Light SemiCondensed"/>
                          <a:ea typeface="MS Mincho"/>
                          <a:cs typeface="Times New Roman"/>
                        </a:rPr>
                        <a:t>Menores de 15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latin typeface="Bahnschrift Light SemiCondensed"/>
                          <a:ea typeface="MS Mincho"/>
                          <a:cs typeface="Times New Roman"/>
                        </a:rPr>
                        <a:t>1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latin typeface="Bahnschrift Light SemiCondensed"/>
                          <a:ea typeface="MS Mincho"/>
                          <a:cs typeface="Times New Roman"/>
                        </a:rPr>
                        <a:t>282.257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8000"/>
                          </a:solidFill>
                          <a:latin typeface="Bahnschrift Light SemiCondensed"/>
                          <a:ea typeface="MS Mincho"/>
                          <a:cs typeface="Times New Roman"/>
                        </a:rPr>
                        <a:t>0,35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3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latin typeface="Bahnschrift Light SemiCondensed"/>
                          <a:ea typeface="MS Mincho"/>
                          <a:cs typeface="Times New Roman"/>
                        </a:rPr>
                        <a:t>15 - 19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latin typeface="Bahnschrift Light SemiCondensed"/>
                          <a:ea typeface="MS Mincho"/>
                          <a:cs typeface="Times New Roman"/>
                        </a:rPr>
                        <a:t>1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latin typeface="Bahnschrift Light SemiCondensed"/>
                          <a:ea typeface="MS Mincho"/>
                          <a:cs typeface="Times New Roman"/>
                        </a:rPr>
                        <a:t>112.718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8000"/>
                          </a:solidFill>
                          <a:latin typeface="Bahnschrift Light SemiCondensed"/>
                          <a:ea typeface="MS Mincho"/>
                          <a:cs typeface="Times New Roman"/>
                        </a:rPr>
                        <a:t>0,89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3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latin typeface="Bahnschrift Light SemiCondensed"/>
                          <a:ea typeface="MS Mincho"/>
                          <a:cs typeface="Times New Roman"/>
                        </a:rPr>
                        <a:t>20 - 29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latin typeface="Bahnschrift Light SemiCondensed"/>
                          <a:ea typeface="MS Mincho"/>
                          <a:cs typeface="Times New Roman"/>
                        </a:rPr>
                        <a:t>12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latin typeface="Bahnschrift Light SemiCondensed"/>
                          <a:ea typeface="MS Mincho"/>
                          <a:cs typeface="Times New Roman"/>
                        </a:rPr>
                        <a:t>251.748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8000"/>
                          </a:solidFill>
                          <a:latin typeface="Bahnschrift Light SemiCondensed"/>
                          <a:ea typeface="MS Mincho"/>
                          <a:cs typeface="Times New Roman"/>
                        </a:rPr>
                        <a:t>4,77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3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latin typeface="Bahnschrift Light SemiCondensed"/>
                          <a:ea typeface="MS Mincho"/>
                          <a:cs typeface="Times New Roman"/>
                        </a:rPr>
                        <a:t>30 - 39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latin typeface="Bahnschrift Light SemiCondensed"/>
                          <a:ea typeface="MS Mincho"/>
                          <a:cs typeface="Times New Roman"/>
                        </a:rPr>
                        <a:t>29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latin typeface="Bahnschrift Light SemiCondensed"/>
                          <a:ea typeface="MS Mincho"/>
                          <a:cs typeface="Times New Roman"/>
                        </a:rPr>
                        <a:t>310.934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latin typeface="Bahnschrift Light SemiCondensed"/>
                          <a:ea typeface="MS Mincho"/>
                          <a:cs typeface="Times New Roman"/>
                        </a:rPr>
                        <a:t>9,33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3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latin typeface="Bahnschrift Light SemiCondensed"/>
                          <a:ea typeface="MS Mincho"/>
                          <a:cs typeface="Times New Roman"/>
                        </a:rPr>
                        <a:t>40 - 49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latin typeface="Bahnschrift Light SemiCondensed"/>
                          <a:ea typeface="MS Mincho"/>
                          <a:cs typeface="Times New Roman"/>
                        </a:rPr>
                        <a:t>42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latin typeface="Bahnschrift Light SemiCondensed"/>
                          <a:ea typeface="MS Mincho"/>
                          <a:cs typeface="Times New Roman"/>
                        </a:rPr>
                        <a:t>387.924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latin typeface="Bahnschrift Light SemiCondensed"/>
                          <a:ea typeface="MS Mincho"/>
                          <a:cs typeface="Times New Roman"/>
                        </a:rPr>
                        <a:t>10,83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3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latin typeface="Bahnschrift Light SemiCondensed"/>
                          <a:ea typeface="MS Mincho"/>
                          <a:cs typeface="Times New Roman"/>
                        </a:rPr>
                        <a:t>50 - 59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latin typeface="Bahnschrift Light SemiCondensed"/>
                          <a:ea typeface="MS Mincho"/>
                          <a:cs typeface="Times New Roman"/>
                        </a:rPr>
                        <a:t>57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latin typeface="Bahnschrift Light SemiCondensed"/>
                          <a:ea typeface="MS Mincho"/>
                          <a:cs typeface="Times New Roman"/>
                        </a:rPr>
                        <a:t>350.512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0000"/>
                          </a:solidFill>
                          <a:latin typeface="Bahnschrift Light SemiCondensed"/>
                          <a:ea typeface="MS Mincho"/>
                          <a:cs typeface="Times New Roman"/>
                        </a:rPr>
                        <a:t>16,26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3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latin typeface="Bahnschrift Light SemiCondensed"/>
                          <a:ea typeface="MS Mincho"/>
                          <a:cs typeface="Times New Roman"/>
                        </a:rPr>
                        <a:t>60 - 69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latin typeface="Bahnschrift Light SemiCondensed"/>
                          <a:ea typeface="MS Mincho"/>
                          <a:cs typeface="Times New Roman"/>
                        </a:rPr>
                        <a:t>24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latin typeface="Bahnschrift Light SemiCondensed"/>
                          <a:ea typeface="MS Mincho"/>
                          <a:cs typeface="Times New Roman"/>
                        </a:rPr>
                        <a:t>235.092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latin typeface="Bahnschrift Light SemiCondensed"/>
                          <a:ea typeface="MS Mincho"/>
                          <a:cs typeface="Times New Roman"/>
                        </a:rPr>
                        <a:t>10,21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3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latin typeface="Bahnschrift Light SemiCondensed"/>
                          <a:ea typeface="MS Mincho"/>
                          <a:cs typeface="Times New Roman"/>
                        </a:rPr>
                        <a:t>70 - 79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latin typeface="Bahnschrift Light SemiCondensed"/>
                          <a:ea typeface="MS Mincho"/>
                          <a:cs typeface="Times New Roman"/>
                        </a:rPr>
                        <a:t>26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latin typeface="Bahnschrift Light SemiCondensed"/>
                          <a:ea typeface="MS Mincho"/>
                          <a:cs typeface="Times New Roman"/>
                        </a:rPr>
                        <a:t>154.531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0000"/>
                          </a:solidFill>
                          <a:latin typeface="Bahnschrift Light SemiCondensed"/>
                          <a:ea typeface="MS Mincho"/>
                          <a:cs typeface="Times New Roman"/>
                        </a:rPr>
                        <a:t>16,83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3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latin typeface="Bahnschrift Light SemiCondensed"/>
                          <a:ea typeface="MS Mincho"/>
                          <a:cs typeface="Times New Roman"/>
                        </a:rPr>
                        <a:t>Más de 79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latin typeface="Bahnschrift Light SemiCondensed"/>
                          <a:ea typeface="MS Mincho"/>
                          <a:cs typeface="Times New Roman"/>
                        </a:rPr>
                        <a:t>16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latin typeface="Bahnschrift Light SemiCondensed"/>
                          <a:ea typeface="MS Mincho"/>
                          <a:cs typeface="Times New Roman"/>
                        </a:rPr>
                        <a:t>90.236</a:t>
                      </a:r>
                      <a:endParaRPr lang="es-E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0000"/>
                          </a:solidFill>
                          <a:latin typeface="Bahnschrift Light SemiCondensed"/>
                          <a:ea typeface="MS Mincho"/>
                          <a:cs typeface="Times New Roman"/>
                        </a:rPr>
                        <a:t>17,73</a:t>
                      </a:r>
                      <a:endParaRPr lang="es-E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928813" y="285750"/>
            <a:ext cx="5286375" cy="1144588"/>
          </a:xfrm>
        </p:spPr>
        <p:txBody>
          <a:bodyPr/>
          <a:lstStyle/>
          <a:p>
            <a:pPr marL="342900" indent="-342900"/>
            <a:r>
              <a:rPr lang="es-ES" sz="3200">
                <a:solidFill>
                  <a:srgbClr val="262699"/>
                </a:solidFill>
                <a:latin typeface="Bahnschrift Light SemiCondensed" pitchFamily="34" charset="0"/>
                <a:cs typeface="DejaVu Sans" pitchFamily="34" charset="0"/>
              </a:rPr>
              <a:t>Importancia de la prevención del suicidio en Canarias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SMC.jpg" descr="PSM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3559175" cy="4968875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84213" y="1700213"/>
            <a:ext cx="7772400" cy="1900237"/>
          </a:xfrm>
          <a:ln w="12600"/>
        </p:spPr>
        <p:txBody>
          <a:bodyPr lIns="46800" tIns="46800" rIns="46800" bIns="46800" spc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4000" b="1" spc="-1">
                <a:solidFill>
                  <a:srgbClr val="333399"/>
                </a:solidFill>
                <a:latin typeface="Arial"/>
                <a:ea typeface="Tahoma"/>
              </a:rPr>
              <a:t> </a:t>
            </a:r>
            <a:r>
              <a:rPr lang="es-ES" sz="4000" spc="-1">
                <a:solidFill>
                  <a:srgbClr val="333399"/>
                </a:solidFill>
                <a:latin typeface="Arial"/>
                <a:ea typeface="Tahoma"/>
              </a:rPr>
              <a:t> </a:t>
            </a:r>
            <a:endParaRPr lang="es-ES" sz="40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1 Objetivo General…"/>
          <p:cNvSpPr/>
          <p:nvPr/>
        </p:nvSpPr>
        <p:spPr>
          <a:xfrm>
            <a:off x="4859338" y="3068638"/>
            <a:ext cx="3582987" cy="3203575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>
            <a:spAutoFit/>
          </a:bodyPr>
          <a:lstStyle/>
          <a:p>
            <a:pPr marL="339725" indent="-339725">
              <a:lnSpc>
                <a:spcPct val="150000"/>
              </a:lnSpc>
              <a:buClr>
                <a:srgbClr val="6666FF"/>
              </a:buClr>
              <a:buSzPct val="60000"/>
              <a:buFont typeface="StarSymbol"/>
              <a:buNone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800" b="1">
                <a:solidFill>
                  <a:srgbClr val="FF6600"/>
                </a:solidFill>
                <a:latin typeface="Bahnschrift Light SemiCondensed" pitchFamily="34" charset="0"/>
                <a:cs typeface="Arial" charset="0"/>
              </a:rPr>
              <a:t>1</a:t>
            </a:r>
            <a:r>
              <a:rPr lang="es-ES" sz="24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 Objetivo General</a:t>
            </a:r>
            <a:endParaRPr lang="es-ES" sz="2400">
              <a:latin typeface="Bahnschrift Light SemiCondensed" pitchFamily="34" charset="0"/>
            </a:endParaRPr>
          </a:p>
          <a:p>
            <a:pPr marL="339725" indent="-339725">
              <a:lnSpc>
                <a:spcPct val="150000"/>
              </a:lnSpc>
              <a:buClr>
                <a:srgbClr val="6666FF"/>
              </a:buClr>
              <a:buSzPct val="60000"/>
              <a:buFont typeface="StarSymbol"/>
              <a:buNone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800" b="1">
                <a:solidFill>
                  <a:srgbClr val="FF6600"/>
                </a:solidFill>
                <a:latin typeface="Bahnschrift Light SemiCondensed" pitchFamily="34" charset="0"/>
                <a:cs typeface="Arial" charset="0"/>
              </a:rPr>
              <a:t>6</a:t>
            </a:r>
            <a:r>
              <a:rPr lang="es-ES" sz="2800" b="1">
                <a:solidFill>
                  <a:srgbClr val="FFCC00"/>
                </a:solidFill>
                <a:latin typeface="Bahnschrift Light SemiCondensed" pitchFamily="34" charset="0"/>
                <a:cs typeface="Arial" charset="0"/>
              </a:rPr>
              <a:t> </a:t>
            </a:r>
            <a:r>
              <a:rPr lang="es-ES" sz="24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Objetivos Específicos </a:t>
            </a:r>
            <a:endParaRPr lang="es-ES" sz="2400">
              <a:latin typeface="Bahnschrift Light SemiCondensed" pitchFamily="34" charset="0"/>
            </a:endParaRPr>
          </a:p>
          <a:p>
            <a:pPr marL="339725" indent="-339725">
              <a:lnSpc>
                <a:spcPct val="150000"/>
              </a:lnSpc>
              <a:buClr>
                <a:srgbClr val="6666FF"/>
              </a:buClr>
              <a:buSzPct val="60000"/>
              <a:buFont typeface="StarSymbol"/>
              <a:buNone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800" b="1">
                <a:solidFill>
                  <a:srgbClr val="FF6600"/>
                </a:solidFill>
                <a:latin typeface="Bahnschrift Light SemiCondensed" pitchFamily="34" charset="0"/>
                <a:cs typeface="Arial" charset="0"/>
              </a:rPr>
              <a:t>24</a:t>
            </a:r>
            <a:r>
              <a:rPr lang="es-ES" sz="24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 Acciones</a:t>
            </a:r>
            <a:endParaRPr lang="es-ES" sz="2400">
              <a:latin typeface="Bahnschrift Light SemiCondensed" pitchFamily="34" charset="0"/>
            </a:endParaRPr>
          </a:p>
          <a:p>
            <a:pPr marL="339725" indent="-339725">
              <a:lnSpc>
                <a:spcPct val="150000"/>
              </a:lnSpc>
              <a:buClr>
                <a:srgbClr val="6666FF"/>
              </a:buClr>
              <a:buSzPct val="60000"/>
              <a:buFont typeface="StarSymbol"/>
              <a:buNone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800" b="1">
                <a:solidFill>
                  <a:srgbClr val="FF6600"/>
                </a:solidFill>
                <a:latin typeface="Bahnschrift Light SemiCondensed" pitchFamily="34" charset="0"/>
                <a:cs typeface="Arial" charset="0"/>
              </a:rPr>
              <a:t>35</a:t>
            </a:r>
            <a:r>
              <a:rPr lang="es-ES" sz="240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 Indicadores</a:t>
            </a:r>
            <a:endParaRPr lang="es-ES" sz="2400">
              <a:latin typeface="Bahnschrift Light SemiCondensed" pitchFamily="34" charset="0"/>
            </a:endParaRPr>
          </a:p>
          <a:p>
            <a:pPr marL="339725" indent="-339725">
              <a:lnSpc>
                <a:spcPct val="150000"/>
              </a:lnSpc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endParaRPr lang="es-ES" sz="1200">
              <a:latin typeface="Bahnschrift Light SemiCondensed" pitchFamily="34" charset="0"/>
            </a:endParaRPr>
          </a:p>
          <a:p>
            <a:pPr marL="339725" indent="-339725">
              <a:lnSpc>
                <a:spcPct val="150000"/>
              </a:lnSpc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endParaRPr lang="es-ES" sz="1200"/>
          </a:p>
        </p:txBody>
      </p:sp>
      <p:sp>
        <p:nvSpPr>
          <p:cNvPr id="100" name="Prevención del suicidio en Canarias PSMC 2019-2023">
            <a:hlinkClick r:id="" action="ppaction://hlinkshowjump?jump=nextslide"/>
          </p:cNvPr>
          <p:cNvSpPr/>
          <p:nvPr/>
        </p:nvSpPr>
        <p:spPr>
          <a:xfrm>
            <a:off x="827088" y="260350"/>
            <a:ext cx="7273925" cy="94615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 anchor="b">
            <a:spAutoFit/>
          </a:bodyPr>
          <a:lstStyle/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800" b="1">
                <a:solidFill>
                  <a:srgbClr val="333399"/>
                </a:solidFill>
                <a:latin typeface="Bahnschrift Light SemiCondensed" pitchFamily="34" charset="0"/>
                <a:cs typeface="Arial" charset="0"/>
              </a:rPr>
              <a:t>Prevención del suicidio en Canarias</a:t>
            </a:r>
            <a:br>
              <a:rPr lang="es-ES_tradnl" sz="2800">
                <a:latin typeface="Bahnschrift Light SemiCondensed" pitchFamily="34" charset="0"/>
              </a:rPr>
            </a:br>
            <a:r>
              <a:rPr lang="es-ES" sz="2800" b="1">
                <a:solidFill>
                  <a:srgbClr val="FFAB01"/>
                </a:solidFill>
                <a:latin typeface="Bahnschrift Light SemiCondensed" pitchFamily="34" charset="0"/>
                <a:cs typeface="Arial" charset="0"/>
              </a:rPr>
              <a:t>PSMC 2019-2023</a:t>
            </a:r>
            <a:endParaRPr lang="es-ES" sz="2800">
              <a:latin typeface="Bahnschrift Light SemiCondensed" pitchFamily="34" charset="0"/>
            </a:endParaRPr>
          </a:p>
        </p:txBody>
      </p:sp>
      <p:pic>
        <p:nvPicPr>
          <p:cNvPr id="34821" name="LE 2.jpg" descr="LE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1989138"/>
            <a:ext cx="5183188" cy="703262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11"/>
          <p:cNvGrpSpPr>
            <a:grpSpLocks/>
          </p:cNvGrpSpPr>
          <p:nvPr/>
        </p:nvGrpSpPr>
        <p:grpSpPr bwMode="auto">
          <a:xfrm>
            <a:off x="755650" y="1773238"/>
            <a:ext cx="7561263" cy="4627562"/>
            <a:chOff x="204" y="1117"/>
            <a:chExt cx="4763" cy="2915"/>
          </a:xfrm>
        </p:grpSpPr>
        <p:pic>
          <p:nvPicPr>
            <p:cNvPr id="37890" name="image.png 1" descr="image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" y="1117"/>
              <a:ext cx="4763" cy="8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7891" name="image.tif 1" descr="image.t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4" y="2069"/>
              <a:ext cx="2540" cy="19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99" name="1 Objetivo General…"/>
            <p:cNvSpPr/>
            <p:nvPr/>
          </p:nvSpPr>
          <p:spPr>
            <a:xfrm>
              <a:off x="2923" y="2385"/>
              <a:ext cx="1950" cy="161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000" tIns="45000" rIns="45000" bIns="45000">
              <a:spAutoFit/>
            </a:bodyPr>
            <a:lstStyle/>
            <a:p>
              <a:pPr marL="339725" indent="-339725">
                <a:lnSpc>
                  <a:spcPct val="150000"/>
                </a:lnSpc>
                <a:buClr>
                  <a:srgbClr val="6666FF"/>
                </a:buClr>
                <a:buSzPct val="60000"/>
                <a:buFont typeface="StarSymbol"/>
                <a:buNone/>
                <a:tabLst>
                  <a:tab pos="328613" algn="l"/>
                  <a:tab pos="1243013" algn="l"/>
                  <a:tab pos="2157413" algn="l"/>
                  <a:tab pos="3071813" algn="l"/>
                  <a:tab pos="3986213" algn="l"/>
                  <a:tab pos="4900613" algn="l"/>
                  <a:tab pos="5815013" algn="l"/>
                  <a:tab pos="6729413" algn="l"/>
                  <a:tab pos="7643813" algn="l"/>
                  <a:tab pos="8558213" algn="l"/>
                  <a:tab pos="9472613" algn="l"/>
                  <a:tab pos="10387013" algn="l"/>
                </a:tabLst>
                <a:defRPr/>
              </a:pPr>
              <a:r>
                <a:rPr lang="es-ES" sz="2800" b="1" dirty="0">
                  <a:solidFill>
                    <a:srgbClr val="FF6600"/>
                  </a:solidFill>
                  <a:latin typeface="Bahnschrift Light SemiCondensed" pitchFamily="34" charset="0"/>
                  <a:cs typeface="Arial" charset="0"/>
                </a:rPr>
                <a:t>1</a:t>
              </a:r>
              <a:r>
                <a:rPr lang="es-ES" sz="2400" dirty="0">
                  <a:solidFill>
                    <a:srgbClr val="000000"/>
                  </a:solidFill>
                  <a:latin typeface="Bahnschrift Light SemiCondensed" pitchFamily="34" charset="0"/>
                  <a:cs typeface="Arial" charset="0"/>
                </a:rPr>
                <a:t> Objetivo General</a:t>
              </a:r>
              <a:endParaRPr lang="es-ES" sz="2400" dirty="0">
                <a:latin typeface="Bahnschrift Light SemiCondensed" pitchFamily="34" charset="0"/>
              </a:endParaRPr>
            </a:p>
            <a:p>
              <a:pPr marL="339725" indent="-339725">
                <a:lnSpc>
                  <a:spcPct val="150000"/>
                </a:lnSpc>
                <a:buClr>
                  <a:srgbClr val="6666FF"/>
                </a:buClr>
                <a:buSzPct val="60000"/>
                <a:buFont typeface="StarSymbol"/>
                <a:buNone/>
                <a:tabLst>
                  <a:tab pos="328613" algn="l"/>
                  <a:tab pos="1243013" algn="l"/>
                  <a:tab pos="2157413" algn="l"/>
                  <a:tab pos="3071813" algn="l"/>
                  <a:tab pos="3986213" algn="l"/>
                  <a:tab pos="4900613" algn="l"/>
                  <a:tab pos="5815013" algn="l"/>
                  <a:tab pos="6729413" algn="l"/>
                  <a:tab pos="7643813" algn="l"/>
                  <a:tab pos="8558213" algn="l"/>
                  <a:tab pos="9472613" algn="l"/>
                  <a:tab pos="10387013" algn="l"/>
                </a:tabLst>
                <a:defRPr/>
              </a:pPr>
              <a:r>
                <a:rPr lang="es-ES" sz="2800" b="1" dirty="0">
                  <a:solidFill>
                    <a:srgbClr val="FF6600"/>
                  </a:solidFill>
                  <a:latin typeface="Bahnschrift Light SemiCondensed" pitchFamily="34" charset="0"/>
                  <a:cs typeface="Arial" charset="0"/>
                </a:rPr>
                <a:t>7</a:t>
              </a:r>
              <a:r>
                <a:rPr lang="es-ES" sz="2800" b="1" dirty="0">
                  <a:solidFill>
                    <a:srgbClr val="FFCC00"/>
                  </a:solidFill>
                  <a:latin typeface="Bahnschrift Light SemiCondensed" pitchFamily="34" charset="0"/>
                  <a:cs typeface="Arial" charset="0"/>
                </a:rPr>
                <a:t> </a:t>
              </a:r>
              <a:r>
                <a:rPr lang="es-ES" sz="2400" dirty="0">
                  <a:solidFill>
                    <a:srgbClr val="000000"/>
                  </a:solidFill>
                  <a:latin typeface="Bahnschrift Light SemiCondensed" pitchFamily="34" charset="0"/>
                  <a:cs typeface="Arial" charset="0"/>
                </a:rPr>
                <a:t>Objetivos Específicos </a:t>
              </a:r>
              <a:endParaRPr lang="es-ES" sz="2400" dirty="0">
                <a:latin typeface="Bahnschrift Light SemiCondensed" pitchFamily="34" charset="0"/>
              </a:endParaRPr>
            </a:p>
            <a:p>
              <a:pPr marL="339725" indent="-339725">
                <a:lnSpc>
                  <a:spcPct val="150000"/>
                </a:lnSpc>
                <a:buClr>
                  <a:srgbClr val="6666FF"/>
                </a:buClr>
                <a:buSzPct val="60000"/>
                <a:buFont typeface="StarSymbol"/>
                <a:buNone/>
                <a:tabLst>
                  <a:tab pos="328613" algn="l"/>
                  <a:tab pos="1243013" algn="l"/>
                  <a:tab pos="2157413" algn="l"/>
                  <a:tab pos="3071813" algn="l"/>
                  <a:tab pos="3986213" algn="l"/>
                  <a:tab pos="4900613" algn="l"/>
                  <a:tab pos="5815013" algn="l"/>
                  <a:tab pos="6729413" algn="l"/>
                  <a:tab pos="7643813" algn="l"/>
                  <a:tab pos="8558213" algn="l"/>
                  <a:tab pos="9472613" algn="l"/>
                  <a:tab pos="10387013" algn="l"/>
                </a:tabLst>
                <a:defRPr/>
              </a:pPr>
              <a:r>
                <a:rPr lang="es-ES" sz="2800" b="1" dirty="0">
                  <a:solidFill>
                    <a:srgbClr val="FF6600"/>
                  </a:solidFill>
                  <a:latin typeface="Bahnschrift Light SemiCondensed" pitchFamily="34" charset="0"/>
                  <a:cs typeface="Arial" charset="0"/>
                </a:rPr>
                <a:t>35</a:t>
              </a:r>
              <a:r>
                <a:rPr lang="es-ES" sz="2400" dirty="0">
                  <a:solidFill>
                    <a:srgbClr val="000000"/>
                  </a:solidFill>
                  <a:latin typeface="Bahnschrift Light SemiCondensed" pitchFamily="34" charset="0"/>
                  <a:cs typeface="Arial" charset="0"/>
                </a:rPr>
                <a:t> Acciones</a:t>
              </a:r>
              <a:endParaRPr lang="es-ES" sz="2400" dirty="0">
                <a:latin typeface="Bahnschrift Light SemiCondensed" pitchFamily="34" charset="0"/>
              </a:endParaRPr>
            </a:p>
            <a:p>
              <a:pPr marL="339725" indent="-339725">
                <a:lnSpc>
                  <a:spcPct val="150000"/>
                </a:lnSpc>
                <a:tabLst>
                  <a:tab pos="328613" algn="l"/>
                  <a:tab pos="1243013" algn="l"/>
                  <a:tab pos="2157413" algn="l"/>
                  <a:tab pos="3071813" algn="l"/>
                  <a:tab pos="3986213" algn="l"/>
                  <a:tab pos="4900613" algn="l"/>
                  <a:tab pos="5815013" algn="l"/>
                  <a:tab pos="6729413" algn="l"/>
                  <a:tab pos="7643813" algn="l"/>
                  <a:tab pos="8558213" algn="l"/>
                  <a:tab pos="9472613" algn="l"/>
                  <a:tab pos="10387013" algn="l"/>
                </a:tabLst>
                <a:defRPr/>
              </a:pPr>
              <a:endParaRPr lang="es-ES" sz="1200" dirty="0">
                <a:latin typeface="Bahnschrift Light SemiCondensed" pitchFamily="34" charset="0"/>
              </a:endParaRPr>
            </a:p>
            <a:p>
              <a:pPr marL="339725" indent="-339725">
                <a:lnSpc>
                  <a:spcPct val="150000"/>
                </a:lnSpc>
                <a:tabLst>
                  <a:tab pos="328613" algn="l"/>
                  <a:tab pos="1243013" algn="l"/>
                  <a:tab pos="2157413" algn="l"/>
                  <a:tab pos="3071813" algn="l"/>
                  <a:tab pos="3986213" algn="l"/>
                  <a:tab pos="4900613" algn="l"/>
                  <a:tab pos="5815013" algn="l"/>
                  <a:tab pos="6729413" algn="l"/>
                  <a:tab pos="7643813" algn="l"/>
                  <a:tab pos="8558213" algn="l"/>
                  <a:tab pos="9472613" algn="l"/>
                  <a:tab pos="10387013" algn="l"/>
                </a:tabLst>
                <a:defRPr/>
              </a:pPr>
              <a:endParaRPr lang="es-ES" sz="1200" dirty="0"/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85800" y="1700213"/>
            <a:ext cx="7772400" cy="1900237"/>
          </a:xfrm>
          <a:ln w="12600"/>
        </p:spPr>
        <p:txBody>
          <a:bodyPr lIns="46800" tIns="46800" rIns="46800" bIns="46800" spc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4000" b="1" spc="-1">
                <a:solidFill>
                  <a:srgbClr val="333399"/>
                </a:solidFill>
                <a:latin typeface="Arial"/>
                <a:ea typeface="Tahoma"/>
              </a:rPr>
              <a:t> </a:t>
            </a:r>
            <a:r>
              <a:rPr lang="es-ES" sz="4000" spc="-1">
                <a:solidFill>
                  <a:srgbClr val="333399"/>
                </a:solidFill>
                <a:latin typeface="Arial"/>
                <a:ea typeface="Tahoma"/>
              </a:rPr>
              <a:t> </a:t>
            </a:r>
            <a:endParaRPr lang="es-ES" sz="40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Supone el desarrollo de lo contenido en la LE 2 del PSMC.…"/>
          <p:cNvSpPr/>
          <p:nvPr/>
        </p:nvSpPr>
        <p:spPr>
          <a:xfrm>
            <a:off x="331788" y="1800225"/>
            <a:ext cx="8478837" cy="31369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>
            <a:spAutoFit/>
          </a:bodyPr>
          <a:lstStyle/>
          <a:p>
            <a:pPr marL="339725" indent="-339725">
              <a:buClr>
                <a:srgbClr val="6666FF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Supone el desarrollo de lo contenido en la Línea Estratégica 2 del Plan de Salud Mental</a:t>
            </a:r>
            <a:endParaRPr lang="es-ES" sz="2000" dirty="0">
              <a:latin typeface="Bahnschrift Light SemiCondensed" pitchFamily="34" charset="0"/>
            </a:endParaRPr>
          </a:p>
          <a:p>
            <a:pPr marL="339725" indent="-339725"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endParaRPr lang="es-ES" sz="2000" dirty="0">
              <a:latin typeface="Bahnschrift Light SemiCondensed" pitchFamily="34" charset="0"/>
            </a:endParaRPr>
          </a:p>
          <a:p>
            <a:pPr marL="339725" indent="-339725">
              <a:buClr>
                <a:srgbClr val="6666FF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 Amplía su alcance en diversas áreas, especialmente:</a:t>
            </a:r>
            <a:endParaRPr lang="es-ES" sz="2000" dirty="0">
              <a:latin typeface="Bahnschrift Light SemiCondensed" pitchFamily="34" charset="0"/>
            </a:endParaRPr>
          </a:p>
          <a:p>
            <a:pPr marL="1084263" lvl="1" indent="-339725"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Diferenciación de acciones para edad infantojuvenil.</a:t>
            </a:r>
            <a:endParaRPr lang="es-ES" sz="2000" dirty="0">
              <a:latin typeface="Bahnschrift Light SemiCondensed" pitchFamily="34" charset="0"/>
            </a:endParaRPr>
          </a:p>
          <a:p>
            <a:pPr marL="1084263" lvl="1" indent="-339725"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Sistemas de información.</a:t>
            </a:r>
            <a:endParaRPr lang="es-ES" sz="2000" dirty="0">
              <a:latin typeface="Bahnschrift Light SemiCondensed" pitchFamily="34" charset="0"/>
            </a:endParaRPr>
          </a:p>
          <a:p>
            <a:pPr marL="1084263" lvl="1" indent="-339725">
              <a:buClr>
                <a:srgbClr val="FF9900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Mitigar efectos negativos de la pandemia.</a:t>
            </a:r>
            <a:endParaRPr lang="es-ES" sz="2000" dirty="0">
              <a:latin typeface="Bahnschrift Light SemiCondensed" pitchFamily="34" charset="0"/>
            </a:endParaRPr>
          </a:p>
          <a:p>
            <a:pPr marL="339725" indent="-339725"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endParaRPr lang="es-ES" sz="2000" dirty="0">
              <a:latin typeface="Bahnschrift Light SemiCondensed" pitchFamily="34" charset="0"/>
            </a:endParaRPr>
          </a:p>
          <a:p>
            <a:pPr marL="339725" indent="-339725">
              <a:buClr>
                <a:srgbClr val="6666FF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Amplio alcance: acciones pertenecientes a múltiples niveles y áreas, y naturaleza intersectorial.</a:t>
            </a:r>
            <a:endParaRPr lang="es-ES" sz="2000" dirty="0">
              <a:latin typeface="Bahnschrift Light SemiCondensed" pitchFamily="34" charset="0"/>
            </a:endParaRPr>
          </a:p>
        </p:txBody>
      </p:sp>
      <p:sp>
        <p:nvSpPr>
          <p:cNvPr id="117" name="Prevención del suicidio en Canarias Programa PCSC"/>
          <p:cNvSpPr/>
          <p:nvPr/>
        </p:nvSpPr>
        <p:spPr>
          <a:xfrm>
            <a:off x="582613" y="306388"/>
            <a:ext cx="7715250" cy="94615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 anchor="b">
            <a:spAutoFit/>
          </a:bodyPr>
          <a:lstStyle/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800" b="1">
                <a:solidFill>
                  <a:srgbClr val="333399"/>
                </a:solidFill>
                <a:latin typeface="Bahnschrift Light SemiCondensed" pitchFamily="34" charset="0"/>
                <a:cs typeface="Arial" charset="0"/>
              </a:rPr>
              <a:t>Prevención del suicidio en Canarias</a:t>
            </a:r>
            <a:br>
              <a:rPr lang="es-ES_tradnl" sz="2800" b="1">
                <a:solidFill>
                  <a:srgbClr val="333399"/>
                </a:solidFill>
                <a:latin typeface="Bahnschrift Light SemiCondensed" pitchFamily="34" charset="0"/>
                <a:cs typeface="Arial" charset="0"/>
              </a:rPr>
            </a:br>
            <a:r>
              <a:rPr lang="es-ES" sz="2800" b="1">
                <a:solidFill>
                  <a:srgbClr val="FF6600"/>
                </a:solidFill>
                <a:latin typeface="Bahnschrift Light SemiCondensed" pitchFamily="34" charset="0"/>
                <a:cs typeface="Arial" charset="0"/>
              </a:rPr>
              <a:t>Programa</a:t>
            </a:r>
            <a:r>
              <a:rPr lang="es-ES" sz="2800" b="1">
                <a:solidFill>
                  <a:srgbClr val="FF6A00"/>
                </a:solidFill>
                <a:cs typeface="Arial" charset="0"/>
              </a:rPr>
              <a:t> </a:t>
            </a:r>
            <a:r>
              <a:rPr lang="es-ES" sz="2800" b="1">
                <a:solidFill>
                  <a:srgbClr val="FF6A00"/>
                </a:solidFill>
                <a:latin typeface="Bahnschrift Light SemiCondensed" pitchFamily="34" charset="0"/>
                <a:cs typeface="Arial" charset="0"/>
              </a:rPr>
              <a:t>PCSC</a:t>
            </a:r>
            <a:endParaRPr lang="es-ES" sz="2800">
              <a:latin typeface="Bahnschrift Light SemiCondensed" pitchFamily="34" charset="0"/>
            </a:endParaRPr>
          </a:p>
        </p:txBody>
      </p:sp>
      <p:pic>
        <p:nvPicPr>
          <p:cNvPr id="38916" name="Picture 6" descr="equipo-multidisciplin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5157788"/>
            <a:ext cx="24384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oordinado por Servicio de Salud Mental de la DGPPAA y el Servicio de Promoción de la Salud de la DGSP.…"/>
          <p:cNvSpPr/>
          <p:nvPr/>
        </p:nvSpPr>
        <p:spPr>
          <a:xfrm>
            <a:off x="755650" y="2060575"/>
            <a:ext cx="5249863" cy="43561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>
            <a:spAutoFit/>
          </a:bodyPr>
          <a:lstStyle/>
          <a:p>
            <a:pPr marL="339725" indent="-339725">
              <a:buClr>
                <a:srgbClr val="6666FF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Coordinado por Servicio de Salud Mental de la DGPPAA y el Servicio de Promoción de la Salud de la DGSP</a:t>
            </a:r>
            <a:endParaRPr lang="es-ES" sz="2000" dirty="0">
              <a:latin typeface="Bahnschrift Light SemiCondensed" pitchFamily="34" charset="0"/>
            </a:endParaRPr>
          </a:p>
          <a:p>
            <a:pPr marL="339725" indent="-339725"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endParaRPr lang="es-ES" sz="2000" dirty="0">
              <a:latin typeface="Bahnschrift Light SemiCondensed" pitchFamily="34" charset="0"/>
            </a:endParaRPr>
          </a:p>
          <a:p>
            <a:pPr marL="339725" indent="-339725">
              <a:buClr>
                <a:srgbClr val="6666FF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Grupo de trabajo multidisciplinar e intersectorial: Salud Mental, Salud Pública, Atención Primaria, Educación y Servicios Sociales</a:t>
            </a:r>
            <a:endParaRPr lang="es-ES" sz="2000" dirty="0">
              <a:latin typeface="Bahnschrift Light SemiCondensed" pitchFamily="34" charset="0"/>
            </a:endParaRPr>
          </a:p>
          <a:p>
            <a:pPr marL="339725" indent="-339725"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endParaRPr lang="es-ES" sz="2000" dirty="0">
              <a:latin typeface="Bahnschrift Light SemiCondensed" pitchFamily="34" charset="0"/>
            </a:endParaRPr>
          </a:p>
          <a:p>
            <a:pPr marL="339725" indent="-339725">
              <a:buClr>
                <a:srgbClr val="6666FF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r>
              <a:rPr lang="es-ES" sz="2000" dirty="0">
                <a:solidFill>
                  <a:srgbClr val="000000"/>
                </a:solidFill>
                <a:latin typeface="Bahnschrift Light SemiCondensed" pitchFamily="34" charset="0"/>
                <a:cs typeface="Arial" charset="0"/>
              </a:rPr>
              <a:t>Basado en el conocimiento científico, el consenso de expertos, y las adaptaciones necesarias a nuestro medio</a:t>
            </a:r>
            <a:endParaRPr lang="es-ES" sz="2000" dirty="0">
              <a:latin typeface="Bahnschrift Light SemiCondensed" pitchFamily="34" charset="0"/>
            </a:endParaRPr>
          </a:p>
          <a:p>
            <a:pPr marL="339725" indent="-339725"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endParaRPr lang="es-ES" sz="2000" dirty="0">
              <a:latin typeface="Bahnschrift Light SemiCondensed" pitchFamily="34" charset="0"/>
            </a:endParaRPr>
          </a:p>
          <a:p>
            <a:pPr marL="339725" indent="-339725">
              <a:buClr>
                <a:srgbClr val="6666FF"/>
              </a:buClr>
              <a:buSzPct val="60000"/>
              <a:buFont typeface="StarSymbol"/>
              <a:buChar char="■"/>
              <a:tabLst>
                <a:tab pos="328613" algn="l"/>
                <a:tab pos="1243013" algn="l"/>
                <a:tab pos="2157413" algn="l"/>
                <a:tab pos="3071813" algn="l"/>
                <a:tab pos="3986213" algn="l"/>
                <a:tab pos="4900613" algn="l"/>
                <a:tab pos="5815013" algn="l"/>
                <a:tab pos="6729413" algn="l"/>
                <a:tab pos="7643813" algn="l"/>
                <a:tab pos="8558213" algn="l"/>
                <a:tab pos="9472613" algn="l"/>
                <a:tab pos="10387013" algn="l"/>
              </a:tabLst>
              <a:defRPr/>
            </a:pPr>
            <a:endParaRPr lang="es-ES" sz="2000" dirty="0">
              <a:latin typeface="Bahnschrift Light SemiCondensed" pitchFamily="34" charset="0"/>
            </a:endParaRPr>
          </a:p>
        </p:txBody>
      </p:sp>
      <p:sp>
        <p:nvSpPr>
          <p:cNvPr id="113" name="Prevención del suicidio en Canarias Programa PCSC"/>
          <p:cNvSpPr/>
          <p:nvPr/>
        </p:nvSpPr>
        <p:spPr>
          <a:xfrm>
            <a:off x="576263" y="269875"/>
            <a:ext cx="7715250" cy="94615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 anchor="b">
            <a:spAutoFit/>
          </a:bodyPr>
          <a:lstStyle/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800" b="1">
                <a:solidFill>
                  <a:srgbClr val="333399"/>
                </a:solidFill>
                <a:latin typeface="Bahnschrift Light SemiCondensed" pitchFamily="34" charset="0"/>
                <a:cs typeface="Arial" charset="0"/>
              </a:rPr>
              <a:t>Prevención del suicidio en Canarias</a:t>
            </a:r>
            <a:br>
              <a:rPr lang="es-ES_tradnl" sz="2800">
                <a:latin typeface="Bahnschrift Light SemiCondensed" pitchFamily="34" charset="0"/>
              </a:rPr>
            </a:br>
            <a:r>
              <a:rPr lang="es-ES" sz="2800" b="1">
                <a:solidFill>
                  <a:srgbClr val="FFAB01"/>
                </a:solidFill>
                <a:latin typeface="Bahnschrift Light SemiCondensed" pitchFamily="34" charset="0"/>
                <a:cs typeface="Arial" charset="0"/>
              </a:rPr>
              <a:t>Programa PCSC</a:t>
            </a:r>
            <a:endParaRPr lang="es-ES" sz="2800">
              <a:latin typeface="Bahnschrift Light SemiCondensed" pitchFamily="34" charset="0"/>
            </a:endParaRPr>
          </a:p>
        </p:txBody>
      </p:sp>
      <p:pic>
        <p:nvPicPr>
          <p:cNvPr id="36868" name="Picture 6" descr="equip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3429000"/>
            <a:ext cx="2576513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/>
          </p:nvPr>
        </p:nvSpPr>
        <p:spPr>
          <a:xfrm>
            <a:off x="971550" y="4365625"/>
            <a:ext cx="7200900" cy="1273175"/>
          </a:xfrm>
          <a:noFill/>
          <a:ln w="12600"/>
        </p:spPr>
        <p:txBody>
          <a:bodyPr lIns="46800" tIns="46800" rIns="46800" bIns="46800" spcCol="0" anchor="t">
            <a:noAutofit/>
          </a:bodyPr>
          <a:lstStyle/>
          <a:p>
            <a:pPr eaLnBrk="1" fontAlgn="auto" hangingPunct="1">
              <a:spcBef>
                <a:spcPts val="1199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s-ES" sz="3200" spc="-1">
                <a:solidFill>
                  <a:srgbClr val="000000"/>
                </a:solidFill>
                <a:latin typeface="Arial"/>
                <a:ea typeface="Tahoma"/>
              </a:rPr>
              <a:t> </a:t>
            </a:r>
            <a:endParaRPr lang="es-ES" sz="3200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9" name="Programa PCSC Estructura y Contenidos"/>
          <p:cNvSpPr/>
          <p:nvPr/>
        </p:nvSpPr>
        <p:spPr>
          <a:xfrm>
            <a:off x="576263" y="269875"/>
            <a:ext cx="7715250" cy="94615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 anchor="b">
            <a:spAutoFit/>
          </a:bodyPr>
          <a:lstStyle/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800" b="1">
                <a:solidFill>
                  <a:srgbClr val="333399"/>
                </a:solidFill>
                <a:latin typeface="Bahnschrift Light SemiCondensed" pitchFamily="34" charset="0"/>
                <a:cs typeface="Arial" charset="0"/>
              </a:rPr>
              <a:t>Programa PCSC</a:t>
            </a:r>
            <a:br>
              <a:rPr lang="es-ES_tradnl" sz="2800">
                <a:latin typeface="Bahnschrift Light SemiCondensed" pitchFamily="34" charset="0"/>
              </a:rPr>
            </a:br>
            <a:r>
              <a:rPr lang="es-ES" sz="2800" b="1">
                <a:solidFill>
                  <a:srgbClr val="FF6A00"/>
                </a:solidFill>
                <a:latin typeface="Bahnschrift Light SemiCondensed" pitchFamily="34" charset="0"/>
                <a:cs typeface="Arial" charset="0"/>
              </a:rPr>
              <a:t>Estructura y Contenidos</a:t>
            </a:r>
            <a:endParaRPr lang="es-ES" sz="2800">
              <a:latin typeface="Bahnschrift Light SemiCondensed" pitchFamily="34" charset="0"/>
            </a:endParaRPr>
          </a:p>
        </p:txBody>
      </p:sp>
      <p:pic>
        <p:nvPicPr>
          <p:cNvPr id="39939" name="image.png" descr="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060575"/>
            <a:ext cx="8583613" cy="432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3810</TotalTime>
  <Words>1921</Words>
  <Application>Microsoft Office PowerPoint</Application>
  <PresentationFormat>Presentación en pantalla (4:3)</PresentationFormat>
  <Paragraphs>435</Paragraphs>
  <Slides>32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32</vt:i4>
      </vt:variant>
    </vt:vector>
  </HeadingPairs>
  <TitlesOfParts>
    <vt:vector size="40" baseType="lpstr">
      <vt:lpstr>Arial</vt:lpstr>
      <vt:lpstr>Bahnschrift Light SemiCondensed</vt:lpstr>
      <vt:lpstr>Calibri</vt:lpstr>
      <vt:lpstr>StarSymbol</vt:lpstr>
      <vt:lpstr>Tahoma</vt:lpstr>
      <vt:lpstr>Times New Roman</vt:lpstr>
      <vt:lpstr>Office Theme</vt:lpstr>
      <vt:lpstr>Office Theme</vt:lpstr>
      <vt:lpstr>Programa de Prevención de la Conducta Suicida en Canarias</vt:lpstr>
      <vt:lpstr>Importancia de la prevención del suicidio en Canarias. Datos 2007-2020</vt:lpstr>
      <vt:lpstr>Importancia de la prevención del suicidio en Canarias </vt:lpstr>
      <vt:lpstr>Importancia de la prevención del suicidio en Canarias</vt:lpstr>
      <vt:lpstr>  </vt:lpstr>
      <vt:lpstr>Presentación de PowerPoint</vt:lpstr>
      <vt:lpstr>  </vt:lpstr>
      <vt:lpstr>Presentación de PowerPoint</vt:lpstr>
      <vt:lpstr>Presentación de PowerPoint</vt:lpstr>
      <vt:lpstr>Presentación de PowerPoint</vt:lpstr>
      <vt:lpstr>Presentación de PowerPoint</vt:lpstr>
      <vt:lpstr>  </vt:lpstr>
      <vt:lpstr>Presentación de PowerPoint</vt:lpstr>
      <vt:lpstr>Presentación de PowerPoint</vt:lpstr>
      <vt:lpstr>Presentación de PowerPoint</vt:lpstr>
      <vt:lpstr>  </vt:lpstr>
      <vt:lpstr>Presentación de PowerPoint</vt:lpstr>
      <vt:lpstr>  </vt:lpstr>
      <vt:lpstr>  </vt:lpstr>
      <vt:lpstr>  </vt:lpstr>
      <vt:lpstr>  </vt:lpstr>
      <vt:lpstr>Presentación de PowerPoint</vt:lpstr>
      <vt:lpstr>  </vt:lpstr>
      <vt:lpstr>  </vt:lpstr>
      <vt:lpstr>  </vt:lpstr>
      <vt:lpstr>Presentación de PowerPoint</vt:lpstr>
      <vt:lpstr>Presentación de PowerPoint</vt:lpstr>
      <vt:lpstr>Acciones desarrolladas Posteriores al PPCSC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Prevención de la Conducta Suicida en Canarias</dc:title>
  <dc:creator>Natalia Gonzalez Brito</dc:creator>
  <cp:lastModifiedBy>Carmen Pérez de Herrasti</cp:lastModifiedBy>
  <cp:revision>144</cp:revision>
  <dcterms:modified xsi:type="dcterms:W3CDTF">2022-09-19T06:20:16Z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Presentación en pantalla (4:3)</vt:lpwstr>
  </property>
  <property fmtid="{D5CDD505-2E9C-101B-9397-08002B2CF9AE}" pid="3" name="Slides">
    <vt:i4>30</vt:i4>
  </property>
</Properties>
</file>