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63" r:id="rId6"/>
    <p:sldId id="288" r:id="rId7"/>
    <p:sldId id="267" r:id="rId8"/>
    <p:sldId id="287" r:id="rId9"/>
    <p:sldId id="301" r:id="rId10"/>
    <p:sldId id="289" r:id="rId11"/>
    <p:sldId id="290" r:id="rId12"/>
    <p:sldId id="295" r:id="rId13"/>
    <p:sldId id="291" r:id="rId14"/>
    <p:sldId id="298" r:id="rId15"/>
    <p:sldId id="292" r:id="rId16"/>
    <p:sldId id="294" r:id="rId17"/>
    <p:sldId id="299" r:id="rId18"/>
    <p:sldId id="300" r:id="rId19"/>
    <p:sldId id="297" r:id="rId20"/>
    <p:sldId id="302" r:id="rId21"/>
    <p:sldId id="303" r:id="rId22"/>
    <p:sldId id="304" r:id="rId23"/>
    <p:sldId id="306" r:id="rId24"/>
    <p:sldId id="305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57" autoAdjust="0"/>
    <p:restoredTop sz="91851"/>
  </p:normalViewPr>
  <p:slideViewPr>
    <p:cSldViewPr snapToGrid="0">
      <p:cViewPr>
        <p:scale>
          <a:sx n="74" d="100"/>
          <a:sy n="74" d="100"/>
        </p:scale>
        <p:origin x="136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8945E-1532-3E43-90FD-B5361916CBE3}" type="doc">
      <dgm:prSet loTypeId="urn:microsoft.com/office/officeart/2005/8/layout/arrow2" loCatId="" qsTypeId="urn:microsoft.com/office/officeart/2005/8/quickstyle/3d3" qsCatId="3D" csTypeId="urn:microsoft.com/office/officeart/2005/8/colors/accent3_4" csCatId="accent3" phldr="1"/>
      <dgm:spPr/>
    </dgm:pt>
    <dgm:pt modelId="{C186B244-A14A-7F4D-818F-478DF007AE36}">
      <dgm:prSet phldrT="[Texto]" custT="1"/>
      <dgm:spPr/>
      <dgm:t>
        <a:bodyPr/>
        <a:lstStyle/>
        <a:p>
          <a:r>
            <a:rPr lang="es-ES" sz="3200" dirty="0"/>
            <a:t>NERVIOSISMO</a:t>
          </a:r>
        </a:p>
      </dgm:t>
    </dgm:pt>
    <dgm:pt modelId="{5FC9B909-7668-2749-AD02-6915AFE7CC60}" type="parTrans" cxnId="{C0868C1A-4ACD-AA45-9560-7BA62D910F5C}">
      <dgm:prSet/>
      <dgm:spPr/>
      <dgm:t>
        <a:bodyPr/>
        <a:lstStyle/>
        <a:p>
          <a:endParaRPr lang="es-ES" sz="2800"/>
        </a:p>
      </dgm:t>
    </dgm:pt>
    <dgm:pt modelId="{B5A35854-06F4-AC44-A0D1-12CDB0214321}" type="sibTrans" cxnId="{C0868C1A-4ACD-AA45-9560-7BA62D910F5C}">
      <dgm:prSet/>
      <dgm:spPr/>
      <dgm:t>
        <a:bodyPr/>
        <a:lstStyle/>
        <a:p>
          <a:endParaRPr lang="es-ES" sz="2800"/>
        </a:p>
      </dgm:t>
    </dgm:pt>
    <dgm:pt modelId="{43AB7C76-67FB-8E4E-8E0F-C478004434D0}">
      <dgm:prSet phldrT="[Texto]" custT="1"/>
      <dgm:spPr/>
      <dgm:t>
        <a:bodyPr/>
        <a:lstStyle/>
        <a:p>
          <a:r>
            <a:rPr lang="es-ES" sz="3200" dirty="0"/>
            <a:t>ANSIEDAD</a:t>
          </a:r>
        </a:p>
      </dgm:t>
    </dgm:pt>
    <dgm:pt modelId="{740224CA-844D-844F-9364-A8470C86C7F4}" type="parTrans" cxnId="{D58445E2-3EF1-E841-9D87-B9FDCDF3A85E}">
      <dgm:prSet/>
      <dgm:spPr/>
      <dgm:t>
        <a:bodyPr/>
        <a:lstStyle/>
        <a:p>
          <a:endParaRPr lang="es-ES" sz="2800"/>
        </a:p>
      </dgm:t>
    </dgm:pt>
    <dgm:pt modelId="{3572688E-1E05-E645-B08D-0DDA93A0D571}" type="sibTrans" cxnId="{D58445E2-3EF1-E841-9D87-B9FDCDF3A85E}">
      <dgm:prSet/>
      <dgm:spPr/>
      <dgm:t>
        <a:bodyPr/>
        <a:lstStyle/>
        <a:p>
          <a:endParaRPr lang="es-ES" sz="2800"/>
        </a:p>
      </dgm:t>
    </dgm:pt>
    <dgm:pt modelId="{33455855-69EA-E540-BF21-F54F52EB0D91}">
      <dgm:prSet phldrT="[Texto]" custT="1"/>
      <dgm:spPr/>
      <dgm:t>
        <a:bodyPr/>
        <a:lstStyle/>
        <a:p>
          <a:r>
            <a:rPr lang="es-ES" sz="3200" dirty="0"/>
            <a:t>AGITACION</a:t>
          </a:r>
        </a:p>
      </dgm:t>
    </dgm:pt>
    <dgm:pt modelId="{776EF308-0699-5B43-ADC4-FA5CBFF8D391}" type="parTrans" cxnId="{52043916-A35B-A041-8B12-1A83F9DFA43D}">
      <dgm:prSet/>
      <dgm:spPr/>
      <dgm:t>
        <a:bodyPr/>
        <a:lstStyle/>
        <a:p>
          <a:endParaRPr lang="es-ES" sz="2800"/>
        </a:p>
      </dgm:t>
    </dgm:pt>
    <dgm:pt modelId="{9009F1E3-38A2-7048-9DB7-E16BA85AE6D8}" type="sibTrans" cxnId="{52043916-A35B-A041-8B12-1A83F9DFA43D}">
      <dgm:prSet/>
      <dgm:spPr/>
      <dgm:t>
        <a:bodyPr/>
        <a:lstStyle/>
        <a:p>
          <a:endParaRPr lang="es-ES" sz="2800"/>
        </a:p>
      </dgm:t>
    </dgm:pt>
    <dgm:pt modelId="{A9E753D3-A41F-DC4A-B11E-49733AB23D5B}">
      <dgm:prSet custT="1"/>
      <dgm:spPr/>
      <dgm:t>
        <a:bodyPr/>
        <a:lstStyle/>
        <a:p>
          <a:r>
            <a:rPr lang="es-ES" sz="3200" dirty="0" smtClean="0"/>
            <a:t>AUTOAGRESIÓN</a:t>
          </a:r>
          <a:endParaRPr lang="es-ES" sz="3200" dirty="0"/>
        </a:p>
      </dgm:t>
    </dgm:pt>
    <dgm:pt modelId="{E7722355-3FED-1F46-BD09-02A7C4E11185}" type="parTrans" cxnId="{14267CDE-FFBD-F142-8BA5-22833CBFC011}">
      <dgm:prSet/>
      <dgm:spPr/>
      <dgm:t>
        <a:bodyPr/>
        <a:lstStyle/>
        <a:p>
          <a:endParaRPr lang="es-ES" sz="2800"/>
        </a:p>
      </dgm:t>
    </dgm:pt>
    <dgm:pt modelId="{79BB04FC-CD67-2644-B4AC-DE280C08C751}" type="sibTrans" cxnId="{14267CDE-FFBD-F142-8BA5-22833CBFC011}">
      <dgm:prSet/>
      <dgm:spPr/>
      <dgm:t>
        <a:bodyPr/>
        <a:lstStyle/>
        <a:p>
          <a:endParaRPr lang="es-ES" sz="2800"/>
        </a:p>
      </dgm:t>
    </dgm:pt>
    <dgm:pt modelId="{17893055-CE41-B744-862A-46DF816AC5F9}" type="pres">
      <dgm:prSet presAssocID="{54E8945E-1532-3E43-90FD-B5361916CBE3}" presName="arrowDiagram" presStyleCnt="0">
        <dgm:presLayoutVars>
          <dgm:chMax val="5"/>
          <dgm:dir/>
          <dgm:resizeHandles val="exact"/>
        </dgm:presLayoutVars>
      </dgm:prSet>
      <dgm:spPr/>
    </dgm:pt>
    <dgm:pt modelId="{E19AE87B-9BF5-1C46-A4CC-FD9918724045}" type="pres">
      <dgm:prSet presAssocID="{54E8945E-1532-3E43-90FD-B5361916CBE3}" presName="arrow" presStyleLbl="bgShp" presStyleIdx="0" presStyleCnt="1"/>
      <dgm:spPr>
        <a:solidFill>
          <a:srgbClr val="BCCF19"/>
        </a:solidFill>
        <a:ln>
          <a:noFill/>
        </a:ln>
      </dgm:spPr>
    </dgm:pt>
    <dgm:pt modelId="{AC7035A8-05B3-9B47-BD50-3662D5A89A19}" type="pres">
      <dgm:prSet presAssocID="{54E8945E-1532-3E43-90FD-B5361916CBE3}" presName="arrowDiagram4" presStyleCnt="0"/>
      <dgm:spPr/>
    </dgm:pt>
    <dgm:pt modelId="{CB63F4C9-EAA6-6644-B292-D4185D8ABC48}" type="pres">
      <dgm:prSet presAssocID="{C186B244-A14A-7F4D-818F-478DF007AE36}" presName="bullet4a" presStyleLbl="node1" presStyleIdx="0" presStyleCnt="4"/>
      <dgm:spPr>
        <a:solidFill>
          <a:schemeClr val="accent2">
            <a:lumMod val="20000"/>
            <a:lumOff val="80000"/>
          </a:schemeClr>
        </a:solidFill>
      </dgm:spPr>
    </dgm:pt>
    <dgm:pt modelId="{0EB695FC-FF4D-FA4B-8794-50299E531E68}" type="pres">
      <dgm:prSet presAssocID="{C186B244-A14A-7F4D-818F-478DF007AE36}" presName="textBox4a" presStyleLbl="revTx" presStyleIdx="0" presStyleCnt="4" custScaleX="247212" custLinFactNeighborX="97336" custLinFactNeighborY="964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EDD032-8B55-CD42-9E38-4FDACB8C7F08}" type="pres">
      <dgm:prSet presAssocID="{43AB7C76-67FB-8E4E-8E0F-C478004434D0}" presName="bullet4b" presStyleLbl="node1" presStyleIdx="1" presStyleCnt="4"/>
      <dgm:spPr>
        <a:solidFill>
          <a:schemeClr val="accent2">
            <a:lumMod val="60000"/>
            <a:lumOff val="40000"/>
          </a:schemeClr>
        </a:solidFill>
      </dgm:spPr>
    </dgm:pt>
    <dgm:pt modelId="{9D8ABE93-7510-FA41-A309-433C7EF9720A}" type="pres">
      <dgm:prSet presAssocID="{43AB7C76-67FB-8E4E-8E0F-C478004434D0}" presName="textBox4b" presStyleLbl="revTx" presStyleIdx="1" presStyleCnt="4" custScaleX="154012" custLinFactNeighborX="4434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BFA14C4-3BC7-8D4D-8178-55BFF7EB52B4}" type="pres">
      <dgm:prSet presAssocID="{33455855-69EA-E540-BF21-F54F52EB0D91}" presName="bullet4c" presStyleLbl="node1" presStyleIdx="2" presStyleCnt="4"/>
      <dgm:spPr>
        <a:solidFill>
          <a:schemeClr val="accent2">
            <a:lumMod val="75000"/>
          </a:schemeClr>
        </a:solidFill>
      </dgm:spPr>
    </dgm:pt>
    <dgm:pt modelId="{F35637F5-4839-794A-86E5-52A233FFDFBE}" type="pres">
      <dgm:prSet presAssocID="{33455855-69EA-E540-BF21-F54F52EB0D91}" presName="textBox4c" presStyleLbl="revTx" presStyleIdx="2" presStyleCnt="4" custScaleX="232147" custLinFactNeighborX="65380" custLinFactNeighborY="-58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7E72D0C-3ED8-804F-973A-BD0C7ABCAE62}" type="pres">
      <dgm:prSet presAssocID="{A9E753D3-A41F-DC4A-B11E-49733AB23D5B}" presName="bullet4d" presStyleLbl="node1" presStyleIdx="3" presStyleCnt="4"/>
      <dgm:spPr>
        <a:solidFill>
          <a:schemeClr val="accent2">
            <a:lumMod val="50000"/>
          </a:schemeClr>
        </a:solidFill>
      </dgm:spPr>
    </dgm:pt>
    <dgm:pt modelId="{C9D1C73B-9AC6-4C45-B3DC-73F2E2819AD4}" type="pres">
      <dgm:prSet presAssocID="{A9E753D3-A41F-DC4A-B11E-49733AB23D5B}" presName="textBox4d" presStyleLbl="revTx" presStyleIdx="3" presStyleCnt="4" custScaleX="223490" custLinFactNeighborX="4434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7D0070A-B6A8-FB4E-B3EB-390AF798396F}" type="presOf" srcId="{54E8945E-1532-3E43-90FD-B5361916CBE3}" destId="{17893055-CE41-B744-862A-46DF816AC5F9}" srcOrd="0" destOrd="0" presId="urn:microsoft.com/office/officeart/2005/8/layout/arrow2"/>
    <dgm:cxn modelId="{B19CEE45-BF3F-434C-AD37-4B3C61486190}" type="presOf" srcId="{43AB7C76-67FB-8E4E-8E0F-C478004434D0}" destId="{9D8ABE93-7510-FA41-A309-433C7EF9720A}" srcOrd="0" destOrd="0" presId="urn:microsoft.com/office/officeart/2005/8/layout/arrow2"/>
    <dgm:cxn modelId="{14267CDE-FFBD-F142-8BA5-22833CBFC011}" srcId="{54E8945E-1532-3E43-90FD-B5361916CBE3}" destId="{A9E753D3-A41F-DC4A-B11E-49733AB23D5B}" srcOrd="3" destOrd="0" parTransId="{E7722355-3FED-1F46-BD09-02A7C4E11185}" sibTransId="{79BB04FC-CD67-2644-B4AC-DE280C08C751}"/>
    <dgm:cxn modelId="{C3C0E0B6-F574-4545-A62B-927C24BE910D}" type="presOf" srcId="{C186B244-A14A-7F4D-818F-478DF007AE36}" destId="{0EB695FC-FF4D-FA4B-8794-50299E531E68}" srcOrd="0" destOrd="0" presId="urn:microsoft.com/office/officeart/2005/8/layout/arrow2"/>
    <dgm:cxn modelId="{3FE984CF-B001-9F44-8800-4CE31E29C042}" type="presOf" srcId="{A9E753D3-A41F-DC4A-B11E-49733AB23D5B}" destId="{C9D1C73B-9AC6-4C45-B3DC-73F2E2819AD4}" srcOrd="0" destOrd="0" presId="urn:microsoft.com/office/officeart/2005/8/layout/arrow2"/>
    <dgm:cxn modelId="{D58445E2-3EF1-E841-9D87-B9FDCDF3A85E}" srcId="{54E8945E-1532-3E43-90FD-B5361916CBE3}" destId="{43AB7C76-67FB-8E4E-8E0F-C478004434D0}" srcOrd="1" destOrd="0" parTransId="{740224CA-844D-844F-9364-A8470C86C7F4}" sibTransId="{3572688E-1E05-E645-B08D-0DDA93A0D571}"/>
    <dgm:cxn modelId="{C0868C1A-4ACD-AA45-9560-7BA62D910F5C}" srcId="{54E8945E-1532-3E43-90FD-B5361916CBE3}" destId="{C186B244-A14A-7F4D-818F-478DF007AE36}" srcOrd="0" destOrd="0" parTransId="{5FC9B909-7668-2749-AD02-6915AFE7CC60}" sibTransId="{B5A35854-06F4-AC44-A0D1-12CDB0214321}"/>
    <dgm:cxn modelId="{CBF71CAA-3277-1942-A44F-993B1D0CCFEE}" type="presOf" srcId="{33455855-69EA-E540-BF21-F54F52EB0D91}" destId="{F35637F5-4839-794A-86E5-52A233FFDFBE}" srcOrd="0" destOrd="0" presId="urn:microsoft.com/office/officeart/2005/8/layout/arrow2"/>
    <dgm:cxn modelId="{52043916-A35B-A041-8B12-1A83F9DFA43D}" srcId="{54E8945E-1532-3E43-90FD-B5361916CBE3}" destId="{33455855-69EA-E540-BF21-F54F52EB0D91}" srcOrd="2" destOrd="0" parTransId="{776EF308-0699-5B43-ADC4-FA5CBFF8D391}" sibTransId="{9009F1E3-38A2-7048-9DB7-E16BA85AE6D8}"/>
    <dgm:cxn modelId="{89A04817-D72B-C545-915C-5B6E0DCDE9CC}" type="presParOf" srcId="{17893055-CE41-B744-862A-46DF816AC5F9}" destId="{E19AE87B-9BF5-1C46-A4CC-FD9918724045}" srcOrd="0" destOrd="0" presId="urn:microsoft.com/office/officeart/2005/8/layout/arrow2"/>
    <dgm:cxn modelId="{F5B3F036-DE2F-3F42-B07B-908EC3A35B82}" type="presParOf" srcId="{17893055-CE41-B744-862A-46DF816AC5F9}" destId="{AC7035A8-05B3-9B47-BD50-3662D5A89A19}" srcOrd="1" destOrd="0" presId="urn:microsoft.com/office/officeart/2005/8/layout/arrow2"/>
    <dgm:cxn modelId="{906C491E-0F94-E44E-8DC4-1FAB60C9DB10}" type="presParOf" srcId="{AC7035A8-05B3-9B47-BD50-3662D5A89A19}" destId="{CB63F4C9-EAA6-6644-B292-D4185D8ABC48}" srcOrd="0" destOrd="0" presId="urn:microsoft.com/office/officeart/2005/8/layout/arrow2"/>
    <dgm:cxn modelId="{BECE756B-D1DE-EB4E-9D83-94A704AD72F7}" type="presParOf" srcId="{AC7035A8-05B3-9B47-BD50-3662D5A89A19}" destId="{0EB695FC-FF4D-FA4B-8794-50299E531E68}" srcOrd="1" destOrd="0" presId="urn:microsoft.com/office/officeart/2005/8/layout/arrow2"/>
    <dgm:cxn modelId="{0A8D44E8-12B7-8B46-A785-28C4AE201A8F}" type="presParOf" srcId="{AC7035A8-05B3-9B47-BD50-3662D5A89A19}" destId="{E3EDD032-8B55-CD42-9E38-4FDACB8C7F08}" srcOrd="2" destOrd="0" presId="urn:microsoft.com/office/officeart/2005/8/layout/arrow2"/>
    <dgm:cxn modelId="{6F8AAAE1-8D7F-7345-85C4-738728D3DD37}" type="presParOf" srcId="{AC7035A8-05B3-9B47-BD50-3662D5A89A19}" destId="{9D8ABE93-7510-FA41-A309-433C7EF9720A}" srcOrd="3" destOrd="0" presId="urn:microsoft.com/office/officeart/2005/8/layout/arrow2"/>
    <dgm:cxn modelId="{ED6BC638-C21D-9B4E-A11E-E929D26616E1}" type="presParOf" srcId="{AC7035A8-05B3-9B47-BD50-3662D5A89A19}" destId="{FBFA14C4-3BC7-8D4D-8178-55BFF7EB52B4}" srcOrd="4" destOrd="0" presId="urn:microsoft.com/office/officeart/2005/8/layout/arrow2"/>
    <dgm:cxn modelId="{7E0908D4-FB41-2640-BF33-929A77DC039C}" type="presParOf" srcId="{AC7035A8-05B3-9B47-BD50-3662D5A89A19}" destId="{F35637F5-4839-794A-86E5-52A233FFDFBE}" srcOrd="5" destOrd="0" presId="urn:microsoft.com/office/officeart/2005/8/layout/arrow2"/>
    <dgm:cxn modelId="{AA2E82D4-2205-684A-8F5A-293ABF54403B}" type="presParOf" srcId="{AC7035A8-05B3-9B47-BD50-3662D5A89A19}" destId="{B7E72D0C-3ED8-804F-973A-BD0C7ABCAE62}" srcOrd="6" destOrd="0" presId="urn:microsoft.com/office/officeart/2005/8/layout/arrow2"/>
    <dgm:cxn modelId="{93E12055-DDAF-8D4D-9125-C8585D38877B}" type="presParOf" srcId="{AC7035A8-05B3-9B47-BD50-3662D5A89A19}" destId="{C9D1C73B-9AC6-4C45-B3DC-73F2E2819AD4}" srcOrd="7" destOrd="0" presId="urn:microsoft.com/office/officeart/2005/8/layout/arrow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AE87B-9BF5-1C46-A4CC-FD9918724045}">
      <dsp:nvSpPr>
        <dsp:cNvPr id="0" name=""/>
        <dsp:cNvSpPr/>
      </dsp:nvSpPr>
      <dsp:spPr>
        <a:xfrm>
          <a:off x="1031695" y="0"/>
          <a:ext cx="7172939" cy="4483087"/>
        </a:xfrm>
        <a:prstGeom prst="swooshArrow">
          <a:avLst>
            <a:gd name="adj1" fmla="val 25000"/>
            <a:gd name="adj2" fmla="val 25000"/>
          </a:avLst>
        </a:prstGeom>
        <a:solidFill>
          <a:srgbClr val="BCCF19"/>
        </a:soli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3F4C9-EAA6-6644-B292-D4185D8ABC48}">
      <dsp:nvSpPr>
        <dsp:cNvPr id="0" name=""/>
        <dsp:cNvSpPr/>
      </dsp:nvSpPr>
      <dsp:spPr>
        <a:xfrm>
          <a:off x="1738230" y="3333623"/>
          <a:ext cx="164977" cy="16497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B695FC-FF4D-FA4B-8794-50299E531E68}">
      <dsp:nvSpPr>
        <dsp:cNvPr id="0" name=""/>
        <dsp:cNvSpPr/>
      </dsp:nvSpPr>
      <dsp:spPr>
        <a:xfrm>
          <a:off x="2111784" y="3416112"/>
          <a:ext cx="3032234" cy="106697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18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NERVIOSISMO</a:t>
          </a:r>
        </a:p>
      </dsp:txBody>
      <dsp:txXfrm>
        <a:off x="2111784" y="3416112"/>
        <a:ext cx="3032234" cy="1066974"/>
      </dsp:txXfrm>
    </dsp:sp>
    <dsp:sp modelId="{E3EDD032-8B55-CD42-9E38-4FDACB8C7F08}">
      <dsp:nvSpPr>
        <dsp:cNvPr id="0" name=""/>
        <dsp:cNvSpPr/>
      </dsp:nvSpPr>
      <dsp:spPr>
        <a:xfrm>
          <a:off x="2903832" y="2290857"/>
          <a:ext cx="286917" cy="28691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8ABE93-7510-FA41-A309-433C7EF9720A}">
      <dsp:nvSpPr>
        <dsp:cNvPr id="0" name=""/>
        <dsp:cNvSpPr/>
      </dsp:nvSpPr>
      <dsp:spPr>
        <a:xfrm>
          <a:off x="3308532" y="2434316"/>
          <a:ext cx="2319909" cy="204877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32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ANSIEDAD</a:t>
          </a:r>
        </a:p>
      </dsp:txBody>
      <dsp:txXfrm>
        <a:off x="3308532" y="2434316"/>
        <a:ext cx="2319909" cy="2048770"/>
      </dsp:txXfrm>
    </dsp:sp>
    <dsp:sp modelId="{FBFA14C4-3BC7-8D4D-8178-55BFF7EB52B4}">
      <dsp:nvSpPr>
        <dsp:cNvPr id="0" name=""/>
        <dsp:cNvSpPr/>
      </dsp:nvSpPr>
      <dsp:spPr>
        <a:xfrm>
          <a:off x="4392217" y="1522456"/>
          <a:ext cx="380165" cy="38016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5637F5-4839-794A-86E5-52A233FFDFBE}">
      <dsp:nvSpPr>
        <dsp:cNvPr id="0" name=""/>
        <dsp:cNvSpPr/>
      </dsp:nvSpPr>
      <dsp:spPr>
        <a:xfrm>
          <a:off x="4571854" y="1696276"/>
          <a:ext cx="3496870" cy="277054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442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AGITACION</a:t>
          </a:r>
        </a:p>
      </dsp:txBody>
      <dsp:txXfrm>
        <a:off x="4571854" y="1696276"/>
        <a:ext cx="3496870" cy="2770547"/>
      </dsp:txXfrm>
    </dsp:sp>
    <dsp:sp modelId="{B7E72D0C-3ED8-804F-973A-BD0C7ABCAE62}">
      <dsp:nvSpPr>
        <dsp:cNvPr id="0" name=""/>
        <dsp:cNvSpPr/>
      </dsp:nvSpPr>
      <dsp:spPr>
        <a:xfrm>
          <a:off x="6013301" y="1014074"/>
          <a:ext cx="509278" cy="509278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D1C73B-9AC6-4C45-B3DC-73F2E2819AD4}">
      <dsp:nvSpPr>
        <dsp:cNvPr id="0" name=""/>
        <dsp:cNvSpPr/>
      </dsp:nvSpPr>
      <dsp:spPr>
        <a:xfrm>
          <a:off x="6005902" y="1268713"/>
          <a:ext cx="3366468" cy="321437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85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AUTOAGRESIÓN</a:t>
          </a:r>
          <a:endParaRPr lang="es-ES" sz="3200" kern="1200" dirty="0"/>
        </a:p>
      </dsp:txBody>
      <dsp:txXfrm>
        <a:off x="6005902" y="1268713"/>
        <a:ext cx="3366468" cy="3214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F2912-650C-A940-9B3B-173F646ED767}" type="datetimeFigureOut">
              <a:rPr lang="es-ES" smtClean="0"/>
              <a:t>19/9/22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CA6FB-0A0C-274D-B779-49F9B6C0F7D4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856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B4B63-A8D5-4796-817E-BE7FFDBFD1E8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271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CA6FB-0A0C-274D-B779-49F9B6C0F7D4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16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0B4570-2AB2-4812-9909-25F301F62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BFB2DDC-55B3-405C-9D37-A8513AAD5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5EE075B-E93D-42AF-9676-78288342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earmengou@itasaludmental.com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1F88D3F-53AD-4735-AF0B-F8F49D5E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5ABF-ABAB-4BFC-B830-44FA0CA78551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522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C57D8C-30F9-41F1-8547-3DB66A4A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C50E9EA-0AC5-467E-9DA4-1750D1EDC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2F5193-EDD4-4702-A9A9-4DA040DA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C91D8-0FB0-46C8-B57A-D27EE3ED4EBE}" type="datetimeFigureOut">
              <a:rPr lang="es-ES" smtClean="0"/>
              <a:t>19/9/22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AFCE5F-C54C-40C0-BA00-D78B9A9B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BB4FE8-788A-4D7F-A277-EDE944AE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5ABF-ABAB-4BFC-B830-44FA0CA78551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516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A47667A-FAB7-43C6-9497-C6BB34827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FF9D0EC-FAB8-48C7-95C9-4C9363ACC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62EFC5F-1329-4047-ADCA-B26118D8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C91D8-0FB0-46C8-B57A-D27EE3ED4EBE}" type="datetimeFigureOut">
              <a:rPr lang="es-ES" smtClean="0"/>
              <a:t>19/9/22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B0A7E18-AC68-4378-A185-2ECC460E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2D9332-F85B-4B6F-BDAA-E610FF70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5ABF-ABAB-4BFC-B830-44FA0CA78551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444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609600" y="1242918"/>
            <a:ext cx="10972800" cy="301947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852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D6C38B-5FFD-476B-A840-FF341C38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1C04B8B-6FCD-44B1-A035-3711C2AD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AE465A3-B087-46FA-ACFC-2261E83D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9097"/>
            <a:ext cx="4114800" cy="365125"/>
          </a:xfrm>
        </p:spPr>
        <p:txBody>
          <a:bodyPr/>
          <a:lstStyle>
            <a:lvl1pPr>
              <a:defRPr sz="1600" b="1" i="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earmengou@itasaludmental.com</a:t>
            </a:r>
          </a:p>
        </p:txBody>
      </p:sp>
      <p:pic>
        <p:nvPicPr>
          <p:cNvPr id="2050" name="Picture 2" descr="Resultado de imagen de telefon de la esperanÃ§a">
            <a:extLst>
              <a:ext uri="{FF2B5EF4-FFF2-40B4-BE49-F238E27FC236}">
                <a16:creationId xmlns:a16="http://schemas.microsoft.com/office/drawing/2014/main" xmlns="" id="{430C7790-13B9-478E-9CE8-AF9704A6F6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t="17507" r="17009" b="22852"/>
          <a:stretch/>
        </p:blipFill>
        <p:spPr bwMode="auto">
          <a:xfrm>
            <a:off x="242299" y="5549165"/>
            <a:ext cx="1767156" cy="11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2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F2403B-8046-4F0C-BB77-26A20EE5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1AA8428-C38B-4761-BE9E-63C4F7D8A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A6F26A9-21E4-4CC3-829C-FC2EB419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4051FE-B514-41A2-AB7C-30D01605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5ABF-ABAB-4BFC-B830-44FA0CA78551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029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79EC75-B36A-4701-8880-7F804831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FA6CFE-9562-4BCE-BF98-E7A741A50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5E2D645-5536-4881-B585-5A31D5DB8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9799F91-6937-45CE-8C92-568223A6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C91D8-0FB0-46C8-B57A-D27EE3ED4EBE}" type="datetimeFigureOut">
              <a:rPr lang="es-ES" smtClean="0"/>
              <a:t>19/9/22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E97948D-60CF-4A85-9FF7-4368AA33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D59EA2-5477-45CC-86C1-8985A1EA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5ABF-ABAB-4BFC-B830-44FA0CA78551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163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3B89CC-92AE-4AEF-94C5-9706F9A2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2D3C341-424D-4A8C-B233-7475BB685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0B39F1C-6DD0-44FD-B149-BA2E82D22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750B6F0-6749-4783-A9A3-B93A914FF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56FDC7-9318-4CB2-9CBC-93706A3A5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12D4B5B-5DBD-477F-8F76-16F86EA1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C91D8-0FB0-46C8-B57A-D27EE3ED4EBE}" type="datetimeFigureOut">
              <a:rPr lang="es-ES" smtClean="0"/>
              <a:t>19/9/22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B463E9F-C3FB-497C-AD3F-8D8326B5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E2BD8A1-0C04-4A3D-985D-87A0A823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5ABF-ABAB-4BFC-B830-44FA0CA78551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280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FC6E5-EA26-45A5-8D0B-8E55A83F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88AFA6D-AE1E-4170-922F-CB6A49AF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C91D8-0FB0-46C8-B57A-D27EE3ED4EBE}" type="datetimeFigureOut">
              <a:rPr lang="es-ES" smtClean="0"/>
              <a:t>19/9/22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9250EEC-7BD6-4217-B76D-E122825C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35B726F-8D94-4A41-8B6A-4C15095D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5ABF-ABAB-4BFC-B830-44FA0CA78551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6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100656C-2A55-461E-9E4A-3D3C49F4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C91D8-0FB0-46C8-B57A-D27EE3ED4EBE}" type="datetimeFigureOut">
              <a:rPr lang="es-ES" smtClean="0"/>
              <a:t>19/9/22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1E6D22-D922-4796-948B-6E9DE0DD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4D60221-69AF-4693-BA7E-DE4C87A4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5ABF-ABAB-4BFC-B830-44FA0CA78551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743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794481-820F-4C01-8A72-11C11CA1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B2A856-49CF-453D-A95B-8771CBA8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C740E09-CE2B-46F2-976F-BBE270877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FDA1766-9167-40FF-BF1D-FE5795D1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C91D8-0FB0-46C8-B57A-D27EE3ED4EBE}" type="datetimeFigureOut">
              <a:rPr lang="es-ES" smtClean="0"/>
              <a:t>19/9/22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D0C7BC3-B3EF-46F7-A381-98EDE8FB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454CDAE-B878-4342-A544-128B9AC6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5ABF-ABAB-4BFC-B830-44FA0CA78551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657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68E0A6-3CA7-40CA-A46B-BF03BE13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6F3064A-ECC0-4EC0-9B2F-8FECD4D09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351005C-B6C7-4F2B-9DE6-BA61D5D90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CC46EDA-E69C-485E-9095-98DD4457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C91D8-0FB0-46C8-B57A-D27EE3ED4EBE}" type="datetimeFigureOut">
              <a:rPr lang="es-ES" smtClean="0"/>
              <a:t>19/9/22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37524BF-FE11-4623-90B1-C0AF8494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6804046-F7D4-4F51-A2FE-F12DCFD5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5ABF-ABAB-4BFC-B830-44FA0CA78551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668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73B4661-91A1-44C3-AD72-46C31AA5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144"/>
            <a:ext cx="10536148" cy="1279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0B02E9E-4269-459C-9BE9-814CE232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95FA07-F2EB-4635-BA0B-C48D21D2D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earmengou@itasaludmental.com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4CA2709-ED89-4796-BC66-7A8E2BA47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5ABF-ABAB-4BFC-B830-44FA0CA78551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7" name="Picture 2" descr="Resultado de imagen de telefon de la esperanÃ§a">
            <a:extLst>
              <a:ext uri="{FF2B5EF4-FFF2-40B4-BE49-F238E27FC236}">
                <a16:creationId xmlns:a16="http://schemas.microsoft.com/office/drawing/2014/main" xmlns="" id="{18668088-D594-4574-8594-4154E0460F2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t="17507" r="17009" b="22852"/>
          <a:stretch/>
        </p:blipFill>
        <p:spPr bwMode="auto">
          <a:xfrm>
            <a:off x="242299" y="5549165"/>
            <a:ext cx="1767156" cy="11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4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D4C44C-4E39-4527-84A2-AB4F5419E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055" y="1470046"/>
            <a:ext cx="9416649" cy="1974524"/>
          </a:xfrm>
        </p:spPr>
        <p:txBody>
          <a:bodyPr>
            <a:normAutofit/>
          </a:bodyPr>
          <a:lstStyle/>
          <a:p>
            <a:r>
              <a:rPr lang="es-ES_tradnl" sz="4000" dirty="0"/>
              <a:t>Dos años  del teléfono de de Prevención de suicido de Barcelona, 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_tradnl" sz="4000" dirty="0" smtClean="0"/>
              <a:t>experiencia </a:t>
            </a:r>
            <a:r>
              <a:rPr lang="es-ES_tradnl" sz="4000" dirty="0"/>
              <a:t>y retos</a:t>
            </a:r>
            <a:endParaRPr lang="es-ES" sz="4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C0A5126-45C2-8421-9FE2-C9BA5D5CC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731" y="0"/>
            <a:ext cx="5364911" cy="14700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993"/>
            <a:ext cx="10058400" cy="157695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09186" y="36884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/>
              <a:t>ENRIC ARMENGOU.</a:t>
            </a:r>
          </a:p>
          <a:p>
            <a:r>
              <a:rPr lang="es-ES_tradnl" dirty="0" smtClean="0"/>
              <a:t>PSIQUIATRA</a:t>
            </a:r>
          </a:p>
          <a:p>
            <a:r>
              <a:rPr lang="es-ES_tradnl" dirty="0" smtClean="0"/>
              <a:t>enric.armengou@telefonoesperanza.com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422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28600"/>
            <a:ext cx="100330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84200"/>
            <a:ext cx="10134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93700"/>
            <a:ext cx="98806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04800"/>
            <a:ext cx="98425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351397"/>
              </p:ext>
            </p:extLst>
          </p:nvPr>
        </p:nvGraphicFramePr>
        <p:xfrm>
          <a:off x="1466193" y="362605"/>
          <a:ext cx="9443545" cy="61012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426727"/>
                <a:gridCol w="2016818"/>
              </a:tblGrid>
              <a:tr h="554660">
                <a:tc gridSpan="2">
                  <a:txBody>
                    <a:bodyPr/>
                    <a:lstStyle/>
                    <a:p>
                      <a:r>
                        <a:rPr lang="es-ES_tradnl" dirty="0" smtClean="0"/>
                        <a:t>RESUMEN MENSUAL</a:t>
                      </a:r>
                      <a:r>
                        <a:rPr lang="es-ES_tradnl" baseline="0" dirty="0" smtClean="0"/>
                        <a:t> AGOSTO 2022</a:t>
                      </a:r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55466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PRIMERA PERSONA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88</a:t>
                      </a:r>
                      <a:endParaRPr lang="es-ES_tradnl" dirty="0"/>
                    </a:p>
                  </a:txBody>
                  <a:tcPr/>
                </a:tc>
              </a:tr>
              <a:tr h="55466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PERSONA CON CONDUCTA </a:t>
                      </a:r>
                      <a:r>
                        <a:rPr lang="es-ES_tradnl" baseline="0" dirty="0" smtClean="0"/>
                        <a:t>SUICIDA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80</a:t>
                      </a:r>
                      <a:endParaRPr lang="es-ES_tradnl" dirty="0"/>
                    </a:p>
                  </a:txBody>
                  <a:tcPr/>
                </a:tc>
              </a:tr>
              <a:tr h="55466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PERSONA CON INTENTO FRUSTRADO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8</a:t>
                      </a:r>
                      <a:endParaRPr lang="es-ES_tradnl" dirty="0"/>
                    </a:p>
                  </a:txBody>
                  <a:tcPr/>
                </a:tc>
              </a:tr>
              <a:tr h="55466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TECERA</a:t>
                      </a:r>
                      <a:r>
                        <a:rPr lang="es-ES_tradnl" baseline="0" dirty="0" smtClean="0"/>
                        <a:t> PERSONA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55466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SUPERVIVIENTE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</a:t>
                      </a:r>
                      <a:endParaRPr lang="es-ES_tradnl" dirty="0"/>
                    </a:p>
                  </a:txBody>
                  <a:tcPr/>
                </a:tc>
              </a:tr>
              <a:tr h="55466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FAMILIA O PERSONA DEL ENTORNO SUICIDA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25</a:t>
                      </a:r>
                      <a:endParaRPr lang="es-ES_tradnl" dirty="0"/>
                    </a:p>
                  </a:txBody>
                  <a:tcPr/>
                </a:tc>
              </a:tr>
              <a:tr h="55466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ACTIVACION SERVICIO DE EMERGENCIA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55466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061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</a:t>
                      </a:r>
                      <a:endParaRPr lang="es-ES_tradnl" dirty="0"/>
                    </a:p>
                  </a:txBody>
                  <a:tcPr/>
                </a:tc>
              </a:tr>
              <a:tr h="55466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112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</a:t>
                      </a:r>
                      <a:endParaRPr lang="es-ES_tradnl" dirty="0"/>
                    </a:p>
                  </a:txBody>
                  <a:tcPr/>
                </a:tc>
              </a:tr>
              <a:tr h="55466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RESCATES CONOCIDOS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82992"/>
              </p:ext>
            </p:extLst>
          </p:nvPr>
        </p:nvGraphicFramePr>
        <p:xfrm>
          <a:off x="1874345" y="2818232"/>
          <a:ext cx="8127999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LLAMADAS CON CONTENIDO SUICIDA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88</a:t>
                      </a:r>
                    </a:p>
                    <a:p>
                      <a:pPr algn="r"/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ACTIVACIÓN 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3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3%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ACTIVACIN</a:t>
                      </a:r>
                      <a:r>
                        <a:rPr lang="es-ES_tradnl" baseline="0" dirty="0" smtClean="0"/>
                        <a:t> 112</a:t>
                      </a:r>
                      <a:endParaRPr lang="es-ES_trad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2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2%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RESOLUCIÓN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83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95%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9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838200"/>
            <a:ext cx="10477500" cy="51816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279228" y="1292772"/>
            <a:ext cx="53129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EVOLUCIÓN MENSUAL DE LLAMADAS ATENDIDAS</a:t>
            </a:r>
            <a:endParaRPr lang="es-ES_tradnl" dirty="0"/>
          </a:p>
        </p:txBody>
      </p:sp>
      <p:sp>
        <p:nvSpPr>
          <p:cNvPr id="11" name="Rectángulo 10"/>
          <p:cNvSpPr/>
          <p:nvPr/>
        </p:nvSpPr>
        <p:spPr>
          <a:xfrm>
            <a:off x="3532245" y="468868"/>
            <a:ext cx="5789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LLAMADAS ATENDIDAS DESDE AGOSOT 2020.  11.123</a:t>
            </a:r>
          </a:p>
        </p:txBody>
      </p:sp>
    </p:spTree>
    <p:extLst>
      <p:ext uri="{BB962C8B-B14F-4D97-AF65-F5344CB8AC3E}">
        <p14:creationId xmlns:p14="http://schemas.microsoft.com/office/powerpoint/2010/main" val="9485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èfon de prevenció del suïci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0" y="567558"/>
            <a:ext cx="7772400" cy="51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67959" y="5927834"/>
            <a:ext cx="542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3</a:t>
            </a:r>
            <a:r>
              <a:rPr lang="es-ES_tradnl" sz="3200" dirty="0" smtClean="0"/>
              <a:t> agosto de 2022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5562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440996"/>
            <a:ext cx="9118600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69" y="3105807"/>
            <a:ext cx="6034690" cy="3427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JUNTAMENT BARCELONA – BRIGHT BI CONSUL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4430111"/>
            <a:ext cx="20097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Características de modelo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Atención 24/365</a:t>
            </a:r>
          </a:p>
          <a:p>
            <a:r>
              <a:rPr lang="es-ES_tradnl" dirty="0" smtClean="0"/>
              <a:t>Bilingüe castellano o catalán. </a:t>
            </a:r>
          </a:p>
          <a:p>
            <a:r>
              <a:rPr lang="es-ES_tradnl" dirty="0" smtClean="0"/>
              <a:t>Misión </a:t>
            </a:r>
          </a:p>
          <a:p>
            <a:pPr lvl="1"/>
            <a:r>
              <a:rPr lang="es-ES_tradnl" dirty="0" smtClean="0"/>
              <a:t>Evitar el suicidio.</a:t>
            </a:r>
          </a:p>
          <a:p>
            <a:pPr lvl="1"/>
            <a:r>
              <a:rPr lang="es-ES_tradnl" dirty="0" smtClean="0"/>
              <a:t>Derivación</a:t>
            </a:r>
          </a:p>
          <a:p>
            <a:pPr lvl="1"/>
            <a:r>
              <a:rPr lang="es-ES_tradnl" dirty="0" smtClean="0"/>
              <a:t>Rescate.</a:t>
            </a:r>
          </a:p>
          <a:p>
            <a:pPr lvl="1"/>
            <a:r>
              <a:rPr lang="es-ES_tradnl" dirty="0" smtClean="0"/>
              <a:t>Experiencia de vida y conexión.</a:t>
            </a:r>
          </a:p>
          <a:p>
            <a:r>
              <a:rPr lang="es-ES_tradnl" dirty="0" smtClean="0"/>
              <a:t>Metodología</a:t>
            </a:r>
          </a:p>
          <a:p>
            <a:pPr lvl="1"/>
            <a:r>
              <a:rPr lang="es-ES_tradnl" dirty="0" smtClean="0"/>
              <a:t>Escucha activa.</a:t>
            </a:r>
          </a:p>
          <a:p>
            <a:pPr lvl="1"/>
            <a:r>
              <a:rPr lang="es-ES_tradnl" dirty="0" smtClean="0"/>
              <a:t>Soporte emocional.</a:t>
            </a:r>
          </a:p>
          <a:p>
            <a:r>
              <a:rPr lang="es-ES_tradnl" dirty="0" smtClean="0"/>
              <a:t>Atención mixta. Orientadores y profesionales.</a:t>
            </a:r>
          </a:p>
        </p:txBody>
      </p:sp>
    </p:spTree>
    <p:extLst>
      <p:ext uri="{BB962C8B-B14F-4D97-AF65-F5344CB8AC3E}">
        <p14:creationId xmlns:p14="http://schemas.microsoft.com/office/powerpoint/2010/main" val="12062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2EF4EA9-DDCF-004F-A52C-9FDC2DEF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404664"/>
            <a:ext cx="466042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17CB57A-E6DC-324A-A9D4-52DA830B59A0}"/>
              </a:ext>
            </a:extLst>
          </p:cNvPr>
          <p:cNvSpPr txBox="1"/>
          <p:nvPr/>
        </p:nvSpPr>
        <p:spPr>
          <a:xfrm>
            <a:off x="4493135" y="774037"/>
            <a:ext cx="28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CONDUCTA </a:t>
            </a:r>
            <a:r>
              <a:rPr lang="es-ES" dirty="0" smtClean="0">
                <a:solidFill>
                  <a:srgbClr val="FF0000"/>
                </a:solidFill>
              </a:rPr>
              <a:t>SUICIDA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4BA5ED7-5FDC-E54C-B432-CAB44B4C8909}"/>
              </a:ext>
            </a:extLst>
          </p:cNvPr>
          <p:cNvSpPr txBox="1"/>
          <p:nvPr/>
        </p:nvSpPr>
        <p:spPr>
          <a:xfrm rot="20737748">
            <a:off x="5839840" y="5129880"/>
            <a:ext cx="236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FRACASO/DECEPCION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DAD9ED2-FC4D-BE4A-9FA1-94E357E5D752}"/>
              </a:ext>
            </a:extLst>
          </p:cNvPr>
          <p:cNvSpPr txBox="1"/>
          <p:nvPr/>
        </p:nvSpPr>
        <p:spPr>
          <a:xfrm rot="1515612">
            <a:off x="6536442" y="45507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SOLEDAD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0C0E80C-CB48-4E40-8E4B-DA4FDD9DCC4C}"/>
              </a:ext>
            </a:extLst>
          </p:cNvPr>
          <p:cNvSpPr txBox="1"/>
          <p:nvPr/>
        </p:nvSpPr>
        <p:spPr>
          <a:xfrm>
            <a:off x="4151784" y="36996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DEPRE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BCBF999-FA33-3E4C-9072-4535C584DBA2}"/>
              </a:ext>
            </a:extLst>
          </p:cNvPr>
          <p:cNvSpPr txBox="1"/>
          <p:nvPr/>
        </p:nvSpPr>
        <p:spPr>
          <a:xfrm rot="20124729">
            <a:off x="5717370" y="258176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TOXICOS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3CD96DF-4503-3840-AFB6-BAC370873179}"/>
              </a:ext>
            </a:extLst>
          </p:cNvPr>
          <p:cNvSpPr txBox="1"/>
          <p:nvPr/>
        </p:nvSpPr>
        <p:spPr>
          <a:xfrm>
            <a:off x="3857233" y="5885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TRAUMA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2424073-3390-4142-870D-39AA7215AD74}"/>
              </a:ext>
            </a:extLst>
          </p:cNvPr>
          <p:cNvSpPr txBox="1"/>
          <p:nvPr/>
        </p:nvSpPr>
        <p:spPr>
          <a:xfrm>
            <a:off x="3981636" y="3003474"/>
            <a:ext cx="215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COMPULSIONES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C7C4893-8CFD-544B-BD2B-859755F9AA23}"/>
              </a:ext>
            </a:extLst>
          </p:cNvPr>
          <p:cNvSpPr txBox="1"/>
          <p:nvPr/>
        </p:nvSpPr>
        <p:spPr>
          <a:xfrm rot="19711741">
            <a:off x="4655446" y="3989516"/>
            <a:ext cx="2384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DIS -COMUNICACION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CED78A55-953E-4F43-966A-AC0CF5B8D7D3}"/>
              </a:ext>
            </a:extLst>
          </p:cNvPr>
          <p:cNvSpPr txBox="1"/>
          <p:nvPr/>
        </p:nvSpPr>
        <p:spPr>
          <a:xfrm>
            <a:off x="6604413" y="317593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ADICCION TECNOLOGICA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51000124-7520-A548-9DBC-6AFFF3D19FC4}"/>
              </a:ext>
            </a:extLst>
          </p:cNvPr>
          <p:cNvSpPr txBox="1"/>
          <p:nvPr/>
        </p:nvSpPr>
        <p:spPr>
          <a:xfrm>
            <a:off x="3908454" y="2329191"/>
            <a:ext cx="121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CONFLICTOS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9440F3D6-A196-014A-BB6F-B25788093610}"/>
              </a:ext>
            </a:extLst>
          </p:cNvPr>
          <p:cNvSpPr txBox="1"/>
          <p:nvPr/>
        </p:nvSpPr>
        <p:spPr>
          <a:xfrm>
            <a:off x="6033018" y="2279819"/>
            <a:ext cx="215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PONERSE EN RIESGO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80C0E80C-CB48-4E40-8E4B-DA4FDD9DCC4C}"/>
              </a:ext>
            </a:extLst>
          </p:cNvPr>
          <p:cNvSpPr txBox="1"/>
          <p:nvPr/>
        </p:nvSpPr>
        <p:spPr>
          <a:xfrm>
            <a:off x="4212488" y="5018142"/>
            <a:ext cx="1584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</a:rPr>
              <a:t>TMS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23" r="71082" b="9838"/>
          <a:stretch/>
        </p:blipFill>
        <p:spPr>
          <a:xfrm>
            <a:off x="2125363" y="454610"/>
            <a:ext cx="2323070" cy="19770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23075" y="2268461"/>
            <a:ext cx="610423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LAS RELACIONES ENTRE IGUALES COMO HERRAMIENTA DE PREVENCION DEL SUICIDIO</a:t>
            </a:r>
            <a:endParaRPr lang="es-ES_tradnl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5" y="3599783"/>
            <a:ext cx="10058400" cy="32286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5005" r="66826" b="43323"/>
          <a:stretch/>
        </p:blipFill>
        <p:spPr>
          <a:xfrm>
            <a:off x="-61784" y="374142"/>
            <a:ext cx="2446638" cy="28665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313" y="0"/>
            <a:ext cx="2789597" cy="38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3" y="-123570"/>
            <a:ext cx="10609891" cy="73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52F7F4-7CC7-89FF-E7AB-AE9ACE3DF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Teoría interpersonal de </a:t>
            </a:r>
            <a:r>
              <a:rPr lang="es-ES" dirty="0" smtClean="0"/>
              <a:t>suicidio </a:t>
            </a:r>
            <a:r>
              <a:rPr lang="es-ES" dirty="0"/>
              <a:t>Joiner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177E53E-A0A1-C1F6-B967-AB762B016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Pertenencia frustrada (Thwared Belongingness)</a:t>
            </a:r>
          </a:p>
          <a:p>
            <a:r>
              <a:rPr lang="es-ES" dirty="0"/>
              <a:t>Sensación de ser una carga para los otros (Percived Burdensomeness)</a:t>
            </a:r>
          </a:p>
          <a:p>
            <a:r>
              <a:rPr lang="es-ES" dirty="0"/>
              <a:t>Capacidad de suicidarse (Capability for suicide)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Desesperanza –expectativa de no resolución. </a:t>
            </a:r>
            <a:r>
              <a:rPr lang="es-ES" dirty="0" smtClean="0"/>
              <a:t>(</a:t>
            </a:r>
            <a:r>
              <a:rPr lang="es-ES" b="1" dirty="0"/>
              <a:t>lonsky y </a:t>
            </a:r>
            <a:r>
              <a:rPr lang="es-ES" b="1" dirty="0" smtClean="0"/>
              <a:t>May)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101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3773E5-AFF4-4A40-A3D7-C9827F25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Escalada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8BB26FD-A6D8-FC46-A6F2-20032E88F9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807B201-C97A-4240-827B-BB20ED31F363}" type="slidenum">
              <a:rPr lang="es-ES" smtClean="0"/>
              <a:t>4</a:t>
            </a:fld>
            <a:endParaRPr lang="es-E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F88D3D84-6CD5-FC48-BE38-380434144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425822"/>
              </p:ext>
            </p:extLst>
          </p:nvPr>
        </p:nvGraphicFramePr>
        <p:xfrm>
          <a:off x="1981199" y="1466193"/>
          <a:ext cx="9622222" cy="448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C27BD6E9-BA0F-1E47-BC38-6B8B86EC7E9D}"/>
              </a:ext>
            </a:extLst>
          </p:cNvPr>
          <p:cNvSpPr/>
          <p:nvPr/>
        </p:nvSpPr>
        <p:spPr>
          <a:xfrm>
            <a:off x="6816080" y="6457403"/>
            <a:ext cx="4460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enric.armengou@telefonoesperanza.com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55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="" xmlns:a16="http://schemas.microsoft.com/office/drawing/2014/main" id="{BE87E483-BD1A-A340-9F40-09BDFB61220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6" y="45720"/>
            <a:ext cx="11240822" cy="6812280"/>
          </a:xfrm>
          <a:noFill/>
        </p:spPr>
      </p:pic>
    </p:spTree>
    <p:extLst>
      <p:ext uri="{BB962C8B-B14F-4D97-AF65-F5344CB8AC3E}">
        <p14:creationId xmlns:p14="http://schemas.microsoft.com/office/powerpoint/2010/main" val="19980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51" y="1775770"/>
            <a:ext cx="8483236" cy="25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èfon de prevenció del suïci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0" y="567558"/>
            <a:ext cx="7772400" cy="51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67959" y="5927834"/>
            <a:ext cx="542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3</a:t>
            </a:r>
            <a:r>
              <a:rPr lang="es-ES_tradnl" sz="3200" dirty="0" smtClean="0"/>
              <a:t> agosto de 2022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715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440996"/>
            <a:ext cx="9118600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69" y="3105807"/>
            <a:ext cx="6034690" cy="3427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JUNTAMENT BARCELONA – BRIGHT BI CONSUL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4430111"/>
            <a:ext cx="20097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66469"/>
              </p:ext>
            </p:extLst>
          </p:nvPr>
        </p:nvGraphicFramePr>
        <p:xfrm>
          <a:off x="1245476" y="756743"/>
          <a:ext cx="9128234" cy="556178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178756"/>
                <a:gridCol w="1949478"/>
              </a:tblGrid>
              <a:tr h="926964">
                <a:tc gridSpan="2">
                  <a:txBody>
                    <a:bodyPr/>
                    <a:lstStyle/>
                    <a:p>
                      <a:r>
                        <a:rPr lang="es-ES_tradnl" dirty="0" smtClean="0"/>
                        <a:t>RESUMEN MENSUAL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_tradnl" baseline="0" dirty="0" smtClean="0"/>
                        <a:t>AGOSTO 2022</a:t>
                      </a:r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9269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LAMADAS ATENDIDAS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535</a:t>
                      </a:r>
                      <a:endParaRPr lang="es-ES_tradnl" dirty="0"/>
                    </a:p>
                  </a:txBody>
                  <a:tcPr/>
                </a:tc>
              </a:tr>
              <a:tr h="9269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CONTENIDO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9269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LLAMADAS</a:t>
                      </a:r>
                      <a:r>
                        <a:rPr lang="es-ES_tradnl" baseline="0" dirty="0" smtClean="0"/>
                        <a:t> CONTENIDO </a:t>
                      </a:r>
                      <a:r>
                        <a:rPr lang="es-ES_tradnl" baseline="0" dirty="0" smtClean="0"/>
                        <a:t>SUICIDIA </a:t>
                      </a:r>
                      <a:r>
                        <a:rPr lang="es-ES_tradnl" baseline="0" dirty="0" smtClean="0"/>
                        <a:t>ACTUAL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179</a:t>
                      </a:r>
                      <a:endParaRPr lang="es-ES_tradnl" dirty="0"/>
                    </a:p>
                  </a:txBody>
                  <a:tcPr/>
                </a:tc>
              </a:tr>
              <a:tr h="9269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LLAMADAS SIN CONDUCTA SUICIDA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114</a:t>
                      </a:r>
                      <a:endParaRPr lang="es-ES_tradnl" dirty="0"/>
                    </a:p>
                  </a:txBody>
                  <a:tcPr/>
                </a:tc>
              </a:tr>
              <a:tr h="92696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LLAMADAS SILENCIOSAS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59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3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4D8FB31FBFB1489457837DA3B04D77" ma:contentTypeVersion="5" ma:contentTypeDescription="Crear nuevo documento." ma:contentTypeScope="" ma:versionID="dc0fca531051071c4d5625eb0125de4a">
  <xsd:schema xmlns:xsd="http://www.w3.org/2001/XMLSchema" xmlns:xs="http://www.w3.org/2001/XMLSchema" xmlns:p="http://schemas.microsoft.com/office/2006/metadata/properties" xmlns:ns3="748beb9f-84fc-4ebc-8faf-66d5a720fd72" xmlns:ns4="1fa1a3da-2826-4f2f-9d94-567788242376" targetNamespace="http://schemas.microsoft.com/office/2006/metadata/properties" ma:root="true" ma:fieldsID="baff988b86819172e55dd19cdfc7e47e" ns3:_="" ns4:_="">
    <xsd:import namespace="748beb9f-84fc-4ebc-8faf-66d5a720fd72"/>
    <xsd:import namespace="1fa1a3da-2826-4f2f-9d94-5677882423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beb9f-84fc-4ebc-8faf-66d5a720fd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1a3da-2826-4f2f-9d94-5677882423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A7A02-BFD0-41E6-9F67-DB37C1ADD123}">
  <ds:schemaRefs>
    <ds:schemaRef ds:uri="http://schemas.microsoft.com/office/2006/documentManagement/types"/>
    <ds:schemaRef ds:uri="http://purl.org/dc/dcmitype/"/>
    <ds:schemaRef ds:uri="748beb9f-84fc-4ebc-8faf-66d5a720fd7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1fa1a3da-2826-4f2f-9d94-56778824237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DCE7884-12A0-404A-B061-1AD21D6290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1DE72C-E62F-4982-8AC5-BB9B591AC5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beb9f-84fc-4ebc-8faf-66d5a720fd72"/>
    <ds:schemaRef ds:uri="1fa1a3da-2826-4f2f-9d94-5677882423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20193</TotalTime>
  <Words>224</Words>
  <Application>Microsoft Macintosh PowerPoint</Application>
  <PresentationFormat>Panorámica</PresentationFormat>
  <Paragraphs>89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Calibri</vt:lpstr>
      <vt:lpstr>Tahoma</vt:lpstr>
      <vt:lpstr>Arial</vt:lpstr>
      <vt:lpstr>Tema de Office</vt:lpstr>
      <vt:lpstr>Dos años  del teléfono de de Prevención de suicido de Barcelona,  experiencia y retos</vt:lpstr>
      <vt:lpstr>Presentación de PowerPoint</vt:lpstr>
      <vt:lpstr>Teoría interpersonal de suicidio Joiner</vt:lpstr>
      <vt:lpstr>Escalada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Características de modelo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Compresión y atención al trastorno mental en la cabina del Telèfon de l’Esperança</dc:title>
  <dc:creator>Microsoft Office User</dc:creator>
  <cp:lastModifiedBy>José Enrique Armengou Orus</cp:lastModifiedBy>
  <cp:revision>30</cp:revision>
  <dcterms:created xsi:type="dcterms:W3CDTF">2020-07-06T07:31:16Z</dcterms:created>
  <dcterms:modified xsi:type="dcterms:W3CDTF">2022-09-19T06:40:09Z</dcterms:modified>
</cp:coreProperties>
</file>