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5" r:id="rId3"/>
    <p:sldId id="260" r:id="rId4"/>
    <p:sldId id="262" r:id="rId5"/>
    <p:sldId id="280" r:id="rId6"/>
    <p:sldId id="281" r:id="rId7"/>
    <p:sldId id="263" r:id="rId8"/>
    <p:sldId id="299" r:id="rId9"/>
    <p:sldId id="264" r:id="rId10"/>
    <p:sldId id="301" r:id="rId11"/>
    <p:sldId id="288" r:id="rId12"/>
    <p:sldId id="268" r:id="rId13"/>
    <p:sldId id="300" r:id="rId14"/>
    <p:sldId id="296" r:id="rId15"/>
    <p:sldId id="297" r:id="rId16"/>
    <p:sldId id="290" r:id="rId17"/>
    <p:sldId id="291" r:id="rId18"/>
    <p:sldId id="302" r:id="rId19"/>
    <p:sldId id="294" r:id="rId20"/>
    <p:sldId id="298" r:id="rId21"/>
    <p:sldId id="293" r:id="rId22"/>
    <p:sldId id="284" r:id="rId23"/>
    <p:sldId id="285" r:id="rId24"/>
    <p:sldId id="258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61A959-BCBD-4F09-A10C-E106EDF558C3}">
      <dsp:nvSpPr>
        <dsp:cNvPr id="0" name=""/>
        <dsp:cNvSpPr/>
      </dsp:nvSpPr>
      <dsp:spPr>
        <a:xfrm>
          <a:off x="2151" y="555797"/>
          <a:ext cx="2621611" cy="1048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Comic Sans MS" pitchFamily="66" charset="0"/>
            </a:rPr>
            <a:t>Prevención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Comic Sans MS" pitchFamily="66" charset="0"/>
            </a:rPr>
            <a:t>Primaria</a:t>
          </a:r>
          <a:endParaRPr lang="es-ES" sz="2200" kern="1200" dirty="0">
            <a:latin typeface="Comic Sans MS" pitchFamily="66" charset="0"/>
          </a:endParaRPr>
        </a:p>
      </dsp:txBody>
      <dsp:txXfrm>
        <a:off x="2151" y="555797"/>
        <a:ext cx="2621611" cy="1048644"/>
      </dsp:txXfrm>
    </dsp:sp>
    <dsp:sp modelId="{B7FA2AAC-682A-4B3C-9E3D-AC4681D0C03F}">
      <dsp:nvSpPr>
        <dsp:cNvPr id="0" name=""/>
        <dsp:cNvSpPr/>
      </dsp:nvSpPr>
      <dsp:spPr>
        <a:xfrm>
          <a:off x="2361602" y="555797"/>
          <a:ext cx="2621611" cy="1048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Comic Sans MS" pitchFamily="66" charset="0"/>
            </a:rPr>
            <a:t>Prevención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Comic Sans MS" pitchFamily="66" charset="0"/>
            </a:rPr>
            <a:t>Secundaria</a:t>
          </a:r>
          <a:endParaRPr lang="es-ES" sz="2200" kern="1200" dirty="0">
            <a:latin typeface="Comic Sans MS" pitchFamily="66" charset="0"/>
          </a:endParaRPr>
        </a:p>
      </dsp:txBody>
      <dsp:txXfrm>
        <a:off x="2361602" y="555797"/>
        <a:ext cx="2621611" cy="1048644"/>
      </dsp:txXfrm>
    </dsp:sp>
    <dsp:sp modelId="{260C827F-2C79-40C7-B8C5-FFEB84FB610C}">
      <dsp:nvSpPr>
        <dsp:cNvPr id="0" name=""/>
        <dsp:cNvSpPr/>
      </dsp:nvSpPr>
      <dsp:spPr>
        <a:xfrm>
          <a:off x="4721052" y="555797"/>
          <a:ext cx="2621611" cy="10486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011" tIns="29337" rIns="29337" bIns="29337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latin typeface="Comic Sans MS" pitchFamily="66" charset="0"/>
            </a:rPr>
            <a:t>Prevención Terciaria</a:t>
          </a:r>
          <a:endParaRPr lang="es-ES" sz="2200" kern="1200" dirty="0">
            <a:latin typeface="Comic Sans MS" pitchFamily="66" charset="0"/>
          </a:endParaRPr>
        </a:p>
      </dsp:txBody>
      <dsp:txXfrm>
        <a:off x="4721052" y="555797"/>
        <a:ext cx="2621611" cy="1048644"/>
      </dsp:txXfrm>
    </dsp:sp>
  </dsp:spTree>
</dsp:drawing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9593CD-0EDF-4B3E-AAC1-D2A42AA41AD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Incidentes en Barcelona por el </a:t>
            </a:r>
            <a:r>
              <a:rPr lang="es-ES" dirty="0" err="1" smtClean="0"/>
              <a:t>Proces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Intervención con arma de fuego y agresor abatido en Vallecas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A6B67-B6B8-4864-9282-EF9EBD3C3579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Incidentes en Barcelona por el </a:t>
            </a:r>
            <a:r>
              <a:rPr lang="es-ES" dirty="0" err="1" smtClean="0"/>
              <a:t>Proces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Intervención con arma de fuego y agresor abatido en Vallecas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A6B67-B6B8-4864-9282-EF9EBD3C3579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Incidentes en Barcelona por el </a:t>
            </a:r>
            <a:r>
              <a:rPr lang="es-ES" dirty="0" err="1" smtClean="0"/>
              <a:t>Proces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Intervención con arma de fuego y agresor abatido en Vallecas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A6B67-B6B8-4864-9282-EF9EBD3C3579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32040" y="3068960"/>
            <a:ext cx="3811960" cy="1224136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67744" y="5877272"/>
            <a:ext cx="5256584" cy="980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pic>
        <p:nvPicPr>
          <p:cNvPr id="4" name="3 Imagen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1008112" cy="12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348880"/>
            <a:ext cx="8208912" cy="3849291"/>
          </a:xfr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E7ED6-5A67-4E62-83B4-6A37DA7680BB}" type="datetime1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de Intervención Psicosocial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693440" cy="365125"/>
          </a:xfrm>
        </p:spPr>
        <p:txBody>
          <a:bodyPr/>
          <a:lstStyle/>
          <a:p>
            <a:fld id="{83614D57-D7BD-4785-88E9-B2639F8FE76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1 Título"/>
          <p:cNvSpPr txBox="1">
            <a:spLocks/>
          </p:cNvSpPr>
          <p:nvPr userDrawn="1"/>
        </p:nvSpPr>
        <p:spPr>
          <a:xfrm>
            <a:off x="4716016" y="260648"/>
            <a:ext cx="35135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5427-83A4-4234-977B-02F6424131ED}" type="datetime1">
              <a:rPr lang="es-ES" smtClean="0"/>
              <a:pPr/>
              <a:t>19/09/2022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14D57-D7BD-4785-88E9-B2639F8FE766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13" hasCustomPrompt="1"/>
          </p:nvPr>
        </p:nvSpPr>
        <p:spPr>
          <a:xfrm>
            <a:off x="250825" y="4653136"/>
            <a:ext cx="4392613" cy="151271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pPr lvl="0"/>
            <a:r>
              <a:rPr lang="es-ES" dirty="0" smtClean="0"/>
              <a:t>Haga clic para modificar el texto</a:t>
            </a:r>
            <a:endParaRPr lang="es-ES" dirty="0"/>
          </a:p>
        </p:txBody>
      </p:sp>
      <p:pic>
        <p:nvPicPr>
          <p:cNvPr id="5" name="4 Imagen"/>
          <p:cNvPicPr/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293096"/>
            <a:ext cx="1008112" cy="12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5F85D-6A80-4CB0-BFB5-4B4A410FEAE5}" type="datetime1">
              <a:rPr lang="es-ES" smtClean="0"/>
              <a:pPr/>
              <a:t>19/09/2022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Equipo de Intervención Psicosocial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14D57-D7BD-4785-88E9-B2639F8FE7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jimenez.pietropaolo@policia.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imenez.pietropaolo@policia.es" TargetMode="External"/><Relationship Id="rId2" Type="http://schemas.openxmlformats.org/officeDocument/2006/relationships/hyperlink" Target="mailto:intervencionpsicosocial@policia.e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5589240"/>
            <a:ext cx="5072066" cy="1268760"/>
          </a:xfrm>
        </p:spPr>
        <p:txBody>
          <a:bodyPr/>
          <a:lstStyle/>
          <a:p>
            <a:pPr algn="l"/>
            <a:r>
              <a:rPr lang="es-ES" sz="1400" b="1" dirty="0" smtClean="0">
                <a:solidFill>
                  <a:schemeClr val="tx1"/>
                </a:solidFill>
              </a:rPr>
              <a:t>Javier Jiménez </a:t>
            </a:r>
            <a:r>
              <a:rPr lang="es-ES" sz="1400" b="1" dirty="0" err="1" smtClean="0">
                <a:solidFill>
                  <a:schemeClr val="tx1"/>
                </a:solidFill>
              </a:rPr>
              <a:t>Pietropaolo</a:t>
            </a:r>
            <a:r>
              <a:rPr lang="es-ES" sz="1400" b="1" dirty="0" smtClean="0">
                <a:solidFill>
                  <a:schemeClr val="tx1"/>
                </a:solidFill>
              </a:rPr>
              <a:t/>
            </a:r>
            <a:br>
              <a:rPr lang="es-ES" sz="1400" b="1" dirty="0" smtClean="0">
                <a:solidFill>
                  <a:schemeClr val="tx1"/>
                </a:solidFill>
              </a:rPr>
            </a:br>
            <a:r>
              <a:rPr lang="es-ES" sz="1400" b="1" dirty="0" smtClean="0">
                <a:solidFill>
                  <a:schemeClr val="tx1"/>
                </a:solidFill>
              </a:rPr>
              <a:t>Facultativo </a:t>
            </a:r>
            <a:r>
              <a:rPr lang="es-ES" sz="1400" b="1" dirty="0" smtClean="0">
                <a:solidFill>
                  <a:schemeClr val="tx1"/>
                </a:solidFill>
              </a:rPr>
              <a:t>Psicólogo Clínico</a:t>
            </a:r>
            <a:r>
              <a:rPr lang="es-ES" sz="1400" dirty="0" smtClean="0">
                <a:solidFill>
                  <a:schemeClr val="tx1"/>
                </a:solidFill>
              </a:rPr>
              <a:t/>
            </a:r>
            <a:br>
              <a:rPr lang="es-ES" sz="1400" dirty="0" smtClean="0">
                <a:solidFill>
                  <a:schemeClr val="tx1"/>
                </a:solidFill>
              </a:rPr>
            </a:br>
            <a:r>
              <a:rPr lang="es-ES" sz="1400" dirty="0" smtClean="0">
                <a:solidFill>
                  <a:schemeClr val="tx1"/>
                </a:solidFill>
              </a:rPr>
              <a:t>Responsable del Equipo </a:t>
            </a:r>
            <a:r>
              <a:rPr lang="es-ES" sz="1400" dirty="0" smtClean="0">
                <a:solidFill>
                  <a:schemeClr val="tx1"/>
                </a:solidFill>
              </a:rPr>
              <a:t>de Intervención </a:t>
            </a:r>
            <a:r>
              <a:rPr lang="es-ES" sz="1400" dirty="0" smtClean="0">
                <a:solidFill>
                  <a:schemeClr val="tx1"/>
                </a:solidFill>
              </a:rPr>
              <a:t>Psicosocial</a:t>
            </a:r>
            <a:br>
              <a:rPr lang="es-ES" sz="1400" dirty="0" smtClean="0">
                <a:solidFill>
                  <a:schemeClr val="tx1"/>
                </a:solidFill>
              </a:rPr>
            </a:br>
            <a:r>
              <a:rPr lang="es-ES" sz="1400" dirty="0" smtClean="0">
                <a:solidFill>
                  <a:schemeClr val="tx1"/>
                </a:solidFill>
              </a:rPr>
              <a:t>Área de Coordinación de PRL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580112" y="2708920"/>
            <a:ext cx="3563888" cy="1872208"/>
          </a:xfrm>
        </p:spPr>
        <p:txBody>
          <a:bodyPr>
            <a:normAutofit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</a:rPr>
              <a:t>“LA PREVENCIÓN DEL SUICIDIO EN LA POLICÍA NACIONAL”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0445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Se </a:t>
            </a:r>
            <a:r>
              <a:rPr lang="es-ES" dirty="0" smtClean="0"/>
              <a:t>ofrece apoyo psicológico y orientación a funcionarios de la DGP </a:t>
            </a:r>
            <a:r>
              <a:rPr lang="es-ES" dirty="0" smtClean="0"/>
              <a:t>aproximadamente 72000, de los cuales 68000 son funcionarios policiales, el resto son Personal Laboral y Cuerpos Generales, repartidos por todo el mundo. </a:t>
            </a:r>
          </a:p>
          <a:p>
            <a:endParaRPr lang="es-ES" dirty="0" smtClean="0"/>
          </a:p>
          <a:p>
            <a:r>
              <a:rPr lang="es-ES" dirty="0" smtClean="0"/>
              <a:t>Inicio del Teléfono: </a:t>
            </a:r>
            <a:r>
              <a:rPr lang="es-ES" dirty="0" smtClean="0"/>
              <a:t>10/09/2021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>
                <a:solidFill>
                  <a:schemeClr val="tx1"/>
                </a:solidFill>
              </a:rPr>
              <a:pPr/>
              <a:t>10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cap="all" dirty="0" smtClean="0"/>
              <a:t>EQUIPO DE INTERVENCIÓN PSICOSOCIAL</a:t>
            </a:r>
            <a:br>
              <a:rPr lang="es-ES" sz="2800" b="1" cap="all" dirty="0" smtClean="0"/>
            </a:br>
            <a:r>
              <a:rPr lang="es-ES" sz="2800" b="1" cap="all" dirty="0" smtClean="0"/>
              <a:t>TELÉFONO 24 HORAS</a:t>
            </a:r>
            <a:endParaRPr lang="es-ES" sz="2800" b="1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200" b="1" cap="all" dirty="0" smtClean="0"/>
              <a:t>EQUIPO DE INTERVENCIÓN PSICOSOCIAL</a:t>
            </a:r>
            <a:br>
              <a:rPr lang="es-ES" sz="3200" b="1" cap="all" dirty="0" smtClean="0"/>
            </a:br>
            <a:r>
              <a:rPr lang="es-ES" sz="3200" b="1" cap="all" dirty="0" smtClean="0"/>
              <a:t>-TELÉFONO 24 HORAS-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2348880"/>
            <a:ext cx="8208912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400" b="1" dirty="0" smtClean="0"/>
              <a:t>¿Quién llama?</a:t>
            </a:r>
          </a:p>
          <a:p>
            <a:pPr lvl="1"/>
            <a:r>
              <a:rPr lang="es-ES" sz="2400" dirty="0" smtClean="0"/>
              <a:t>Funcionarios afectados psicológicamente.</a:t>
            </a:r>
          </a:p>
          <a:p>
            <a:pPr lvl="1"/>
            <a:r>
              <a:rPr lang="es-ES" sz="2400" dirty="0" smtClean="0"/>
              <a:t>Compañeros o superiores de funcionarios afectados.</a:t>
            </a:r>
          </a:p>
          <a:p>
            <a:pPr lvl="1"/>
            <a:r>
              <a:rPr lang="es-ES" sz="2400" dirty="0" smtClean="0"/>
              <a:t>Familiares de funcionarios afectados.</a:t>
            </a:r>
          </a:p>
          <a:p>
            <a:pPr lvl="1"/>
            <a:r>
              <a:rPr lang="es-ES" sz="2400" dirty="0" smtClean="0"/>
              <a:t>Médicos o psicólogos del Área Sanitaria.</a:t>
            </a:r>
          </a:p>
          <a:p>
            <a:pPr lvl="1"/>
            <a:r>
              <a:rPr lang="es-ES" sz="2400" dirty="0" smtClean="0"/>
              <a:t>Médicos o psicólogos de las UBS.</a:t>
            </a:r>
          </a:p>
          <a:p>
            <a:pPr lvl="1"/>
            <a:r>
              <a:rPr lang="es-ES" sz="2400" dirty="0" smtClean="0"/>
              <a:t>Personal de las UTPRL.</a:t>
            </a:r>
          </a:p>
          <a:p>
            <a:pPr lvl="1"/>
            <a:r>
              <a:rPr lang="es-ES" sz="2400" dirty="0" smtClean="0"/>
              <a:t>Sindicatos.</a:t>
            </a:r>
          </a:p>
          <a:p>
            <a:pPr lvl="1"/>
            <a:r>
              <a:rPr lang="es-ES" sz="2400" dirty="0" smtClean="0"/>
              <a:t>…</a:t>
            </a:r>
            <a:endParaRPr lang="es-E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4248472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s-ES" dirty="0" smtClean="0"/>
              <a:t>Derivaciones </a:t>
            </a:r>
            <a:r>
              <a:rPr lang="es-ES" dirty="0" smtClean="0"/>
              <a:t>de </a:t>
            </a:r>
            <a:r>
              <a:rPr lang="es-ES" b="1" dirty="0" smtClean="0"/>
              <a:t>Vigilancia de la Salud </a:t>
            </a:r>
            <a:r>
              <a:rPr lang="es-ES" dirty="0" smtClean="0"/>
              <a:t>por presentar puntuaciones significativas en ansiedad o depresión en los reconocimientos </a:t>
            </a:r>
            <a:r>
              <a:rPr lang="es-ES" dirty="0" smtClean="0"/>
              <a:t>médicos/psicológicos. </a:t>
            </a:r>
            <a:endParaRPr lang="es-ES" dirty="0" smtClean="0"/>
          </a:p>
          <a:p>
            <a:pPr marL="624078" indent="-514350">
              <a:buFont typeface="+mj-lt"/>
              <a:buAutoNum type="arabicPeriod"/>
            </a:pPr>
            <a:r>
              <a:rPr lang="es-ES" dirty="0" smtClean="0"/>
              <a:t>Por haber participado en </a:t>
            </a:r>
            <a:r>
              <a:rPr lang="es-ES" b="1" dirty="0" smtClean="0"/>
              <a:t>incidentes críticos</a:t>
            </a:r>
            <a:r>
              <a:rPr lang="es-ES" dirty="0" smtClean="0"/>
              <a:t>. 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 smtClean="0"/>
              <a:t>Por presentar </a:t>
            </a:r>
            <a:r>
              <a:rPr lang="es-ES" b="1" dirty="0" smtClean="0"/>
              <a:t>sintomatología preocupante</a:t>
            </a:r>
            <a:r>
              <a:rPr lang="es-ES" dirty="0" smtClean="0"/>
              <a:t>.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 smtClean="0"/>
              <a:t>Por tentativa de suicidio y por ideación suicida.</a:t>
            </a:r>
          </a:p>
          <a:p>
            <a:pPr marL="624078" indent="-514350">
              <a:buFont typeface="+mj-lt"/>
              <a:buAutoNum type="arabicPeriod"/>
            </a:pPr>
            <a:r>
              <a:rPr lang="es-ES" dirty="0" smtClean="0"/>
              <a:t>Atención a familiares y allegados, en casos de </a:t>
            </a:r>
            <a:r>
              <a:rPr lang="es-ES" b="1" dirty="0" smtClean="0"/>
              <a:t>suicidios</a:t>
            </a:r>
            <a:r>
              <a:rPr lang="es-ES" dirty="0" smtClean="0"/>
              <a:t> consumados.</a:t>
            </a:r>
            <a:endParaRPr lang="es-ES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7329510" cy="1143000"/>
          </a:xfrm>
        </p:spPr>
        <p:txBody>
          <a:bodyPr>
            <a:normAutofit/>
          </a:bodyPr>
          <a:lstStyle/>
          <a:p>
            <a:pPr algn="l"/>
            <a:r>
              <a:rPr lang="es-ES" b="1" cap="all" dirty="0" smtClean="0"/>
              <a:t>Atención de casos </a:t>
            </a:r>
            <a:endParaRPr lang="es-ES" b="1" cap="al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>
                <a:solidFill>
                  <a:schemeClr val="tx1"/>
                </a:solidFill>
              </a:rPr>
              <a:pPr/>
              <a:t>12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4248472"/>
          </a:xfrm>
        </p:spPr>
        <p:txBody>
          <a:bodyPr>
            <a:normAutofit/>
          </a:bodyPr>
          <a:lstStyle/>
          <a:p>
            <a:r>
              <a:rPr lang="es-ES" sz="5400" b="1" dirty="0" smtClean="0"/>
              <a:t>Función asistencial con el objetivo de mejorar la salud mental de la persona atendida.</a:t>
            </a:r>
            <a:endParaRPr lang="es-ES" sz="5400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7329510" cy="1143000"/>
          </a:xfrm>
        </p:spPr>
        <p:txBody>
          <a:bodyPr>
            <a:normAutofit/>
          </a:bodyPr>
          <a:lstStyle/>
          <a:p>
            <a:pPr algn="l"/>
            <a:r>
              <a:rPr lang="es-ES" b="1" cap="all" dirty="0" smtClean="0"/>
              <a:t>PRINCIPAL OBJETIVO</a:t>
            </a:r>
            <a:endParaRPr lang="es-ES" b="1" cap="al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>
                <a:solidFill>
                  <a:schemeClr val="tx1"/>
                </a:solidFill>
              </a:rPr>
              <a:pPr/>
              <a:t>13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424847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ES" u="sng" spc="200" dirty="0" smtClean="0"/>
              <a:t>Orientación</a:t>
            </a:r>
            <a:r>
              <a:rPr lang="es-ES" spc="200" dirty="0" smtClean="0"/>
              <a:t>: Con 6 psicólogos no podemos realizar terapia para más de </a:t>
            </a:r>
            <a:r>
              <a:rPr lang="es-ES" spc="200" dirty="0" smtClean="0"/>
              <a:t>72.000 funcionarios, </a:t>
            </a:r>
            <a:r>
              <a:rPr lang="es-ES" spc="200" dirty="0" smtClean="0"/>
              <a:t>la misma está externalizada a través de </a:t>
            </a:r>
            <a:r>
              <a:rPr lang="es-ES" spc="200" dirty="0" smtClean="0"/>
              <a:t>MUFACE </a:t>
            </a:r>
            <a:r>
              <a:rPr lang="es-ES" sz="2100" spc="200" dirty="0" smtClean="0"/>
              <a:t>(</a:t>
            </a:r>
            <a:r>
              <a:rPr lang="es-ES" sz="2100" dirty="0" smtClean="0"/>
              <a:t> </a:t>
            </a:r>
            <a:r>
              <a:rPr lang="es-ES" sz="2100" dirty="0" smtClean="0"/>
              <a:t>Mutualidad de </a:t>
            </a:r>
            <a:r>
              <a:rPr lang="es-ES" sz="2100" dirty="0" smtClean="0"/>
              <a:t>Funcionarios Civiles del Estado </a:t>
            </a:r>
            <a:r>
              <a:rPr lang="es-ES" sz="2100" dirty="0" smtClean="0"/>
              <a:t>)</a:t>
            </a:r>
            <a:r>
              <a:rPr lang="es-ES" sz="2100" spc="200" dirty="0" smtClean="0"/>
              <a:t> </a:t>
            </a:r>
            <a:r>
              <a:rPr lang="es-ES" sz="2100" spc="200" dirty="0" smtClean="0"/>
              <a:t>.</a:t>
            </a:r>
          </a:p>
          <a:p>
            <a:pPr>
              <a:buNone/>
            </a:pPr>
            <a:endParaRPr lang="es-ES" spc="200" dirty="0" smtClean="0"/>
          </a:p>
          <a:p>
            <a:pPr>
              <a:buNone/>
            </a:pPr>
            <a:r>
              <a:rPr lang="es-ES" spc="200" dirty="0" smtClean="0"/>
              <a:t>	1.-</a:t>
            </a:r>
            <a:r>
              <a:rPr lang="es-ES" dirty="0" smtClean="0"/>
              <a:t>Adeslas, </a:t>
            </a:r>
            <a:r>
              <a:rPr lang="es-ES" dirty="0" err="1" smtClean="0"/>
              <a:t>Asisa</a:t>
            </a:r>
            <a:r>
              <a:rPr lang="es-ES" dirty="0" smtClean="0"/>
              <a:t>, DKV e Igualatorio de Cantabria</a:t>
            </a:r>
            <a:r>
              <a:rPr lang="es-ES" spc="200" dirty="0" smtClean="0"/>
              <a:t>.20 sesiones anuales.Inmediatez.20-30 minutos.</a:t>
            </a:r>
          </a:p>
          <a:p>
            <a:pPr>
              <a:buNone/>
            </a:pPr>
            <a:r>
              <a:rPr lang="es-ES" spc="200" dirty="0" smtClean="0"/>
              <a:t>	2.- Seguridad social. Sin limite de sesiones. Larga lista espera (6 a 10 meses en algunas Comunidades Autónomas).</a:t>
            </a:r>
            <a:endParaRPr lang="es-ES" spc="200" dirty="0" smtClean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7329510" cy="1143000"/>
          </a:xfrm>
        </p:spPr>
        <p:txBody>
          <a:bodyPr>
            <a:normAutofit/>
          </a:bodyPr>
          <a:lstStyle/>
          <a:p>
            <a:pPr algn="l"/>
            <a:r>
              <a:rPr lang="es-ES" b="1" cap="all" dirty="0" smtClean="0"/>
              <a:t>Atención de casos </a:t>
            </a:r>
            <a:endParaRPr lang="es-ES" b="1" cap="al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>
                <a:solidFill>
                  <a:schemeClr val="tx1"/>
                </a:solidFill>
              </a:rPr>
              <a:pPr/>
              <a:t>14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28596" y="2348880"/>
            <a:ext cx="8429684" cy="3168352"/>
          </a:xfrm>
        </p:spPr>
        <p:txBody>
          <a:bodyPr>
            <a:normAutofit/>
          </a:bodyPr>
          <a:lstStyle/>
          <a:p>
            <a:r>
              <a:rPr lang="es-ES" sz="3000" dirty="0" smtClean="0"/>
              <a:t>Atendidos desde la puesta en marcha </a:t>
            </a:r>
            <a:r>
              <a:rPr lang="es-ES" sz="3000" dirty="0" smtClean="0"/>
              <a:t>:</a:t>
            </a:r>
            <a:endParaRPr lang="es-ES" sz="3000" dirty="0" smtClean="0"/>
          </a:p>
          <a:p>
            <a:pPr lvl="3"/>
            <a:r>
              <a:rPr lang="es-ES" sz="3200" b="1" dirty="0" smtClean="0"/>
              <a:t>700</a:t>
            </a:r>
            <a:r>
              <a:rPr lang="es-ES" sz="3200" b="1" dirty="0" smtClean="0"/>
              <a:t> </a:t>
            </a:r>
            <a:r>
              <a:rPr lang="es-ES" sz="3200" b="1" dirty="0" smtClean="0"/>
              <a:t>funcionarios/as.</a:t>
            </a:r>
          </a:p>
          <a:p>
            <a:endParaRPr lang="es-ES" sz="3000" dirty="0" smtClean="0"/>
          </a:p>
          <a:p>
            <a:r>
              <a:rPr lang="es-ES" sz="3000" dirty="0" smtClean="0"/>
              <a:t>Actualmente en seguimiento: </a:t>
            </a:r>
          </a:p>
          <a:p>
            <a:pPr lvl="3"/>
            <a:r>
              <a:rPr lang="es-ES" sz="3200" b="1" dirty="0" smtClean="0"/>
              <a:t>285 </a:t>
            </a:r>
            <a:r>
              <a:rPr lang="es-ES" sz="3200" b="1" dirty="0" smtClean="0"/>
              <a:t>funcionarios/as.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1628800"/>
            <a:ext cx="8424936" cy="360040"/>
          </a:xfrm>
        </p:spPr>
        <p:txBody>
          <a:bodyPr>
            <a:noAutofit/>
          </a:bodyPr>
          <a:lstStyle/>
          <a:p>
            <a:pPr algn="l"/>
            <a:r>
              <a:rPr lang="es-ES" sz="1800" dirty="0" smtClean="0">
                <a:latin typeface="Arial Black" pitchFamily="34" charset="0"/>
                <a:ea typeface="+mn-ea"/>
                <a:cs typeface="+mn-cs"/>
              </a:rPr>
              <a:t>EQUIPO DE INTERVENCIÓN PSICOSOCIAL. TELÉFONO 24 HORAS</a:t>
            </a:r>
            <a:br>
              <a:rPr lang="es-ES" sz="1800" dirty="0" smtClean="0">
                <a:latin typeface="Arial Black" pitchFamily="34" charset="0"/>
                <a:ea typeface="+mn-ea"/>
                <a:cs typeface="+mn-cs"/>
              </a:rPr>
            </a:br>
            <a:endParaRPr lang="es-ES" sz="1800" dirty="0"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132856"/>
            <a:ext cx="8507288" cy="4032448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 smtClean="0"/>
              <a:t>Se atiende a cualquier funcionario que lo solicite</a:t>
            </a:r>
            <a:r>
              <a:rPr lang="es-ES" dirty="0" smtClean="0"/>
              <a:t>, independientemente de la gravedad de su problema.</a:t>
            </a:r>
          </a:p>
          <a:p>
            <a:r>
              <a:rPr lang="es-ES" dirty="0" smtClean="0"/>
              <a:t>Puede contactar el propio afectado o alguien de su entorno.</a:t>
            </a:r>
          </a:p>
          <a:p>
            <a:r>
              <a:rPr lang="es-ES" b="1" dirty="0" smtClean="0"/>
              <a:t>No hay criterios de exclusión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Puede tener ideación suicida o no.</a:t>
            </a:r>
          </a:p>
          <a:p>
            <a:pPr lvl="1"/>
            <a:r>
              <a:rPr lang="es-ES" dirty="0" smtClean="0"/>
              <a:t>Puede estar de baja psicológica o no.</a:t>
            </a:r>
          </a:p>
          <a:p>
            <a:pPr lvl="1"/>
            <a:r>
              <a:rPr lang="es-ES" dirty="0" smtClean="0"/>
              <a:t>Puede tener retirada el arma de fuego o no.</a:t>
            </a:r>
          </a:p>
          <a:p>
            <a:pPr lvl="1"/>
            <a:r>
              <a:rPr lang="es-ES" dirty="0" smtClean="0"/>
              <a:t>Puede estar pendiente de pasar Tribunal Médico o no.</a:t>
            </a:r>
          </a:p>
          <a:p>
            <a:pPr lvl="1"/>
            <a:r>
              <a:rPr lang="es-ES" dirty="0" smtClean="0"/>
              <a:t>Puede solicitarlo de manera telefónica, por correo electrónico o presencialmente.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>
                <a:solidFill>
                  <a:schemeClr val="tx1"/>
                </a:solidFill>
              </a:rPr>
              <a:pPr/>
              <a:t>16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es-ES" b="1" cap="all" dirty="0" smtClean="0"/>
              <a:t>aclaraciones</a:t>
            </a:r>
            <a:endParaRPr lang="es-ES_tradnl" b="1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5720" y="2132856"/>
            <a:ext cx="8678768" cy="4032448"/>
          </a:xfrm>
        </p:spPr>
        <p:txBody>
          <a:bodyPr>
            <a:normAutofit/>
          </a:bodyPr>
          <a:lstStyle/>
          <a:p>
            <a:pPr lvl="1"/>
            <a:r>
              <a:rPr lang="es-ES" dirty="0" smtClean="0"/>
              <a:t>Puede estar en tratamiento psicoterapéutico o no.</a:t>
            </a:r>
          </a:p>
          <a:p>
            <a:pPr lvl="1"/>
            <a:r>
              <a:rPr lang="es-ES" dirty="0" smtClean="0"/>
              <a:t>Puede estar en tratamiento psicofarmacológico o no.</a:t>
            </a:r>
          </a:p>
          <a:p>
            <a:pPr lvl="1"/>
            <a:r>
              <a:rPr lang="es-ES" dirty="0" smtClean="0"/>
              <a:t>Puede tener causas laborales o personales.</a:t>
            </a:r>
          </a:p>
          <a:p>
            <a:pPr lvl="1"/>
            <a:r>
              <a:rPr lang="es-ES" dirty="0" smtClean="0"/>
              <a:t>Puede que se haya iniciado el Protocolo de Acoso Laboral o no.</a:t>
            </a:r>
          </a:p>
          <a:p>
            <a:pPr lvl="1"/>
            <a:r>
              <a:rPr lang="es-ES" dirty="0" smtClean="0"/>
              <a:t>Puede estar atendido por otro psicólogo de la PN (Área Sanitaria o de la UBS) o no.</a:t>
            </a:r>
          </a:p>
          <a:p>
            <a:pPr lvl="1"/>
            <a:r>
              <a:rPr lang="es-ES" dirty="0" smtClean="0"/>
              <a:t>Se puede contactar de manera anónima.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>
                <a:solidFill>
                  <a:schemeClr val="tx1"/>
                </a:solidFill>
              </a:rPr>
              <a:pPr/>
              <a:t>17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008112"/>
          </a:xfrm>
        </p:spPr>
        <p:txBody>
          <a:bodyPr>
            <a:normAutofit/>
          </a:bodyPr>
          <a:lstStyle/>
          <a:p>
            <a:pPr algn="l"/>
            <a:r>
              <a:rPr lang="es-ES" b="1" cap="all" dirty="0" smtClean="0"/>
              <a:t>aclaraciones</a:t>
            </a:r>
            <a:endParaRPr lang="es-ES_tradnl" b="1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7158" y="2143116"/>
            <a:ext cx="8358246" cy="3744416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Sólo necesitamos que se nos proporcione el teléfono del funcionario o que este nos llame a nosotros.</a:t>
            </a:r>
          </a:p>
          <a:p>
            <a:r>
              <a:rPr lang="es-ES" dirty="0" smtClean="0"/>
              <a:t>Nos lo pueden comunicar de forma anónima o no.</a:t>
            </a:r>
          </a:p>
          <a:p>
            <a:r>
              <a:rPr lang="es-ES" dirty="0" smtClean="0"/>
              <a:t>Es confidencial.</a:t>
            </a:r>
          </a:p>
          <a:p>
            <a:r>
              <a:rPr lang="es-ES" dirty="0" smtClean="0"/>
              <a:t>Nos lo puede comunicar un familiar, un jefe, un compañero, personal del Área Sanitaria, la U.T.P.R.L, un sindicato, cualquier otro profesional.</a:t>
            </a:r>
          </a:p>
          <a:p>
            <a:pPr lvl="1"/>
            <a:endParaRPr lang="es-ES" dirty="0" smtClean="0"/>
          </a:p>
          <a:p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>
                <a:solidFill>
                  <a:schemeClr val="tx1"/>
                </a:solidFill>
              </a:rPr>
              <a:pPr/>
              <a:t>18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b="1" cap="all" dirty="0" smtClean="0"/>
              <a:t>aclaraciones</a:t>
            </a:r>
            <a:endParaRPr lang="es-ES_tradnl" b="1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85720" y="2132856"/>
            <a:ext cx="8678768" cy="4032448"/>
          </a:xfrm>
        </p:spPr>
        <p:txBody>
          <a:bodyPr>
            <a:normAutofit/>
          </a:bodyPr>
          <a:lstStyle/>
          <a:p>
            <a:pPr lvl="1"/>
            <a:r>
              <a:rPr lang="es-ES" dirty="0" smtClean="0"/>
              <a:t>El seguimiento </a:t>
            </a:r>
            <a:r>
              <a:rPr lang="es-ES" dirty="0" smtClean="0"/>
              <a:t>ACTIVO </a:t>
            </a:r>
            <a:r>
              <a:rPr lang="es-ES" dirty="0" smtClean="0"/>
              <a:t>de </a:t>
            </a:r>
            <a:r>
              <a:rPr lang="es-ES" dirty="0" smtClean="0"/>
              <a:t>cada uno de los casos.(Llamadas del profesional)</a:t>
            </a:r>
          </a:p>
          <a:p>
            <a:pPr lvl="1"/>
            <a:r>
              <a:rPr lang="es-ES" dirty="0" smtClean="0"/>
              <a:t>Gestiones laborales (entender que es la propia Institución la que nos asigna la función asistencial para el funcionario</a:t>
            </a:r>
            <a:r>
              <a:rPr lang="es-ES" dirty="0" smtClean="0"/>
              <a:t>). </a:t>
            </a:r>
            <a:r>
              <a:rPr lang="es-ES" sz="2200" i="1" dirty="0" smtClean="0"/>
              <a:t>“Todas las unidades de la Corporación prestarán al Equipo el apoyo y la información necesarios para la adecuada ejecución de su misión”</a:t>
            </a:r>
            <a:endParaRPr lang="es-ES" sz="2200" i="1" dirty="0" smtClean="0"/>
          </a:p>
          <a:p>
            <a:pPr lvl="1"/>
            <a:r>
              <a:rPr lang="es-ES" dirty="0" smtClean="0"/>
              <a:t>Gestiones </a:t>
            </a:r>
            <a:r>
              <a:rPr lang="es-ES" dirty="0" smtClean="0"/>
              <a:t>familiares (orientamos a los familiares).</a:t>
            </a:r>
          </a:p>
          <a:p>
            <a:pPr lvl="1"/>
            <a:r>
              <a:rPr lang="es-ES" dirty="0" smtClean="0"/>
              <a:t>Búsqueda de psicólogos especializados.</a:t>
            </a:r>
          </a:p>
          <a:p>
            <a:pPr lvl="1"/>
            <a:endParaRPr lang="es-ES" dirty="0" smtClean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>
                <a:solidFill>
                  <a:schemeClr val="tx1"/>
                </a:solidFill>
              </a:rPr>
              <a:pPr/>
              <a:t>19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008112"/>
          </a:xfrm>
        </p:spPr>
        <p:txBody>
          <a:bodyPr>
            <a:normAutofit fontScale="90000"/>
          </a:bodyPr>
          <a:lstStyle/>
          <a:p>
            <a:pPr algn="l"/>
            <a:r>
              <a:rPr lang="es-ES" b="1" cap="all" dirty="0" smtClean="0"/>
              <a:t>Características especiales del teléfono</a:t>
            </a:r>
            <a:endParaRPr lang="es-ES_tradnl" b="1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03648" y="1844824"/>
            <a:ext cx="6851104" cy="3987056"/>
          </a:xfrm>
        </p:spPr>
        <p:txBody>
          <a:bodyPr>
            <a:normAutofit fontScale="47500" lnSpcReduction="20000"/>
          </a:bodyPr>
          <a:lstStyle/>
          <a:p>
            <a:endParaRPr lang="es-ES" sz="2800" b="1" dirty="0"/>
          </a:p>
          <a:p>
            <a:r>
              <a:rPr lang="es-ES" sz="5100" b="1" dirty="0">
                <a:latin typeface="Arial" panose="020B0604020202020204" pitchFamily="34" charset="0"/>
                <a:cs typeface="Arial" panose="020B0604020202020204" pitchFamily="34" charset="0"/>
              </a:rPr>
              <a:t>Teléfonos</a:t>
            </a:r>
          </a:p>
          <a:p>
            <a:endParaRPr lang="es-ES" sz="5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8400" dirty="0">
                <a:latin typeface="Arial" panose="020B0604020202020204" pitchFamily="34" charset="0"/>
                <a:cs typeface="Arial" panose="020B0604020202020204" pitchFamily="34" charset="0"/>
              </a:rPr>
              <a:t>91.5821043 (24 horas)</a:t>
            </a:r>
          </a:p>
          <a:p>
            <a:pPr lvl="1"/>
            <a:endParaRPr lang="es-ES" sz="8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915.82.10.33 Responsable Javier Jiménez</a:t>
            </a:r>
            <a:endParaRPr lang="es-E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2800" dirty="0"/>
          </a:p>
          <a:p>
            <a:r>
              <a:rPr lang="es-ES" sz="5100" b="1" dirty="0">
                <a:latin typeface="Arial" panose="020B0604020202020204" pitchFamily="34" charset="0"/>
                <a:cs typeface="Arial" panose="020B0604020202020204" pitchFamily="34" charset="0"/>
              </a:rPr>
              <a:t>Correo electrónico</a:t>
            </a:r>
          </a:p>
          <a:p>
            <a:pPr lvl="1"/>
            <a:r>
              <a:rPr lang="es-ES" sz="5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intervencionpsicosocial@policia.es</a:t>
            </a:r>
          </a:p>
          <a:p>
            <a:pPr lvl="1"/>
            <a:r>
              <a:rPr lang="es-ES" sz="51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jimenez.pietropaolo@policia.es</a:t>
            </a:r>
            <a:endParaRPr lang="es-E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s-E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endParaRPr lang="es-ES" dirty="0"/>
          </a:p>
          <a:p>
            <a:pPr lvl="1">
              <a:buNone/>
            </a:pPr>
            <a:endParaRPr lang="es-ES" dirty="0"/>
          </a:p>
          <a:p>
            <a:pPr lvl="1">
              <a:buNone/>
            </a:pPr>
            <a:endParaRPr lang="es-ES" dirty="0"/>
          </a:p>
          <a:p>
            <a:pPr lvl="5">
              <a:buNone/>
            </a:pPr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Equipo de Intervención Psicosocial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5" y="116632"/>
            <a:ext cx="174684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2" descr="Ser Policía Nacional, sueño al alcance | Cuerpo nacional de policia,  Policía, Policia nacional"/>
          <p:cNvSpPr>
            <a:spLocks noChangeAspect="1" noChangeArrowheads="1"/>
          </p:cNvSpPr>
          <p:nvPr/>
        </p:nvSpPr>
        <p:spPr bwMode="auto">
          <a:xfrm>
            <a:off x="155574" y="188640"/>
            <a:ext cx="721065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 descr="Ser Policía Nacional, sueño al alcance | Cuerpo nacional de policia,  Policía, Policia nacional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1654698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643050"/>
            <a:ext cx="8075240" cy="4429156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s-ES" sz="2400" dirty="0" smtClean="0"/>
              <a:t>El </a:t>
            </a:r>
            <a:r>
              <a:rPr lang="es-ES" sz="2400" dirty="0" smtClean="0"/>
              <a:t>grado de implicación de los profesionales.</a:t>
            </a:r>
          </a:p>
          <a:p>
            <a:pPr lvl="1"/>
            <a:r>
              <a:rPr lang="es-ES" sz="2400" dirty="0" smtClean="0"/>
              <a:t>La formación que tienen.</a:t>
            </a:r>
          </a:p>
          <a:p>
            <a:pPr lvl="1"/>
            <a:r>
              <a:rPr lang="es-ES" sz="2400" dirty="0" smtClean="0"/>
              <a:t>La experiencia que tienen.</a:t>
            </a:r>
          </a:p>
          <a:p>
            <a:pPr lvl="1"/>
            <a:r>
              <a:rPr lang="es-ES" sz="2400" dirty="0" smtClean="0"/>
              <a:t>Que provienen de Unidades muy diversas.</a:t>
            </a:r>
          </a:p>
          <a:p>
            <a:pPr lvl="1"/>
            <a:r>
              <a:rPr lang="es-ES" sz="2400" dirty="0" smtClean="0"/>
              <a:t>Conocen el funcionamiento de la Institución.</a:t>
            </a:r>
          </a:p>
          <a:p>
            <a:pPr lvl="1"/>
            <a:r>
              <a:rPr lang="es-ES" sz="2400" dirty="0" smtClean="0"/>
              <a:t>La flexibilidad para acceder a nuestra atención.</a:t>
            </a:r>
          </a:p>
          <a:p>
            <a:pPr lvl="1"/>
            <a:r>
              <a:rPr lang="es-ES" sz="2400" dirty="0" smtClean="0"/>
              <a:t>La </a:t>
            </a:r>
            <a:r>
              <a:rPr lang="es-ES" sz="2400" dirty="0" smtClean="0"/>
              <a:t>libertad de actuación.</a:t>
            </a:r>
          </a:p>
          <a:p>
            <a:pPr lvl="1"/>
            <a:r>
              <a:rPr lang="es-ES" sz="2400" dirty="0" smtClean="0"/>
              <a:t>El seguimiento activo que realizan. (horas de seguimiento y gestiones por cada compañero que atendemos).</a:t>
            </a:r>
          </a:p>
          <a:p>
            <a:pPr lvl="1"/>
            <a:r>
              <a:rPr lang="es-ES" sz="2400" dirty="0" smtClean="0"/>
              <a:t>Que es la propia Institución quien les asigna la labor asistencial.</a:t>
            </a:r>
          </a:p>
          <a:p>
            <a:pPr lvl="1"/>
            <a:r>
              <a:rPr lang="es-ES" sz="2400" dirty="0" smtClean="0"/>
              <a:t>Claramente separado de la labor del control del absentismo.</a:t>
            </a:r>
          </a:p>
          <a:p>
            <a:pPr lvl="1"/>
            <a:r>
              <a:rPr lang="es-ES" sz="2400" dirty="0" smtClean="0"/>
              <a:t>No tenemos mando (pero el nivel es un 27).</a:t>
            </a:r>
          </a:p>
          <a:p>
            <a:pPr lvl="1"/>
            <a:endParaRPr lang="es-ES" sz="2600" dirty="0" smtClean="0"/>
          </a:p>
          <a:p>
            <a:pPr lvl="1"/>
            <a:endParaRPr lang="es-ES" sz="2600" dirty="0" smtClean="0"/>
          </a:p>
          <a:p>
            <a:pPr lvl="1"/>
            <a:endParaRPr lang="es-ES" sz="2600" dirty="0" smtClean="0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1214422"/>
            <a:ext cx="8424936" cy="500066"/>
          </a:xfrm>
        </p:spPr>
        <p:txBody>
          <a:bodyPr>
            <a:noAutofit/>
          </a:bodyPr>
          <a:lstStyle/>
          <a:p>
            <a:pPr algn="l"/>
            <a:r>
              <a:rPr lang="es-ES" sz="1800" dirty="0" smtClean="0">
                <a:latin typeface="Arial Black" pitchFamily="34" charset="0"/>
                <a:ea typeface="+mn-ea"/>
                <a:cs typeface="+mn-cs"/>
              </a:rPr>
              <a:t>PRINCIPALES VENTAJAS DEL E</a:t>
            </a:r>
            <a:r>
              <a:rPr lang="es-ES" sz="1800" dirty="0" smtClean="0">
                <a:latin typeface="Arial Black" pitchFamily="34" charset="0"/>
                <a:ea typeface="+mn-ea"/>
                <a:cs typeface="+mn-cs"/>
              </a:rPr>
              <a:t>QUIPO. </a:t>
            </a:r>
            <a:r>
              <a:rPr lang="es-ES" sz="1800" dirty="0" smtClean="0">
                <a:latin typeface="Arial Black" pitchFamily="34" charset="0"/>
                <a:ea typeface="+mn-ea"/>
                <a:cs typeface="+mn-cs"/>
              </a:rPr>
              <a:t/>
            </a:r>
            <a:br>
              <a:rPr lang="es-ES" sz="1800" dirty="0" smtClean="0">
                <a:latin typeface="Arial Black" pitchFamily="34" charset="0"/>
                <a:ea typeface="+mn-ea"/>
                <a:cs typeface="+mn-cs"/>
              </a:rPr>
            </a:br>
            <a:endParaRPr lang="es-ES" sz="1800" dirty="0">
              <a:latin typeface="Arial Black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1988840"/>
            <a:ext cx="8208912" cy="4209331"/>
          </a:xfrm>
        </p:spPr>
        <p:txBody>
          <a:bodyPr>
            <a:noAutofit/>
          </a:bodyPr>
          <a:lstStyle/>
          <a:p>
            <a:pPr>
              <a:buNone/>
            </a:pPr>
            <a:endParaRPr lang="es-ES" sz="2200" dirty="0" smtClean="0"/>
          </a:p>
          <a:p>
            <a:pPr>
              <a:buNone/>
            </a:pPr>
            <a:r>
              <a:rPr lang="es-ES" sz="2200" u="sng" dirty="0" smtClean="0"/>
              <a:t>Finalidad</a:t>
            </a:r>
            <a:r>
              <a:rPr lang="es-ES" sz="2200" dirty="0" smtClean="0"/>
              <a:t>: Nuestra intervención tiene 2 objetivos fundamentales: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b="1" dirty="0" smtClean="0"/>
              <a:t>Apoyo psicológico </a:t>
            </a:r>
            <a:r>
              <a:rPr lang="es-ES" sz="2200" dirty="0" smtClean="0"/>
              <a:t>a familiares y allegados en duelo por suicidio.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 smtClean="0"/>
              <a:t> Recabar la máxima información para tratar de entender las posibles causas que llevaron a la persona al suicidio (</a:t>
            </a:r>
            <a:r>
              <a:rPr lang="es-ES" sz="2200" b="1" dirty="0" smtClean="0"/>
              <a:t>Autopsia Psicológica</a:t>
            </a:r>
            <a:r>
              <a:rPr lang="es-ES" sz="2200" dirty="0" smtClean="0"/>
              <a:t>) a la hora de mejorar el programa de prevención de suicidios.</a:t>
            </a:r>
            <a:endParaRPr lang="es-ES" sz="2200" dirty="0" smtClean="0"/>
          </a:p>
          <a:p>
            <a:pPr marL="457200" indent="-457200">
              <a:buNone/>
            </a:pPr>
            <a:endParaRPr lang="es-ES" sz="2200" dirty="0" smtClean="0"/>
          </a:p>
          <a:p>
            <a:pPr marL="457200" indent="-457200">
              <a:buNone/>
            </a:pPr>
            <a:r>
              <a:rPr lang="es-ES" sz="2200" dirty="0" smtClean="0"/>
              <a:t>En el periodo 2000-2021 tenemos una media de </a:t>
            </a:r>
            <a:r>
              <a:rPr lang="es-ES" sz="2200" b="1" dirty="0" smtClean="0"/>
              <a:t>8’7 suicidios al año</a:t>
            </a:r>
            <a:r>
              <a:rPr lang="es-ES" sz="2200" dirty="0" smtClean="0"/>
              <a:t>.</a:t>
            </a:r>
          </a:p>
          <a:p>
            <a:pPr marL="457200" indent="-457200" algn="ctr">
              <a:buNone/>
            </a:pPr>
            <a:endParaRPr lang="es-ES" sz="2200" b="1" dirty="0" smtClean="0">
              <a:solidFill>
                <a:srgbClr val="FF0000"/>
              </a:solidFill>
            </a:endParaRPr>
          </a:p>
          <a:p>
            <a:pPr marL="457200" indent="-457200" algn="ctr">
              <a:buNone/>
            </a:pPr>
            <a:r>
              <a:rPr lang="es-ES" sz="2200" b="1" dirty="0" smtClean="0">
                <a:solidFill>
                  <a:srgbClr val="FF0000"/>
                </a:solidFill>
              </a:rPr>
              <a:t>El suicidio es </a:t>
            </a:r>
            <a:r>
              <a:rPr lang="es-ES" sz="2200" b="1" dirty="0" err="1" smtClean="0">
                <a:solidFill>
                  <a:srgbClr val="FF0000"/>
                </a:solidFill>
              </a:rPr>
              <a:t>multicausal</a:t>
            </a:r>
            <a:endParaRPr lang="es-ES" sz="2200" b="1" dirty="0" smtClean="0">
              <a:solidFill>
                <a:srgbClr val="FF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1196752"/>
            <a:ext cx="7472386" cy="792088"/>
          </a:xfrm>
        </p:spPr>
        <p:txBody>
          <a:bodyPr>
            <a:normAutofit/>
          </a:bodyPr>
          <a:lstStyle/>
          <a:p>
            <a:pPr algn="l"/>
            <a:r>
              <a:rPr lang="es-ES" sz="2800" b="1" cap="all" dirty="0" smtClean="0"/>
              <a:t>Suicidios EN POLICÍA NACIONAL</a:t>
            </a:r>
            <a:endParaRPr lang="es-ES" sz="2800" b="1" cap="al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>
                <a:solidFill>
                  <a:schemeClr val="tx1"/>
                </a:solidFill>
              </a:rPr>
              <a:pPr/>
              <a:t>21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539552" y="2132856"/>
            <a:ext cx="8208912" cy="4065315"/>
          </a:xfrm>
        </p:spPr>
        <p:txBody>
          <a:bodyPr>
            <a:normAutofit/>
          </a:bodyPr>
          <a:lstStyle/>
          <a:p>
            <a:r>
              <a:rPr lang="es-ES" sz="2200" i="1" dirty="0" smtClean="0"/>
              <a:t>”Muy probablemente si no me hubierais ayudado, mi hija y yo no seguiríamos vivas tras el suicido de mi marido”🤗</a:t>
            </a:r>
          </a:p>
          <a:p>
            <a:endParaRPr lang="es-ES" sz="2200" i="1" dirty="0" smtClean="0"/>
          </a:p>
          <a:p>
            <a:r>
              <a:rPr lang="es-ES" sz="2200" i="1" dirty="0" smtClean="0"/>
              <a:t>”Estoy INFINITAMENTE AGRADECIDA de corazón”.</a:t>
            </a:r>
          </a:p>
          <a:p>
            <a:endParaRPr lang="es-ES" sz="2200" i="1" dirty="0" smtClean="0"/>
          </a:p>
          <a:p>
            <a:r>
              <a:rPr lang="es-ES" sz="2200" i="1" dirty="0" smtClean="0"/>
              <a:t>”Te deseo unas muy felices fiestas, quería agradecerte el apoyo recibido. Muchas gracias”. 😘</a:t>
            </a:r>
          </a:p>
          <a:p>
            <a:endParaRPr lang="es-ES" sz="2200" i="1" dirty="0" smtClean="0"/>
          </a:p>
          <a:p>
            <a:r>
              <a:rPr lang="es-ES" sz="2200" i="1" dirty="0" smtClean="0"/>
              <a:t>”Agradecerte una vez más  toda la ayuda que recibí por vuestra parte y el apoyo de poder compartir el dolor. Gracias. Un abrazo”.</a:t>
            </a:r>
            <a:endParaRPr lang="es-ES" sz="2200" i="1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>
                <a:solidFill>
                  <a:schemeClr val="tx1"/>
                </a:solidFill>
              </a:rPr>
              <a:pPr/>
              <a:t>22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es-ES" sz="2800" b="1" cap="all" dirty="0" smtClean="0"/>
              <a:t>Agradecimientos de familiares</a:t>
            </a:r>
            <a:endParaRPr lang="es-ES" sz="2800" b="1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 fontScale="92500" lnSpcReduction="20000"/>
          </a:bodyPr>
          <a:lstStyle/>
          <a:p>
            <a:r>
              <a:rPr lang="es-ES" sz="2200" i="1" dirty="0" smtClean="0"/>
              <a:t>”Hacéis una gran labor, que lo sepáis”. </a:t>
            </a:r>
          </a:p>
          <a:p>
            <a:endParaRPr lang="es-ES" sz="2200" i="1" dirty="0" smtClean="0"/>
          </a:p>
          <a:p>
            <a:r>
              <a:rPr lang="es-ES" sz="2200" i="1" dirty="0" smtClean="0"/>
              <a:t>“Mil gracias de corazón por todo lo que haces por mí”.</a:t>
            </a:r>
          </a:p>
          <a:p>
            <a:endParaRPr lang="es-ES" sz="2200" i="1" dirty="0" smtClean="0"/>
          </a:p>
          <a:p>
            <a:r>
              <a:rPr lang="es-ES" sz="2200" i="1" dirty="0" smtClean="0"/>
              <a:t>”Me he sentido escuchado y apoyado. Muchas gracias".</a:t>
            </a:r>
          </a:p>
          <a:p>
            <a:endParaRPr lang="es-ES" sz="2200" i="1" dirty="0" smtClean="0"/>
          </a:p>
          <a:p>
            <a:r>
              <a:rPr lang="es-ES" sz="2200" i="1" dirty="0" smtClean="0"/>
              <a:t>”Ojalá hace años hubiera existido este recurso”. “Una labor muy dura pero muy necesaria”.</a:t>
            </a:r>
          </a:p>
          <a:p>
            <a:endParaRPr lang="es-ES" sz="2200" i="1" dirty="0" smtClean="0"/>
          </a:p>
          <a:p>
            <a:r>
              <a:rPr lang="es-ES" sz="2200" i="1" dirty="0" smtClean="0"/>
              <a:t>“Me he sentido ayudado y orientado en uno de los momentos mas difíciles de mi vida. Muchas gracias”.</a:t>
            </a:r>
          </a:p>
          <a:p>
            <a:pPr>
              <a:buNone/>
            </a:pPr>
            <a:endParaRPr lang="es-ES" sz="2200" i="1" dirty="0" smtClean="0"/>
          </a:p>
          <a:p>
            <a:r>
              <a:rPr lang="es-ES" sz="2200" i="1" dirty="0" smtClean="0"/>
              <a:t>“Se nota que os gusta vuestra labor, que disfrutáis ayudando, que valéis para esto”.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>
                <a:solidFill>
                  <a:schemeClr val="tx1"/>
                </a:solidFill>
              </a:rPr>
              <a:pPr/>
              <a:t>23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864096"/>
          </a:xfrm>
        </p:spPr>
        <p:txBody>
          <a:bodyPr>
            <a:normAutofit/>
          </a:bodyPr>
          <a:lstStyle/>
          <a:p>
            <a:pPr algn="l"/>
            <a:r>
              <a:rPr lang="es-ES" sz="2800" b="1" cap="all" dirty="0" smtClean="0"/>
              <a:t>Agradecimientos de Policías</a:t>
            </a:r>
            <a:endParaRPr lang="es-ES" sz="2800" b="1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251520" y="4500570"/>
            <a:ext cx="5177736" cy="16647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endParaRPr lang="es-ES" sz="2000" b="1" dirty="0" smtClean="0"/>
          </a:p>
          <a:p>
            <a:pPr>
              <a:buNone/>
            </a:pPr>
            <a:endParaRPr lang="es-ES" sz="9600" b="1" dirty="0" smtClean="0"/>
          </a:p>
          <a:p>
            <a:pPr>
              <a:buNone/>
            </a:pPr>
            <a:r>
              <a:rPr lang="es-ES" sz="9600" b="1" dirty="0" smtClean="0">
                <a:hlinkClick r:id="rId2"/>
              </a:rPr>
              <a:t>intervencionpsicosocial@policia.es</a:t>
            </a:r>
            <a:endParaRPr lang="es-ES" sz="9600" b="1" dirty="0" smtClean="0"/>
          </a:p>
          <a:p>
            <a:pPr marL="342900" lvl="1" indent="-342900">
              <a:buNone/>
            </a:pPr>
            <a:r>
              <a:rPr lang="es-ES" sz="9600" b="1" dirty="0" smtClean="0">
                <a:hlinkClick r:id="rId3"/>
              </a:rPr>
              <a:t>jimenez.pietropaolo@policia.es</a:t>
            </a:r>
            <a:endParaRPr lang="es-ES" sz="9600" b="1" dirty="0" smtClean="0"/>
          </a:p>
          <a:p>
            <a:pPr lvl="1"/>
            <a:r>
              <a:rPr lang="es-ES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91.5821043 </a:t>
            </a:r>
            <a:r>
              <a:rPr lang="es-ES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(24 horas</a:t>
            </a:r>
            <a:r>
              <a:rPr lang="es-ES" sz="8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8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s-ES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915.82.10.33 Responsable Javier Jiménez</a:t>
            </a:r>
          </a:p>
          <a:p>
            <a:pPr marL="342900" lvl="1" indent="-342900">
              <a:buNone/>
            </a:pPr>
            <a:endParaRPr lang="es-ES" sz="2400" b="1" dirty="0" smtClean="0">
              <a:hlinkClick r:id="rId2"/>
            </a:endParaRP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r>
              <a:rPr lang="es-ES" sz="5600" b="1" dirty="0" smtClean="0">
                <a:solidFill>
                  <a:schemeClr val="accent1">
                    <a:lumMod val="50000"/>
                  </a:schemeClr>
                </a:solidFill>
              </a:rPr>
              <a:t>¡MUCHAS GRACIAS!</a:t>
            </a:r>
            <a:endParaRPr lang="es-ES" sz="5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708920"/>
            <a:ext cx="8435280" cy="3528392"/>
          </a:xfrm>
        </p:spPr>
        <p:txBody>
          <a:bodyPr/>
          <a:lstStyle/>
          <a:p>
            <a:pPr>
              <a:buNone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El Plan se aprueba el 5/11/2020.</a:t>
            </a:r>
          </a:p>
          <a:p>
            <a:pPr>
              <a:buNone/>
            </a:pPr>
            <a:r>
              <a:rPr lang="es-ES" dirty="0" smtClean="0">
                <a:latin typeface="Calibri" pitchFamily="34" charset="0"/>
                <a:cs typeface="Calibri" pitchFamily="34" charset="0"/>
              </a:rPr>
              <a:t>Se desarrolla en 14 objetivos divididos en 3 niveles</a:t>
            </a:r>
            <a:r>
              <a:rPr lang="es-ES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r>
              <a:rPr lang="es-ES" sz="2800" dirty="0" smtClean="0">
                <a:latin typeface="Calibri" pitchFamily="34" charset="0"/>
                <a:cs typeface="Calibri" pitchFamily="34" charset="0"/>
              </a:rPr>
              <a:t>		En el primer nivel: 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P</a:t>
            </a:r>
            <a:r>
              <a:rPr lang="es-ES" sz="2800" dirty="0" smtClean="0">
                <a:latin typeface="Calibri" pitchFamily="34" charset="0"/>
                <a:cs typeface="Calibri" pitchFamily="34" charset="0"/>
              </a:rPr>
              <a:t>revención primaria está contemplado la creación de una línea telefónica gratuita y confidencial atendida 24 horas al día.</a:t>
            </a:r>
            <a:endParaRPr lang="es-E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b="1" smtClean="0">
                <a:solidFill>
                  <a:schemeClr val="tx1"/>
                </a:solidFill>
              </a:rPr>
              <a:pPr/>
              <a:t>3</a:t>
            </a:fld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1052736"/>
            <a:ext cx="7776864" cy="1143000"/>
          </a:xfrm>
        </p:spPr>
        <p:txBody>
          <a:bodyPr>
            <a:noAutofit/>
          </a:bodyPr>
          <a:lstStyle/>
          <a:p>
            <a:pPr algn="l"/>
            <a:r>
              <a:rPr lang="es-ES" sz="2800" b="1" cap="all" dirty="0" smtClean="0"/>
              <a:t>PLAN DE PROMOCIÓN DE LA SALUD MENTAL Y PREVENCIÓN DE LA CONDUCTA SUICIDA EN LA DGP</a:t>
            </a:r>
          </a:p>
        </p:txBody>
      </p:sp>
      <p:pic>
        <p:nvPicPr>
          <p:cNvPr id="7" name="6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248472"/>
          </a:xfrm>
        </p:spPr>
        <p:txBody>
          <a:bodyPr>
            <a:normAutofit/>
          </a:bodyPr>
          <a:lstStyle/>
          <a:p>
            <a:r>
              <a:rPr lang="es-ES" sz="2000" dirty="0" smtClean="0"/>
              <a:t>Especial atención a policías que hayan tenido que hacer uso del arma de fuego, heridos de gravedad o intervenido en situaciones extraordinarias (</a:t>
            </a:r>
            <a:r>
              <a:rPr lang="es-ES" sz="2000" b="1" dirty="0" smtClean="0"/>
              <a:t>incidentes críticos</a:t>
            </a:r>
            <a:r>
              <a:rPr lang="es-ES" sz="2000" dirty="0" smtClean="0"/>
              <a:t>).</a:t>
            </a:r>
          </a:p>
          <a:p>
            <a:endParaRPr lang="es-ES" sz="2000" dirty="0" smtClean="0"/>
          </a:p>
          <a:p>
            <a:r>
              <a:rPr lang="es-ES" sz="2000" b="1" dirty="0" smtClean="0"/>
              <a:t>Apoyo psicológico a familiares y allegados </a:t>
            </a:r>
            <a:r>
              <a:rPr lang="es-ES" sz="2000" dirty="0" smtClean="0"/>
              <a:t>en casos de conducta suicida.</a:t>
            </a:r>
          </a:p>
          <a:p>
            <a:endParaRPr lang="es-ES" sz="2000" dirty="0" smtClean="0"/>
          </a:p>
          <a:p>
            <a:r>
              <a:rPr lang="es-ES" sz="2000" dirty="0" smtClean="0"/>
              <a:t>Realización de </a:t>
            </a:r>
            <a:r>
              <a:rPr lang="es-ES" sz="2000" b="1" dirty="0" smtClean="0"/>
              <a:t>Autopsia Psicológica </a:t>
            </a:r>
            <a:r>
              <a:rPr lang="es-ES" sz="2000" dirty="0" smtClean="0"/>
              <a:t>en suicidios consumados.</a:t>
            </a:r>
          </a:p>
          <a:p>
            <a:endParaRPr lang="es-ES" sz="2000" dirty="0" smtClean="0"/>
          </a:p>
          <a:p>
            <a:r>
              <a:rPr lang="es-ES" sz="2000" b="1" dirty="0" smtClean="0"/>
              <a:t>Estudios</a:t>
            </a:r>
            <a:r>
              <a:rPr lang="es-ES" sz="2000" dirty="0" smtClean="0"/>
              <a:t> generales sobre el suicidio en PN para mejorar la prevención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  <a:p>
            <a:r>
              <a:rPr lang="es-ES" sz="2000" b="1" dirty="0" smtClean="0"/>
              <a:t>Elaborado en una Comisión paritaria </a:t>
            </a:r>
            <a:r>
              <a:rPr lang="es-ES" sz="2000" dirty="0" smtClean="0"/>
              <a:t>entre la propia Institución y los máximos representantes sindicales.</a:t>
            </a:r>
            <a:endParaRPr lang="es-ES" sz="2000" dirty="0" smtClean="0"/>
          </a:p>
          <a:p>
            <a:endParaRPr lang="es-ES" sz="24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>
                <a:solidFill>
                  <a:schemeClr val="tx1"/>
                </a:solidFill>
              </a:rPr>
              <a:pPr/>
              <a:t>4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7776864" cy="1143000"/>
          </a:xfrm>
        </p:spPr>
        <p:txBody>
          <a:bodyPr>
            <a:noAutofit/>
          </a:bodyPr>
          <a:lstStyle/>
          <a:p>
            <a:pPr algn="l"/>
            <a:r>
              <a:rPr lang="es-ES" sz="2800" b="1" cap="all" dirty="0" smtClean="0"/>
              <a:t>PLAN DE PROMOCIÓN DE LA SALUD MENTAL Y PREVENCIÓN DE LA CONDUCTA SUICIDA EN LA DGP</a:t>
            </a:r>
            <a:endParaRPr lang="es-ES" sz="2800" cap="all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de Intervención Psicosocial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0" cy="7029400"/>
        </p:xfrm>
        <a:graphic>
          <a:graphicData uri="http://schemas.openxmlformats.org/presentationml/2006/ole">
            <p:oleObj spid="_x0000_s1026" name="Acrobat Document" r:id="rId3" imgW="5393880" imgH="7656840" progId="Acrobat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Equipo de Intervención Psicosocial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324528" cy="7029399"/>
        </p:xfrm>
        <a:graphic>
          <a:graphicData uri="http://schemas.openxmlformats.org/presentationml/2006/ole">
            <p:oleObj spid="_x0000_s2050" name="Acrobat Document" r:id="rId3" imgW="9283320" imgH="6984000" progId="Acrobat.Document.DC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988840"/>
            <a:ext cx="8435280" cy="4464496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/>
              <a:t>Formado </a:t>
            </a:r>
            <a:r>
              <a:rPr lang="es-ES" dirty="0" smtClean="0"/>
              <a:t>por 7 psicólogos facultativos ubicados en Madrid.</a:t>
            </a:r>
          </a:p>
          <a:p>
            <a:r>
              <a:rPr lang="es-ES" dirty="0" smtClean="0"/>
              <a:t>Apoyados por:</a:t>
            </a:r>
          </a:p>
          <a:p>
            <a:pPr lvl="1"/>
            <a:r>
              <a:rPr lang="es-ES" sz="2200" b="1" dirty="0" smtClean="0"/>
              <a:t>Unidades Básicas Sanitarias (U.B.S.)</a:t>
            </a:r>
          </a:p>
          <a:p>
            <a:pPr lvl="2"/>
            <a:r>
              <a:rPr lang="es-ES" sz="2200" dirty="0" smtClean="0"/>
              <a:t>5 equipos formados por Médico, psicólogo y enfermero.</a:t>
            </a:r>
          </a:p>
          <a:p>
            <a:pPr lvl="2"/>
            <a:r>
              <a:rPr lang="es-ES" sz="2200" dirty="0" smtClean="0"/>
              <a:t>Ubicados en Sevilla, Granada, Madrid, Coruña y Valencia.</a:t>
            </a:r>
          </a:p>
          <a:p>
            <a:pPr lvl="1"/>
            <a:r>
              <a:rPr lang="es-ES" sz="2200" b="1" dirty="0" smtClean="0"/>
              <a:t>Unidades Territoriales de P.R.L. (U.T.P.R.L.)</a:t>
            </a:r>
          </a:p>
          <a:p>
            <a:pPr lvl="2"/>
            <a:r>
              <a:rPr lang="es-ES" sz="2200" dirty="0" smtClean="0"/>
              <a:t>20 unidades repartidas por territorio nacional.</a:t>
            </a:r>
          </a:p>
          <a:p>
            <a:pPr lvl="1"/>
            <a:r>
              <a:rPr lang="es-ES" sz="2200" b="1" dirty="0" smtClean="0"/>
              <a:t>Área Sanitaria</a:t>
            </a:r>
          </a:p>
          <a:p>
            <a:pPr lvl="2"/>
            <a:r>
              <a:rPr lang="es-ES" sz="2200" dirty="0" smtClean="0"/>
              <a:t>19 unidades repartidas por territorio nacional</a:t>
            </a:r>
          </a:p>
          <a:p>
            <a:pPr lvl="2"/>
            <a:r>
              <a:rPr lang="es-ES" sz="2200" dirty="0" smtClean="0"/>
              <a:t>Médicos, enfermeros, psicólogos…</a:t>
            </a: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>
                <a:solidFill>
                  <a:schemeClr val="tx1"/>
                </a:solidFill>
              </a:rPr>
              <a:pPr/>
              <a:t>7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7462042" cy="1143000"/>
          </a:xfrm>
        </p:spPr>
        <p:txBody>
          <a:bodyPr>
            <a:noAutofit/>
          </a:bodyPr>
          <a:lstStyle/>
          <a:p>
            <a:pPr algn="l"/>
            <a:r>
              <a:rPr lang="es-ES" sz="2800" b="1" cap="all" dirty="0" smtClean="0"/>
              <a:t>EQUIPO DE INTERVENCIÓN PSICOSOCIAL</a:t>
            </a: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1785926"/>
            <a:ext cx="8435280" cy="4667410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Personal Sanitario</a:t>
            </a:r>
          </a:p>
          <a:p>
            <a:pPr lvl="1"/>
            <a:r>
              <a:rPr lang="es-ES" sz="2400" dirty="0" smtClean="0"/>
              <a:t>13 Psicólogos</a:t>
            </a:r>
          </a:p>
          <a:p>
            <a:pPr lvl="1"/>
            <a:r>
              <a:rPr lang="es-ES" sz="2400" dirty="0" smtClean="0"/>
              <a:t>7 Enfermeros.</a:t>
            </a:r>
          </a:p>
          <a:p>
            <a:pPr lvl="1"/>
            <a:r>
              <a:rPr lang="es-ES" sz="2400" dirty="0" smtClean="0"/>
              <a:t>5 Médicos.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ES" sz="3200" dirty="0" smtClean="0"/>
              <a:t>Personal No Sanitario</a:t>
            </a:r>
          </a:p>
          <a:p>
            <a:pPr marL="742950" lvl="2" indent="-342900"/>
            <a:r>
              <a:rPr lang="es-ES" dirty="0" smtClean="0"/>
              <a:t>24 Técnicos en P.R.L</a:t>
            </a:r>
          </a:p>
          <a:p>
            <a:pPr marL="742950" lvl="2" indent="-342900"/>
            <a:r>
              <a:rPr lang="es-ES" dirty="0" smtClean="0"/>
              <a:t>32 Especialistas en P.R.L.</a:t>
            </a:r>
          </a:p>
          <a:p>
            <a:pPr marL="742950" lvl="2" indent="-342900"/>
            <a:r>
              <a:rPr lang="es-ES" dirty="0" smtClean="0"/>
              <a:t>2 Trabajadoras Sociales</a:t>
            </a:r>
          </a:p>
          <a:p>
            <a:pPr marL="742950" lvl="2" indent="-342900"/>
            <a:r>
              <a:rPr lang="es-ES" dirty="0" smtClean="0"/>
              <a:t>10 Personal administración.</a:t>
            </a:r>
          </a:p>
          <a:p>
            <a:pPr marL="342900" lvl="1" indent="-342900" algn="ctr">
              <a:buFont typeface="Arial" pitchFamily="34" charset="0"/>
              <a:buChar char="•"/>
            </a:pPr>
            <a:r>
              <a:rPr lang="es-ES" sz="3200" b="1" u="sng" dirty="0" smtClean="0"/>
              <a:t>93 TOTAL </a:t>
            </a:r>
          </a:p>
          <a:p>
            <a:pPr marL="742950" lvl="2" indent="-342900"/>
            <a:endParaRPr lang="es-ES" dirty="0" smtClean="0"/>
          </a:p>
          <a:p>
            <a:pPr lvl="1"/>
            <a:endParaRPr lang="es-ES" sz="1800" dirty="0" smtClean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>
                <a:solidFill>
                  <a:schemeClr val="tx1"/>
                </a:solidFill>
              </a:rPr>
              <a:pPr/>
              <a:t>8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67544" y="1000108"/>
            <a:ext cx="7462042" cy="857256"/>
          </a:xfrm>
        </p:spPr>
        <p:txBody>
          <a:bodyPr>
            <a:noAutofit/>
          </a:bodyPr>
          <a:lstStyle/>
          <a:p>
            <a:r>
              <a:rPr lang="es-ES" sz="2000" b="1" cap="all" dirty="0" smtClean="0"/>
              <a:t/>
            </a:r>
            <a:br>
              <a:rPr lang="es-ES" sz="2000" b="1" cap="all" dirty="0" smtClean="0"/>
            </a:br>
            <a:r>
              <a:rPr lang="es-ES" sz="1800" b="1" cap="all" dirty="0" smtClean="0"/>
              <a:t>Unidad de Prevención de Riesgos Laborales </a:t>
            </a:r>
            <a:br>
              <a:rPr lang="es-ES" sz="1800" b="1" cap="all" dirty="0" smtClean="0"/>
            </a:br>
            <a:r>
              <a:rPr lang="es-ES" sz="1800" b="1" cap="all" dirty="0" smtClean="0"/>
              <a:t>y </a:t>
            </a:r>
            <a:br>
              <a:rPr lang="es-ES" sz="1800" b="1" cap="all" dirty="0" smtClean="0"/>
            </a:br>
            <a:r>
              <a:rPr lang="es-ES" sz="1800" b="1" cap="all" dirty="0" smtClean="0"/>
              <a:t>acción social.</a:t>
            </a:r>
            <a:r>
              <a:rPr lang="es-ES" sz="2800" b="1" cap="all" dirty="0" smtClean="0"/>
              <a:t/>
            </a:r>
            <a:br>
              <a:rPr lang="es-ES" sz="2800" b="1" cap="all" dirty="0" smtClean="0"/>
            </a:br>
            <a:endParaRPr lang="es-ES" sz="2800" b="1" cap="all" dirty="0" smtClean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04456"/>
          </a:xfrm>
        </p:spPr>
        <p:txBody>
          <a:bodyPr>
            <a:normAutofit/>
          </a:bodyPr>
          <a:lstStyle/>
          <a:p>
            <a:r>
              <a:rPr lang="es-ES" dirty="0" smtClean="0"/>
              <a:t>Teléfono 24 horas/ 365 días al año.</a:t>
            </a:r>
          </a:p>
          <a:p>
            <a:r>
              <a:rPr lang="es-ES" dirty="0" smtClean="0">
                <a:solidFill>
                  <a:srgbClr val="FF0000"/>
                </a:solidFill>
              </a:rPr>
              <a:t>Para funcionarios de la Policía Nacional</a:t>
            </a:r>
            <a:r>
              <a:rPr lang="es-ES" dirty="0" smtClean="0"/>
              <a:t>.</a:t>
            </a:r>
          </a:p>
          <a:p>
            <a:r>
              <a:rPr lang="es-ES" dirty="0" smtClean="0"/>
              <a:t>Atendido por 6 psicólogos </a:t>
            </a:r>
            <a:r>
              <a:rPr lang="es-ES" dirty="0" smtClean="0"/>
              <a:t>facultativos</a:t>
            </a:r>
            <a:r>
              <a:rPr lang="es-ES" sz="2000" dirty="0" smtClean="0"/>
              <a:t>.(</a:t>
            </a:r>
            <a:r>
              <a:rPr lang="es-ES" sz="2000" dirty="0" smtClean="0"/>
              <a:t>Todos </a:t>
            </a:r>
            <a:r>
              <a:rPr lang="es-ES" sz="2000" dirty="0" smtClean="0"/>
              <a:t>han </a:t>
            </a:r>
            <a:r>
              <a:rPr lang="es-ES" sz="2000" dirty="0" smtClean="0"/>
              <a:t>sido previamente policías</a:t>
            </a:r>
            <a:r>
              <a:rPr lang="es-ES" sz="2000" dirty="0" smtClean="0"/>
              <a:t>).</a:t>
            </a:r>
            <a:endParaRPr lang="es-ES" sz="2000" dirty="0" smtClean="0"/>
          </a:p>
          <a:p>
            <a:r>
              <a:rPr lang="es-ES" dirty="0" smtClean="0"/>
              <a:t>Con formación y experiencia en psicología clínica y conducta suicida</a:t>
            </a:r>
            <a:r>
              <a:rPr lang="es-ES" dirty="0" smtClean="0"/>
              <a:t>.</a:t>
            </a:r>
            <a:endParaRPr lang="es-ES" dirty="0" smtClean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1"/>
                </a:solidFill>
              </a:rPr>
              <a:t>Equipo de Intervención Psicosocial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9EF88-5B2E-4A15-8410-27296D9F161F}" type="slidenum">
              <a:rPr lang="es-ES" smtClean="0">
                <a:solidFill>
                  <a:schemeClr val="tx1"/>
                </a:solidFill>
              </a:rPr>
              <a:pPr/>
              <a:t>9</a:t>
            </a:fld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cap="all" dirty="0" smtClean="0"/>
              <a:t>EQUIPO DE INTERVENCIÓN PSICOSOCIAL</a:t>
            </a:r>
            <a:br>
              <a:rPr lang="es-ES" sz="2800" b="1" cap="all" dirty="0" smtClean="0"/>
            </a:br>
            <a:r>
              <a:rPr lang="es-ES" sz="2800" b="1" cap="all" dirty="0" smtClean="0"/>
              <a:t>TELÉFONO 24 HORAS</a:t>
            </a:r>
            <a:endParaRPr lang="es-ES" sz="2800" b="1" dirty="0"/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7185" y="0"/>
            <a:ext cx="122681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1308</Words>
  <Application>Microsoft Office PowerPoint</Application>
  <PresentationFormat>Presentación en pantalla (4:3)</PresentationFormat>
  <Paragraphs>217</Paragraphs>
  <Slides>24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Acrobat Document</vt:lpstr>
      <vt:lpstr>Javier Jiménez Pietropaolo Facultativo Psicólogo Clínico Responsable del Equipo de Intervención Psicosocial Área de Coordinación de PRL</vt:lpstr>
      <vt:lpstr>Diapositiva 2</vt:lpstr>
      <vt:lpstr>PLAN DE PROMOCIÓN DE LA SALUD MENTAL Y PREVENCIÓN DE LA CONDUCTA SUICIDA EN LA DGP</vt:lpstr>
      <vt:lpstr>PLAN DE PROMOCIÓN DE LA SALUD MENTAL Y PREVENCIÓN DE LA CONDUCTA SUICIDA EN LA DGP</vt:lpstr>
      <vt:lpstr>Diapositiva 5</vt:lpstr>
      <vt:lpstr>Diapositiva 6</vt:lpstr>
      <vt:lpstr>EQUIPO DE INTERVENCIÓN PSICOSOCIAL</vt:lpstr>
      <vt:lpstr> Unidad de Prevención de Riesgos Laborales  y  acción social. </vt:lpstr>
      <vt:lpstr>EQUIPO DE INTERVENCIÓN PSICOSOCIAL TELÉFONO 24 HORAS</vt:lpstr>
      <vt:lpstr>EQUIPO DE INTERVENCIÓN PSICOSOCIAL TELÉFONO 24 HORAS</vt:lpstr>
      <vt:lpstr>EQUIPO DE INTERVENCIÓN PSICOSOCIAL -TELÉFONO 24 HORAS-</vt:lpstr>
      <vt:lpstr>Atención de casos </vt:lpstr>
      <vt:lpstr>PRINCIPAL OBJETIVO</vt:lpstr>
      <vt:lpstr>Atención de casos </vt:lpstr>
      <vt:lpstr>EQUIPO DE INTERVENCIÓN PSICOSOCIAL. TELÉFONO 24 HORAS </vt:lpstr>
      <vt:lpstr>aclaraciones</vt:lpstr>
      <vt:lpstr>aclaraciones</vt:lpstr>
      <vt:lpstr>aclaraciones</vt:lpstr>
      <vt:lpstr>Características especiales del teléfono</vt:lpstr>
      <vt:lpstr>PRINCIPALES VENTAJAS DEL EQUIPO.  </vt:lpstr>
      <vt:lpstr>Suicidios EN POLICÍA NACIONAL</vt:lpstr>
      <vt:lpstr>Agradecimientos de familiares</vt:lpstr>
      <vt:lpstr>Agradecimientos de Policías</vt:lpstr>
      <vt:lpstr>Diapositiva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mnml5a70</dc:creator>
  <cp:lastModifiedBy>yo</cp:lastModifiedBy>
  <cp:revision>77</cp:revision>
  <dcterms:created xsi:type="dcterms:W3CDTF">2021-05-14T08:19:06Z</dcterms:created>
  <dcterms:modified xsi:type="dcterms:W3CDTF">2022-09-19T06:41:50Z</dcterms:modified>
</cp:coreProperties>
</file>